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14" r:id="rId2"/>
    <p:sldId id="509" r:id="rId3"/>
    <p:sldId id="510" r:id="rId4"/>
    <p:sldId id="490" r:id="rId5"/>
    <p:sldId id="420" r:id="rId6"/>
    <p:sldId id="487" r:id="rId7"/>
    <p:sldId id="482" r:id="rId8"/>
    <p:sldId id="513" r:id="rId9"/>
    <p:sldId id="514" r:id="rId10"/>
    <p:sldId id="502" r:id="rId11"/>
    <p:sldId id="508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B2B2B2"/>
    <a:srgbClr val="808080"/>
    <a:srgbClr val="969696"/>
    <a:srgbClr val="777777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8618" autoAdjust="0"/>
  </p:normalViewPr>
  <p:slideViewPr>
    <p:cSldViewPr>
      <p:cViewPr>
        <p:scale>
          <a:sx n="80" d="100"/>
          <a:sy n="80" d="100"/>
        </p:scale>
        <p:origin x="-1098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D5FA8C-1E99-41CE-B919-B63C380BC50A}" type="datetimeFigureOut">
              <a:rPr lang="en-US"/>
              <a:pPr>
                <a:defRPr/>
              </a:pPr>
              <a:t>4/5/2018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542BAF-9E5C-4BAD-B0ED-949113C9A8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9840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98A2F1-4D12-4708-A52A-3732DC8DF2D4}" type="datetimeFigureOut">
              <a:rPr lang="en-US"/>
              <a:pPr>
                <a:defRPr/>
              </a:pPr>
              <a:t>4/5/2018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3062"/>
          </a:xfrm>
          <a:prstGeom prst="rect">
            <a:avLst/>
          </a:prstGeom>
        </p:spPr>
        <p:txBody>
          <a:bodyPr vert="horz" lIns="93174" tIns="46587" rIns="93174" bIns="4658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3F48E0-3DB9-4D84-84A3-45C278DEDA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069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3F48E0-3DB9-4D84-84A3-45C278DEDA5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495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3F48E0-3DB9-4D84-84A3-45C278DEDA5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495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1B0E39-29DF-42B9-8227-0AF3780C6FD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1B0E39-29DF-42B9-8227-0AF3780C6FD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7BEBAA-F231-47BA-98F7-F8F0B9872FE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7BEBAA-F231-47BA-98F7-F8F0B9872FE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7BEBAA-F231-47BA-98F7-F8F0B9872FE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85750"/>
            <a:ext cx="17494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F93D67-6D81-4ABD-8A6A-E26F83DA599B}" type="datetime3">
              <a:rPr lang="ru-RU"/>
              <a:pPr>
                <a:defRPr/>
              </a:pPr>
              <a:t>05/04/18</a:t>
            </a:fld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A00660-331B-4BF2-A96C-898ED982BA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17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4813F-D189-46D1-A359-49B4BD2BDCFE}" type="datetime3">
              <a:rPr lang="ru-RU"/>
              <a:pPr>
                <a:defRPr/>
              </a:pPr>
              <a:t>05/04/18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B2C0B-826F-43DC-A496-E6A3D4F5A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50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AF4E-0D06-47F2-B36E-4E73E15983AF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D569-4A01-489D-A2AC-BCF53C8B2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66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51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95562E4D-B61B-4068-9DEA-31E5C29DC159}" type="datetime1">
              <a:rPr lang="ru-RU" smtClean="0">
                <a:solidFill>
                  <a:prstClr val="black"/>
                </a:solidFill>
              </a:rPr>
              <a:t>05.04.2018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endParaRPr lang="fr-BE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86B208D2-0DE1-478E-9E2A-F3387E6D9753}" type="slidenum">
              <a:rPr lang="fr-BE" smtClean="0">
                <a:solidFill>
                  <a:prstClr val="black"/>
                </a:solidFill>
              </a:rPr>
              <a:pPr/>
              <a:t>‹#›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71863"/>
            <a:ext cx="8229600" cy="4320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AND STYLES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987675" y="541149"/>
            <a:ext cx="3168650" cy="254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 b="1">
                <a:solidFill>
                  <a:srgbClr val="C0000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CLICK TO EDIT MASTER AND STYLES</a:t>
            </a:r>
          </a:p>
        </p:txBody>
      </p:sp>
      <p:pic>
        <p:nvPicPr>
          <p:cNvPr id="10" name="Рисунок 7" descr="РАМК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0116"/>
            <a:ext cx="1280629" cy="125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500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47C754-A2BE-4F1B-AF81-0BF3ED3EF680}" type="datetime3">
              <a:rPr lang="ru-RU"/>
              <a:pPr>
                <a:defRPr/>
              </a:pPr>
              <a:t>05/04/18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EAF581-1C09-4BEE-A1BC-829E3EC105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8" name="Picture 6" descr="Arceurope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93688"/>
            <a:ext cx="25479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1" r:id="rId4"/>
    <p:sldLayoutId id="2147483802" r:id="rId5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72063" y="0"/>
            <a:ext cx="4071937" cy="1643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5" name="Прямоугольник 6"/>
          <p:cNvSpPr>
            <a:spLocks noChangeArrowheads="1"/>
          </p:cNvSpPr>
          <p:nvPr/>
        </p:nvSpPr>
        <p:spPr bwMode="auto">
          <a:xfrm>
            <a:off x="0" y="4292600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   Русский </a:t>
            </a:r>
            <a:r>
              <a:rPr lang="ru-RU" sz="28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А</a:t>
            </a:r>
            <a:r>
              <a:rPr lang="ru-RU" sz="2800" b="1" dirty="0" err="1" smtClean="0">
                <a:latin typeface="Tahoma" pitchFamily="34" charset="0"/>
                <a:cs typeface="Tahoma" pitchFamily="34" charset="0"/>
              </a:rPr>
              <a:t>втоМотоКлуб</a:t>
            </a:r>
            <a:endParaRPr lang="en-US" sz="28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8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Адаптация европейского опыта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ервисного сопровождения водителей к российской действительности</a:t>
            </a:r>
          </a:p>
          <a:p>
            <a:pPr algn="ctr"/>
            <a:endParaRPr lang="ru-RU" sz="2800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6" name="Рисунок 8" descr="РАМК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10295"/>
            <a:ext cx="3456384" cy="25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DB6D16-B7EE-4BD1-AB4D-B48930EB9470}" type="slidenum">
              <a:rPr lang="en-GB" smtClean="0">
                <a:solidFill>
                  <a:srgbClr val="00206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2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98526" y="4817100"/>
            <a:ext cx="5180099" cy="198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2400" dirty="0">
                <a:solidFill>
                  <a:srgbClr val="000000"/>
                </a:solidFill>
              </a:rPr>
              <a:t>Организаторы: </a:t>
            </a:r>
          </a:p>
          <a:p>
            <a:pPr rtl="0">
              <a:spcBef>
                <a:spcPts val="0"/>
              </a:spcBef>
              <a:buNone/>
            </a:pPr>
            <a:r>
              <a:rPr lang="ru" sz="2400" dirty="0">
                <a:solidFill>
                  <a:srgbClr val="000000"/>
                </a:solidFill>
              </a:rPr>
              <a:t>НП “Гильдия автошкол” </a:t>
            </a:r>
          </a:p>
          <a:p>
            <a:pPr>
              <a:spcBef>
                <a:spcPts val="0"/>
              </a:spcBef>
              <a:buNone/>
            </a:pPr>
            <a:r>
              <a:rPr lang="ru" sz="2400" dirty="0">
                <a:solidFill>
                  <a:srgbClr val="000000"/>
                </a:solidFill>
              </a:rPr>
              <a:t>и Русский АвтоМотоКлуб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60848"/>
            <a:ext cx="914400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РАМК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63525"/>
            <a:ext cx="178593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6677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B430-CABF-4882-9A0A-8AB41B3D7DE5}" type="datetime1">
              <a:rPr lang="ru-RU" smtClean="0">
                <a:solidFill>
                  <a:prstClr val="black"/>
                </a:solidFill>
              </a:rPr>
              <a:t>05.04.2018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08D2-0DE1-478E-9E2A-F3387E6D9753}" type="slidenum">
              <a:rPr lang="fr-BE" smtClean="0">
                <a:solidFill>
                  <a:prstClr val="black"/>
                </a:solidFill>
              </a:rPr>
              <a:pPr/>
              <a:t>11</a:t>
            </a:fld>
            <a:endParaRPr lang="fr-BE">
              <a:solidFill>
                <a:prstClr val="black"/>
              </a:solidFill>
            </a:endParaRPr>
          </a:p>
        </p:txBody>
      </p:sp>
      <p:pic>
        <p:nvPicPr>
          <p:cNvPr id="13" name="Picture 2" descr="C:\Users\n.otroschenko\Desktop\160517_MEP Posters ARC Europe Pic BI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384" y="-1270290"/>
            <a:ext cx="9411148" cy="8267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02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72063" y="0"/>
            <a:ext cx="4071937" cy="1643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5" name="Прямоугольник 6"/>
          <p:cNvSpPr>
            <a:spLocks noChangeArrowheads="1"/>
          </p:cNvSpPr>
          <p:nvPr/>
        </p:nvSpPr>
        <p:spPr bwMode="auto">
          <a:xfrm>
            <a:off x="0" y="4292600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   Русский </a:t>
            </a:r>
            <a:r>
              <a:rPr lang="ru-RU" sz="28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А</a:t>
            </a:r>
            <a:r>
              <a:rPr lang="ru-RU" sz="2800" b="1" dirty="0" err="1" smtClean="0">
                <a:latin typeface="Tahoma" pitchFamily="34" charset="0"/>
                <a:cs typeface="Tahoma" pitchFamily="34" charset="0"/>
              </a:rPr>
              <a:t>втоМотоКлуб</a:t>
            </a:r>
            <a:endParaRPr lang="en-US" sz="28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-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российская компания со 100% иностранным участием, аффилированная с немецким автоклубом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ADAC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DB6D16-B7EE-4BD1-AB4D-B48930EB9470}" type="slidenum">
              <a:rPr lang="en-GB" smtClean="0">
                <a:solidFill>
                  <a:srgbClr val="00206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dirty="0" smtClean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84" y="1477272"/>
            <a:ext cx="2548076" cy="187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0231"/>
            <a:ext cx="186951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441" y="1643063"/>
            <a:ext cx="2955118" cy="125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2771800" y="2170384"/>
            <a:ext cx="648072" cy="394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421" y="2107704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9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A59D47-05FC-48BC-B8DC-682306724264}" type="slidenum">
              <a:rPr lang="en-GB" smtClean="0">
                <a:solidFill>
                  <a:srgbClr val="00206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>
              <a:solidFill>
                <a:srgbClr val="002060"/>
              </a:solidFill>
            </a:endParaRPr>
          </a:p>
        </p:txBody>
      </p:sp>
      <p:sp>
        <p:nvSpPr>
          <p:cNvPr id="9221" name="Title 1"/>
          <p:cNvSpPr txBox="1">
            <a:spLocks/>
          </p:cNvSpPr>
          <p:nvPr/>
        </p:nvSpPr>
        <p:spPr bwMode="auto">
          <a:xfrm>
            <a:off x="-29891" y="1412776"/>
            <a:ext cx="91440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sz="3600" b="1" dirty="0" smtClean="0"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en-GB" sz="36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694" y="404664"/>
            <a:ext cx="1223591" cy="116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1898367" cy="237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197" y="4581128"/>
            <a:ext cx="3096345" cy="211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700" y="4581129"/>
            <a:ext cx="3186372" cy="211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38" y="1988840"/>
            <a:ext cx="3186372" cy="237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417747"/>
            <a:ext cx="1898367" cy="22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197" y="1968883"/>
            <a:ext cx="3084667" cy="239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87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006" y="188640"/>
            <a:ext cx="3954309" cy="666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 Europe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21"/>
          <p:cNvSpPr>
            <a:spLocks noChangeArrowheads="1"/>
          </p:cNvSpPr>
          <p:nvPr/>
        </p:nvSpPr>
        <p:spPr bwMode="auto">
          <a:xfrm>
            <a:off x="323528" y="98072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Основана </a:t>
            </a:r>
            <a:r>
              <a:rPr lang="ru-RU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en-US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1991</a:t>
            </a:r>
            <a:r>
              <a:rPr lang="ru-RU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  <a:endParaRPr lang="en-US" dirty="0" smtClean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рупными локальными </a:t>
            </a:r>
            <a:r>
              <a:rPr lang="ru-RU" dirty="0" err="1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ассистанс</a:t>
            </a:r>
            <a:r>
              <a:rPr lang="ru-RU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-компаниями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: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367965"/>
              </p:ext>
            </p:extLst>
          </p:nvPr>
        </p:nvGraphicFramePr>
        <p:xfrm>
          <a:off x="827583" y="1851618"/>
          <a:ext cx="936104" cy="936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" name="Photo Editor Photo" r:id="rId3" imgW="11076190" imgH="11076190" progId="">
                  <p:embed/>
                </p:oleObj>
              </mc:Choice>
              <mc:Fallback>
                <p:oleObj name="Photo Editor Photo" r:id="rId3" imgW="11076190" imgH="110761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3" y="1851618"/>
                        <a:ext cx="936104" cy="9361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564397"/>
              </p:ext>
            </p:extLst>
          </p:nvPr>
        </p:nvGraphicFramePr>
        <p:xfrm>
          <a:off x="3947968" y="1844780"/>
          <a:ext cx="947560" cy="942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" name="Photo Editor Photo" r:id="rId5" imgW="2409524" imgH="2400635" progId="">
                  <p:embed/>
                </p:oleObj>
              </mc:Choice>
              <mc:Fallback>
                <p:oleObj name="Photo Editor Photo" r:id="rId5" imgW="2409524" imgH="240063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7968" y="1844780"/>
                        <a:ext cx="947560" cy="942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517833"/>
              </p:ext>
            </p:extLst>
          </p:nvPr>
        </p:nvGraphicFramePr>
        <p:xfrm>
          <a:off x="7092280" y="1884916"/>
          <a:ext cx="867511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" name="Photo Editor Photo" r:id="rId7" imgW="2781688" imgH="2771429" progId="">
                  <p:embed/>
                </p:oleObj>
              </mc:Choice>
              <mc:Fallback>
                <p:oleObj name="Photo Editor Photo" r:id="rId7" imgW="2781688" imgH="27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1884916"/>
                        <a:ext cx="867511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784033"/>
              </p:ext>
            </p:extLst>
          </p:nvPr>
        </p:nvGraphicFramePr>
        <p:xfrm>
          <a:off x="2339752" y="1808529"/>
          <a:ext cx="1008112" cy="963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" name="Photo Editor Photo" r:id="rId9" imgW="2266667" imgH="2172003" progId="">
                  <p:embed/>
                </p:oleObj>
              </mc:Choice>
              <mc:Fallback>
                <p:oleObj name="Photo Editor Photo" r:id="rId9" imgW="2266667" imgH="217200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808529"/>
                        <a:ext cx="1008112" cy="9636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14" descr="RACE - Spain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80112" y="1884916"/>
            <a:ext cx="879780" cy="88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102913"/>
              </p:ext>
            </p:extLst>
          </p:nvPr>
        </p:nvGraphicFramePr>
        <p:xfrm>
          <a:off x="1403648" y="3421194"/>
          <a:ext cx="1656680" cy="672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" name="Photo Editor Photo" r:id="rId12" imgW="4923810" imgH="2000000" progId="">
                  <p:embed/>
                </p:oleObj>
              </mc:Choice>
              <mc:Fallback>
                <p:oleObj name="Photo Editor Photo" r:id="rId12" imgW="4923810" imgH="20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421194"/>
                        <a:ext cx="1656680" cy="672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13" descr="ANWB - Netherlands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33367" y="3345960"/>
            <a:ext cx="1368549" cy="75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731345"/>
              </p:ext>
            </p:extLst>
          </p:nvPr>
        </p:nvGraphicFramePr>
        <p:xfrm>
          <a:off x="5724128" y="3535960"/>
          <a:ext cx="1944265" cy="371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" name="Photo Editor Photo" r:id="rId15" imgW="24047619" imgH="4600000" progId="">
                  <p:embed/>
                </p:oleObj>
              </mc:Choice>
              <mc:Fallback>
                <p:oleObj name="Photo Editor Photo" r:id="rId15" imgW="24047619" imgH="46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535960"/>
                        <a:ext cx="1944265" cy="371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827583" y="2787723"/>
            <a:ext cx="84849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ГЕРМАНИЯ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ШВЕЙЦАРИЯ        ВЕЛИКОБРИТАНИЯ            ИСПАНИЯ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АВСТРИЯ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16"/>
          <p:cNvSpPr txBox="1">
            <a:spLocks noChangeArrowheads="1"/>
          </p:cNvSpPr>
          <p:nvPr/>
        </p:nvSpPr>
        <p:spPr bwMode="auto">
          <a:xfrm rot="10800000" flipV="1">
            <a:off x="827584" y="4097483"/>
            <a:ext cx="6938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БЕЛЬГИЯ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	      НИДЕРЛАНДЫ	          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ИТАЛИЯ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67544" y="4437112"/>
            <a:ext cx="8072077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настоящий момент  </a:t>
            </a:r>
            <a:r>
              <a:rPr lang="en-US" sz="17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 Europe</a:t>
            </a:r>
            <a:r>
              <a:rPr lang="ru-RU" sz="17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7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Штаб-квартира в Брюсселе (Бельгия);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Объединяет </a:t>
            </a:r>
            <a:r>
              <a:rPr lang="ru-RU" sz="17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ассистанс</a:t>
            </a:r>
            <a:r>
              <a:rPr lang="ru-RU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-компании более 50 стран, в </a:t>
            </a:r>
            <a:r>
              <a:rPr lang="ru-RU" sz="17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т.ч</a:t>
            </a:r>
            <a:r>
              <a:rPr lang="ru-RU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– </a:t>
            </a:r>
            <a:r>
              <a:rPr lang="ru-RU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МК</a:t>
            </a:r>
            <a:r>
              <a:rPr lang="ru-RU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 50 млн. клиентов по всему миру;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50</a:t>
            </a:r>
            <a:r>
              <a:rPr lang="en-US" sz="17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7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обращений за помощью ежегодно;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Лидер на рынке </a:t>
            </a:r>
            <a:r>
              <a:rPr lang="ru-RU" sz="1700" dirty="0" err="1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ассистанс</a:t>
            </a:r>
            <a:r>
              <a:rPr lang="ru-RU" sz="17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-услуг Европы в категориях: медицина, автомобили, путешествия, дом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0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6867525" y="64928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A59D47-05FC-48BC-B8DC-682306724264}" type="slidenum">
              <a:rPr lang="en-GB" smtClean="0">
                <a:solidFill>
                  <a:srgbClr val="00206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mtClean="0">
              <a:solidFill>
                <a:srgbClr val="002060"/>
              </a:solidFill>
            </a:endParaRPr>
          </a:p>
        </p:txBody>
      </p:sp>
      <p:sp>
        <p:nvSpPr>
          <p:cNvPr id="9221" name="Title 1"/>
          <p:cNvSpPr txBox="1">
            <a:spLocks/>
          </p:cNvSpPr>
          <p:nvPr/>
        </p:nvSpPr>
        <p:spPr bwMode="auto">
          <a:xfrm>
            <a:off x="0" y="1412776"/>
            <a:ext cx="91440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b="1" dirty="0" smtClean="0">
                <a:latin typeface="Tahoma" pitchFamily="34" charset="0"/>
                <a:cs typeface="Tahoma" pitchFamily="34" charset="0"/>
              </a:rPr>
              <a:t>Русский </a:t>
            </a:r>
            <a:r>
              <a:rPr lang="ru-RU" sz="36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А</a:t>
            </a:r>
            <a:r>
              <a:rPr lang="ru-RU" sz="3600" b="1" dirty="0" err="1" smtClean="0">
                <a:latin typeface="Tahoma" pitchFamily="34" charset="0"/>
                <a:cs typeface="Tahoma" pitchFamily="34" charset="0"/>
              </a:rPr>
              <a:t>втоМотоКлуб</a:t>
            </a:r>
            <a:endParaRPr lang="en-GB" sz="3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107504" y="1268760"/>
            <a:ext cx="9036496" cy="516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901700" eaLnBrk="1" hangingPunct="1">
              <a:spcBef>
                <a:spcPct val="20000"/>
              </a:spcBef>
            </a:pPr>
            <a:endParaRPr lang="ru-RU" sz="400" b="1" dirty="0">
              <a:latin typeface="Tahoma" pitchFamily="34" charset="0"/>
              <a:cs typeface="Tahoma" pitchFamily="34" charset="0"/>
            </a:endParaRPr>
          </a:p>
          <a:p>
            <a:pPr marL="901700"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ru-RU" sz="1700" dirty="0" smtClean="0">
              <a:latin typeface="Tahoma" pitchFamily="34" charset="0"/>
              <a:cs typeface="Tahoma" pitchFamily="34" charset="0"/>
            </a:endParaRPr>
          </a:p>
          <a:p>
            <a:pPr marL="558800" indent="0" eaLnBrk="1" hangingPunct="1">
              <a:spcBef>
                <a:spcPct val="20000"/>
              </a:spcBef>
            </a:pPr>
            <a:endParaRPr lang="ru-RU" sz="1700" dirty="0" smtClean="0">
              <a:latin typeface="Tahoma" pitchFamily="34" charset="0"/>
              <a:cs typeface="Tahoma" pitchFamily="34" charset="0"/>
            </a:endParaRPr>
          </a:p>
          <a:p>
            <a:pPr marL="558800" indent="0" eaLnBrk="1" hangingPunct="1">
              <a:spcBef>
                <a:spcPct val="20000"/>
              </a:spcBef>
            </a:pPr>
            <a:endParaRPr lang="ru-RU" sz="1700" dirty="0">
              <a:latin typeface="Tahoma" pitchFamily="34" charset="0"/>
              <a:cs typeface="Tahoma" pitchFamily="34" charset="0"/>
            </a:endParaRPr>
          </a:p>
          <a:p>
            <a:pPr marL="558800" indent="0" eaLnBrk="1" hangingPunct="1">
              <a:spcBef>
                <a:spcPct val="20000"/>
              </a:spcBef>
            </a:pPr>
            <a:endParaRPr lang="ru-RU" sz="1700" dirty="0" smtClean="0">
              <a:latin typeface="Tahoma" pitchFamily="34" charset="0"/>
              <a:cs typeface="Tahoma" pitchFamily="34" charset="0"/>
            </a:endParaRPr>
          </a:p>
          <a:p>
            <a:pPr marL="9017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С 2009 г.– дочерняя компания и сервис-провайдер </a:t>
            </a:r>
            <a:r>
              <a:rPr lang="en-US" sz="1700" b="1" i="1" dirty="0" smtClean="0">
                <a:latin typeface="Tahoma" pitchFamily="34" charset="0"/>
                <a:cs typeface="Tahoma" pitchFamily="34" charset="0"/>
              </a:rPr>
              <a:t>ARC Europe</a:t>
            </a:r>
            <a:r>
              <a:rPr lang="ru-RU" sz="1700" b="1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в России</a:t>
            </a:r>
            <a:r>
              <a:rPr lang="en-US" sz="1700" dirty="0" smtClean="0">
                <a:latin typeface="Tahoma" pitchFamily="34" charset="0"/>
                <a:cs typeface="Tahoma" pitchFamily="34" charset="0"/>
              </a:rPr>
              <a:t>;</a:t>
            </a:r>
            <a:endParaRPr lang="en-US" sz="1700" dirty="0">
              <a:latin typeface="Tahoma" pitchFamily="34" charset="0"/>
              <a:cs typeface="Tahoma" pitchFamily="34" charset="0"/>
            </a:endParaRPr>
          </a:p>
          <a:p>
            <a:pPr marL="9017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Более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3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 млн</a:t>
            </a:r>
            <a:r>
              <a:rPr lang="en-US" sz="17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автомобилей на предоплаченном обслуживании</a:t>
            </a:r>
            <a:r>
              <a:rPr lang="en-US" sz="1700" dirty="0" smtClean="0">
                <a:latin typeface="Tahoma" pitchFamily="34" charset="0"/>
                <a:cs typeface="Tahoma" pitchFamily="34" charset="0"/>
              </a:rPr>
              <a:t>;</a:t>
            </a:r>
            <a:endParaRPr lang="ru-RU" sz="1700" dirty="0">
              <a:latin typeface="Tahoma" pitchFamily="34" charset="0"/>
              <a:cs typeface="Tahoma" pitchFamily="34" charset="0"/>
            </a:endParaRPr>
          </a:p>
          <a:p>
            <a:pPr marL="9017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Собственная сеть эвакуаторов и автомобилей техпомощи в России</a:t>
            </a:r>
            <a:r>
              <a:rPr lang="en-US" sz="1700" dirty="0" smtClean="0">
                <a:latin typeface="Tahoma" pitchFamily="34" charset="0"/>
                <a:cs typeface="Tahoma" pitchFamily="34" charset="0"/>
              </a:rPr>
              <a:t>;</a:t>
            </a:r>
          </a:p>
          <a:p>
            <a:pPr marL="9017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Штатные региональные менеджеры во всех федеральных округах России </a:t>
            </a:r>
          </a:p>
          <a:p>
            <a:pPr marL="9017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Крупнейшая сеть подрядчиков (более </a:t>
            </a:r>
            <a:r>
              <a:rPr lang="en-US" sz="1700" dirty="0">
                <a:latin typeface="Tahoma" pitchFamily="34" charset="0"/>
                <a:cs typeface="Tahoma" pitchFamily="34" charset="0"/>
              </a:rPr>
              <a:t>5</a:t>
            </a:r>
            <a:r>
              <a:rPr lang="en-US" sz="1700" dirty="0" smtClean="0">
                <a:latin typeface="Tahoma" pitchFamily="34" charset="0"/>
                <a:cs typeface="Tahoma" pitchFamily="34" charset="0"/>
              </a:rPr>
              <a:t>0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0 городов);</a:t>
            </a:r>
            <a:r>
              <a:rPr lang="en-US" sz="17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9017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Договора более чем с 2.</a:t>
            </a:r>
            <a:r>
              <a:rPr lang="en-US" sz="1700" dirty="0" smtClean="0">
                <a:latin typeface="Tahoma" pitchFamily="34" charset="0"/>
                <a:cs typeface="Tahoma" pitchFamily="34" charset="0"/>
              </a:rPr>
              <a:t>5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00 дилерами и автосервисами;</a:t>
            </a:r>
            <a:endParaRPr lang="ru-RU" sz="1700" dirty="0">
              <a:latin typeface="Tahoma" pitchFamily="34" charset="0"/>
              <a:cs typeface="Tahoma" pitchFamily="34" charset="0"/>
            </a:endParaRPr>
          </a:p>
          <a:p>
            <a:pPr marL="9017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Мобильные приложения для клиентов и подрядчиков</a:t>
            </a:r>
            <a:r>
              <a:rPr lang="en-US" sz="1700" dirty="0" smtClean="0">
                <a:latin typeface="Tahoma" pitchFamily="34" charset="0"/>
                <a:cs typeface="Tahoma" pitchFamily="34" charset="0"/>
              </a:rPr>
              <a:t>;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9017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Оказание услуг более чем в 40 странах Европы, а также в Украине, Белоруссии, Молдавии, странах Прибалтики, Казахстане;</a:t>
            </a:r>
          </a:p>
          <a:p>
            <a:pPr marL="9017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Сертификация по </a:t>
            </a:r>
            <a:r>
              <a:rPr lang="en-US" sz="1700" dirty="0" smtClean="0">
                <a:latin typeface="Tahoma" pitchFamily="34" charset="0"/>
                <a:cs typeface="Tahoma" pitchFamily="34" charset="0"/>
              </a:rPr>
              <a:t>ISO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700" dirty="0" smtClean="0">
                <a:latin typeface="Tahoma" pitchFamily="34" charset="0"/>
                <a:cs typeface="Tahoma" pitchFamily="34" charset="0"/>
              </a:rPr>
              <a:t>9001-2011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и ГОСТ «</a:t>
            </a:r>
            <a:r>
              <a:rPr lang="ru-RU" sz="1700" dirty="0" err="1" smtClean="0">
                <a:latin typeface="Tahoma" pitchFamily="34" charset="0"/>
                <a:cs typeface="Tahoma" pitchFamily="34" charset="0"/>
              </a:rPr>
              <a:t>Тех.помощь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» и «Эвакуация»</a:t>
            </a:r>
          </a:p>
          <a:p>
            <a:pPr marL="558800" indent="0" eaLnBrk="1" hangingPunct="1">
              <a:spcBef>
                <a:spcPct val="20000"/>
              </a:spcBef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558800" indent="0" eaLnBrk="1" hangingPunct="1">
              <a:spcBef>
                <a:spcPct val="20000"/>
              </a:spcBef>
            </a:pPr>
            <a:endParaRPr lang="ru-RU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4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6867525" y="64928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423C09-D47A-492A-A4BC-22036A650CE5}" type="slidenum">
              <a:rPr lang="en-GB" smtClean="0">
                <a:solidFill>
                  <a:srgbClr val="00206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>
              <a:solidFill>
                <a:srgbClr val="002060"/>
              </a:solidFill>
            </a:endParaRPr>
          </a:p>
        </p:txBody>
      </p:sp>
      <p:pic>
        <p:nvPicPr>
          <p:cNvPr id="3077" name="Рисунок 7" descr="РАМК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63525"/>
            <a:ext cx="178593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1412776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dirty="0" smtClean="0">
                <a:latin typeface="Tahoma" pitchFamily="34" charset="0"/>
                <a:cs typeface="Tahoma" pitchFamily="34" charset="0"/>
              </a:rPr>
              <a:t>Собственный автопарк в России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567" y="4581128"/>
            <a:ext cx="3294366" cy="19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64" y="2420888"/>
            <a:ext cx="3004587" cy="178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.otroschenko\Desktop\b2daf22s-9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0" y="2420888"/>
            <a:ext cx="3294367" cy="178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581128"/>
            <a:ext cx="3024336" cy="19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6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4"/>
          <p:cNvSpPr>
            <a:spLocks noGrp="1"/>
          </p:cNvSpPr>
          <p:nvPr>
            <p:ph type="dt" sz="quarter" idx="10"/>
          </p:nvPr>
        </p:nvSpPr>
        <p:spPr bwMode="auto">
          <a:xfrm>
            <a:off x="152400" y="5229200"/>
            <a:ext cx="8777288" cy="14401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Ежегодно РАМК по всей России осуществляет более 150.000 выездов для оказания помощи (эвакуация, техническая помощь, аварийный комиссар и др.)</a:t>
            </a:r>
          </a:p>
        </p:txBody>
      </p:sp>
      <p:sp>
        <p:nvSpPr>
          <p:cNvPr id="2054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6867525" y="64928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423C09-D47A-492A-A4BC-22036A650CE5}" type="slidenum">
              <a:rPr lang="en-GB" smtClean="0">
                <a:solidFill>
                  <a:srgbClr val="00206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mtClean="0">
              <a:solidFill>
                <a:srgbClr val="002060"/>
              </a:solidFill>
            </a:endParaRPr>
          </a:p>
        </p:txBody>
      </p:sp>
      <p:pic>
        <p:nvPicPr>
          <p:cNvPr id="3077" name="Рисунок 7" descr="РАМК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63525"/>
            <a:ext cx="178593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9486" y="1412776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dirty="0" smtClean="0">
                <a:latin typeface="Tahoma" pitchFamily="34" charset="0"/>
                <a:cs typeface="Tahoma" pitchFamily="34" charset="0"/>
              </a:rPr>
              <a:t>Направления деятельности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30848" y="2276872"/>
            <a:ext cx="7992888" cy="914400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Помощь на дорогах России для иностранных водителей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61" y="3356992"/>
            <a:ext cx="80168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48" y="4437112"/>
            <a:ext cx="80168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2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4"/>
          <p:cNvSpPr>
            <a:spLocks noGrp="1"/>
          </p:cNvSpPr>
          <p:nvPr>
            <p:ph type="dt" sz="quarter" idx="10"/>
          </p:nvPr>
        </p:nvSpPr>
        <p:spPr bwMode="auto">
          <a:xfrm>
            <a:off x="152400" y="1916832"/>
            <a:ext cx="8777288" cy="47525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СЛОЖНОСТИ АДАПТАЦИИ ЕВРОПЕЙСКОГО ОПЫТА В РОССИИ: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Большие расстояния между местами базирования (особенно Урал, Сибирь, Дальний Восток), как следствие - увеличенное время прибытия;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Запрет автопроизводителей на возможный ремонт на месте гарантийных транспортных средств;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Низкая географическая плотность дилерской сети, дороговизна ремонта у дилера;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Проблемы с ремонтом в автосервисах: качество, навязывание не нужных работ;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Желание водителя сэкономить: обращение за помощью к непрофессионалам, замена эвакуации на буксировку;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Низкая страховая культура населения: вместо приобретения </a:t>
            </a:r>
            <a:r>
              <a:rPr lang="ru-RU" sz="20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безлимитных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годовых клубных карт или страховых полисов большинство предпочитают обращаться за разовыми услугами; </a:t>
            </a:r>
            <a:endParaRPr lang="ru-RU" sz="2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4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6867525" y="64928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423C09-D47A-492A-A4BC-22036A650CE5}" type="slidenum">
              <a:rPr lang="en-GB" smtClean="0">
                <a:solidFill>
                  <a:srgbClr val="00206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mtClean="0">
              <a:solidFill>
                <a:srgbClr val="002060"/>
              </a:solidFill>
            </a:endParaRPr>
          </a:p>
        </p:txBody>
      </p:sp>
      <p:pic>
        <p:nvPicPr>
          <p:cNvPr id="3077" name="Рисунок 7" descr="РАМК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63525"/>
            <a:ext cx="178593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6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98526" y="5157192"/>
            <a:ext cx="8831162" cy="164070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00"/>
                </a:solidFill>
              </a:rPr>
              <a:t>Совместные проекты РАМК и радио «Страна»</a:t>
            </a:r>
            <a:endParaRPr lang="ru" dirty="0">
              <a:solidFill>
                <a:srgbClr val="000000"/>
              </a:solidFill>
            </a:endParaRPr>
          </a:p>
        </p:txBody>
      </p:sp>
      <p:pic>
        <p:nvPicPr>
          <p:cNvPr id="4" name="Рисунок 3" descr="РАМК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63525"/>
            <a:ext cx="178593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s://radio-strana.ru/wp-content/uploads/2016/04/map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265052"/>
            <a:ext cx="713712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080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14485</TotalTime>
  <Words>373</Words>
  <Application>Microsoft Office PowerPoint</Application>
  <PresentationFormat>Экран (4:3)</PresentationFormat>
  <Paragraphs>65</Paragraphs>
  <Slides>11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Office Theme</vt:lpstr>
      <vt:lpstr>Photo Editor Photo</vt:lpstr>
      <vt:lpstr>Презентация PowerPoint</vt:lpstr>
      <vt:lpstr>Презентация PowerPoint</vt:lpstr>
      <vt:lpstr>Презентация PowerPoint</vt:lpstr>
      <vt:lpstr>ARC Europe: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ARC Transistance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Melnikov</dc:creator>
  <cp:lastModifiedBy>admin</cp:lastModifiedBy>
  <cp:revision>665</cp:revision>
  <cp:lastPrinted>2016-09-24T15:07:51Z</cp:lastPrinted>
  <dcterms:created xsi:type="dcterms:W3CDTF">2009-01-20T10:56:06Z</dcterms:created>
  <dcterms:modified xsi:type="dcterms:W3CDTF">2018-04-05T11:00:15Z</dcterms:modified>
</cp:coreProperties>
</file>