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6"/>
  </p:notesMasterIdLst>
  <p:sldIdLst>
    <p:sldId id="282" r:id="rId2"/>
    <p:sldId id="257" r:id="rId3"/>
    <p:sldId id="260" r:id="rId4"/>
    <p:sldId id="258" r:id="rId5"/>
    <p:sldId id="261" r:id="rId6"/>
    <p:sldId id="285" r:id="rId7"/>
    <p:sldId id="267" r:id="rId8"/>
    <p:sldId id="262" r:id="rId9"/>
    <p:sldId id="284" r:id="rId10"/>
    <p:sldId id="275" r:id="rId11"/>
    <p:sldId id="276" r:id="rId12"/>
    <p:sldId id="277" r:id="rId13"/>
    <p:sldId id="270" r:id="rId14"/>
    <p:sldId id="28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orient="horz" pos="5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F0BC6"/>
    <a:srgbClr val="FF66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83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232" y="216"/>
      </p:cViewPr>
      <p:guideLst>
        <p:guide orient="horz" pos="2228"/>
        <p:guide pos="211"/>
        <p:guide orient="horz" pos="5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34413-CD64-46DC-B5D3-6FDEEA622E0D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8315A-5B10-4839-896C-363ABC50BA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787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8315A-5B10-4839-896C-363ABC50BAD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38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C07B6-0D90-4C45-ACE4-6748A8B6F0E0}" type="datetime1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B8025-4AF8-4D10-8866-1F70CE797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7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B89B-F1B5-4096-8536-1D6AF992AF61}" type="datetime1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B8025-4AF8-4D10-8866-1F70CE797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8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EDEB-B0AB-44AC-8FF8-B385EC2FFD90}" type="datetime1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B8025-4AF8-4D10-8866-1F70CE797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41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211C-FE3D-4452-A2E0-8C2054696A58}" type="datetime1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B8025-4AF8-4D10-8866-1F70CE797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77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EE229-8068-4DB0-83F1-D9F7F1DFD9FB}" type="datetime1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B8025-4AF8-4D10-8866-1F70CE797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4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EFF3-1673-4BED-8152-DC5654C49985}" type="datetime1">
              <a:rPr lang="ru-RU" smtClean="0"/>
              <a:t>04.04.2018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B8025-4AF8-4D10-8866-1F70CE797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24AD7-6026-44FB-A3EA-9403B8681488}" type="datetime1">
              <a:rPr lang="ru-RU" smtClean="0"/>
              <a:t>04.04.2018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B8025-4AF8-4D10-8866-1F70CE797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08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76EC-C955-4FC0-BA99-ED4D26DACC0C}" type="datetime1">
              <a:rPr lang="ru-RU" smtClean="0"/>
              <a:t>04.04.2018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B8025-4AF8-4D10-8866-1F70CE797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649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D5EE2-7C3F-4597-B74A-DA44B3301A38}" type="datetime1">
              <a:rPr lang="ru-RU" smtClean="0"/>
              <a:t>04.04.2018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B8025-4AF8-4D10-8866-1F70CE797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4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35C4A-329C-465C-B019-E697D907752C}" type="datetime1">
              <a:rPr lang="ru-RU" smtClean="0"/>
              <a:t>04.04.2018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B8025-4AF8-4D10-8866-1F70CE797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485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EE0A1-1740-44A7-88F6-E025600E82CC}" type="datetime1">
              <a:rPr lang="ru-RU" smtClean="0"/>
              <a:t>04.04.2018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B8025-4AF8-4D10-8866-1F70CE797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4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8897E-AB87-4F60-A6E3-4DEAE6EDC900}" type="datetime1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B8025-4AF8-4D10-8866-1F70CE797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jpeg"/><Relationship Id="rId7" Type="http://schemas.openxmlformats.org/officeDocument/2006/relationships/image" Target="../media/image1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5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jpe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JPG"/><Relationship Id="rId7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3.png"/><Relationship Id="rId7" Type="http://schemas.openxmlformats.org/officeDocument/2006/relationships/image" Target="../media/image2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12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1.jpg"/><Relationship Id="rId5" Type="http://schemas.openxmlformats.org/officeDocument/2006/relationships/image" Target="../media/image28.jpg"/><Relationship Id="rId10" Type="http://schemas.openxmlformats.org/officeDocument/2006/relationships/image" Target="../media/image4.png"/><Relationship Id="rId4" Type="http://schemas.openxmlformats.org/officeDocument/2006/relationships/image" Target="../media/image27.jp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1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5.jpeg"/><Relationship Id="rId7" Type="http://schemas.openxmlformats.org/officeDocument/2006/relationships/image" Target="../media/image1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11.png"/><Relationship Id="rId4" Type="http://schemas.openxmlformats.org/officeDocument/2006/relationships/image" Target="../media/image36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jpeg"/><Relationship Id="rId7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4" b="23079"/>
          <a:stretch/>
        </p:blipFill>
        <p:spPr>
          <a:xfrm>
            <a:off x="0" y="1103907"/>
            <a:ext cx="12192000" cy="3951172"/>
          </a:xfrm>
          <a:prstGeom prst="rect">
            <a:avLst/>
          </a:prstGeom>
          <a:ln w="28575">
            <a:noFill/>
          </a:ln>
        </p:spPr>
      </p:pic>
      <p:sp>
        <p:nvSpPr>
          <p:cNvPr id="35" name="Прямоугольник 12"/>
          <p:cNvSpPr/>
          <p:nvPr/>
        </p:nvSpPr>
        <p:spPr>
          <a:xfrm>
            <a:off x="638356" y="4498056"/>
            <a:ext cx="10955546" cy="557023"/>
          </a:xfrm>
          <a:custGeom>
            <a:avLst/>
            <a:gdLst>
              <a:gd name="connsiteX0" fmla="*/ 0 w 4286421"/>
              <a:gd name="connsiteY0" fmla="*/ 0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0 w 4286421"/>
              <a:gd name="connsiteY4" fmla="*/ 0 h 622091"/>
              <a:gd name="connsiteX0" fmla="*/ 674557 w 4286421"/>
              <a:gd name="connsiteY0" fmla="*/ 7495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674557 w 4286421"/>
              <a:gd name="connsiteY4" fmla="*/ 7495 h 622091"/>
              <a:gd name="connsiteX0" fmla="*/ 674557 w 4286421"/>
              <a:gd name="connsiteY0" fmla="*/ 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674557 w 4286421"/>
              <a:gd name="connsiteY4" fmla="*/ 0 h 614596"/>
              <a:gd name="connsiteX0" fmla="*/ 247337 w 4286421"/>
              <a:gd name="connsiteY0" fmla="*/ 1499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247337 w 4286421"/>
              <a:gd name="connsiteY4" fmla="*/ 14990 h 614596"/>
              <a:gd name="connsiteX0" fmla="*/ 247337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47337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307299 w 4286421"/>
              <a:gd name="connsiteY0" fmla="*/ 1014 h 623106"/>
              <a:gd name="connsiteX1" fmla="*/ 3926658 w 4286421"/>
              <a:gd name="connsiteY1" fmla="*/ 1015 h 623106"/>
              <a:gd name="connsiteX2" fmla="*/ 4286421 w 4286421"/>
              <a:gd name="connsiteY2" fmla="*/ 623106 h 623106"/>
              <a:gd name="connsiteX3" fmla="*/ 0 w 4286421"/>
              <a:gd name="connsiteY3" fmla="*/ 623106 h 623106"/>
              <a:gd name="connsiteX4" fmla="*/ 307299 w 4286421"/>
              <a:gd name="connsiteY4" fmla="*/ 1014 h 623106"/>
              <a:gd name="connsiteX0" fmla="*/ 30729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07299 w 4286421"/>
              <a:gd name="connsiteY4" fmla="*/ 7494 h 629586"/>
              <a:gd name="connsiteX0" fmla="*/ 337279 w 4286421"/>
              <a:gd name="connsiteY0" fmla="*/ 14989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14989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6421" h="629586">
                <a:moveTo>
                  <a:pt x="337279" y="7494"/>
                </a:moveTo>
                <a:cubicBezTo>
                  <a:pt x="3929667" y="7494"/>
                  <a:pt x="289300" y="29980"/>
                  <a:pt x="3919163" y="0"/>
                </a:cubicBezTo>
                <a:lnTo>
                  <a:pt x="4286421" y="629586"/>
                </a:lnTo>
                <a:lnTo>
                  <a:pt x="0" y="629586"/>
                </a:lnTo>
                <a:lnTo>
                  <a:pt x="337279" y="7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TextBox 164"/>
          <p:cNvSpPr txBox="1"/>
          <p:nvPr/>
        </p:nvSpPr>
        <p:spPr>
          <a:xfrm>
            <a:off x="936322" y="4613286"/>
            <a:ext cx="10319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Аудит мероприятий по обеспечению безопасности дорожного движения</a:t>
            </a:r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на участках автомобильных дорог:</a:t>
            </a:r>
          </a:p>
          <a:p>
            <a:pPr algn="ctr"/>
            <a:endParaRPr lang="ru-RU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М-1 «Беларусь»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М-3 «Украина»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М-4 «Дон»</a:t>
            </a:r>
          </a:p>
        </p:txBody>
      </p:sp>
      <p:pic>
        <p:nvPicPr>
          <p:cNvPr id="6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191990" y="74544"/>
            <a:ext cx="2964633" cy="43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084" y="640632"/>
            <a:ext cx="1962807" cy="30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84"/>
            <a:ext cx="794755" cy="64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83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557"/>
            <a:ext cx="9674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Аварийно-опасные участки дороги и </a:t>
            </a:r>
          </a:p>
          <a:p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потенциально опасные места на </a:t>
            </a:r>
            <a:r>
              <a:rPr lang="ru-RU" sz="2400" b="1" cap="all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а.д</a:t>
            </a:r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. </a:t>
            </a:r>
          </a:p>
          <a:p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М-1 «Беларусь»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6724" t="20935" r="24659" b="29923"/>
          <a:stretch/>
        </p:blipFill>
        <p:spPr>
          <a:xfrm>
            <a:off x="0" y="3994030"/>
            <a:ext cx="6055743" cy="2863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1591" t="27147" r="35340" b="27650"/>
          <a:stretch/>
        </p:blipFill>
        <p:spPr>
          <a:xfrm>
            <a:off x="6190771" y="3985405"/>
            <a:ext cx="6001229" cy="2872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37" b="33366"/>
          <a:stretch/>
        </p:blipFill>
        <p:spPr>
          <a:xfrm>
            <a:off x="6190771" y="1276709"/>
            <a:ext cx="6001229" cy="263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32265" r="142" b="9425"/>
          <a:stretch/>
        </p:blipFill>
        <p:spPr>
          <a:xfrm>
            <a:off x="-1" y="1276709"/>
            <a:ext cx="6055743" cy="263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7166" y="6492875"/>
            <a:ext cx="2057400" cy="36512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Calibri Light" panose="020F0302020204030204" pitchFamily="34" charset="0"/>
              </a:rPr>
              <a:t>10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69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0227" t="15749" r="25423" b="6970"/>
          <a:stretch/>
        </p:blipFill>
        <p:spPr>
          <a:xfrm>
            <a:off x="9466987" y="1276707"/>
            <a:ext cx="2707579" cy="2178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t="17674" r="30512" b="9868"/>
          <a:stretch/>
        </p:blipFill>
        <p:spPr>
          <a:xfrm>
            <a:off x="6616461" y="3536830"/>
            <a:ext cx="5575540" cy="3321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t="3772" r="799" b="21168"/>
          <a:stretch/>
        </p:blipFill>
        <p:spPr>
          <a:xfrm>
            <a:off x="0" y="1268083"/>
            <a:ext cx="5020574" cy="2189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7166" y="6492875"/>
            <a:ext cx="2057400" cy="36512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Calibri Light" panose="020F0302020204030204" pitchFamily="34" charset="0"/>
              </a:rPr>
              <a:t>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6832"/>
            <a:ext cx="6869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Аварийно-опасные участки дороги </a:t>
            </a:r>
            <a:b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</a:br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и потенциально опасные места </a:t>
            </a:r>
          </a:p>
          <a:p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на </a:t>
            </a:r>
            <a:r>
              <a:rPr lang="ru-RU" sz="2400" b="1" cap="all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а.д</a:t>
            </a:r>
            <a:r>
              <a:rPr lang="ru-RU" sz="24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. М-3 «Украина»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617" r="22108" b="38024"/>
          <a:stretch/>
        </p:blipFill>
        <p:spPr>
          <a:xfrm>
            <a:off x="5069638" y="1276708"/>
            <a:ext cx="4333154" cy="2178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3701" r="30478" b="36425"/>
          <a:stretch/>
        </p:blipFill>
        <p:spPr>
          <a:xfrm>
            <a:off x="0" y="3536830"/>
            <a:ext cx="6567397" cy="332117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0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35676" r="8227" b="27350"/>
          <a:stretch/>
        </p:blipFill>
        <p:spPr>
          <a:xfrm>
            <a:off x="0" y="4088920"/>
            <a:ext cx="12192000" cy="2769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17361"/>
            <a:ext cx="7534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 i="1">
                <a:latin typeface="Century Gothic" panose="020B0502020202020204" pitchFamily="34" charset="0"/>
              </a:defRPr>
            </a:lvl1pPr>
          </a:lstStyle>
          <a:p>
            <a:pPr algn="just"/>
            <a:r>
              <a:rPr lang="ru-RU" sz="2400" i="0" cap="all" dirty="0">
                <a:solidFill>
                  <a:schemeClr val="accent1"/>
                </a:solidFill>
              </a:rPr>
              <a:t>Аварийно-опасные участки дороги </a:t>
            </a:r>
          </a:p>
          <a:p>
            <a:pPr algn="just"/>
            <a:r>
              <a:rPr lang="ru-RU" sz="2400" i="0" cap="all" dirty="0">
                <a:solidFill>
                  <a:schemeClr val="accent1"/>
                </a:solidFill>
              </a:rPr>
              <a:t>и потенциально опасные места </a:t>
            </a:r>
          </a:p>
          <a:p>
            <a:pPr algn="just"/>
            <a:r>
              <a:rPr lang="ru-RU" sz="2400" i="0" cap="all" dirty="0">
                <a:solidFill>
                  <a:schemeClr val="accent1"/>
                </a:solidFill>
              </a:rPr>
              <a:t>на </a:t>
            </a:r>
            <a:r>
              <a:rPr lang="ru-RU" sz="2400" i="0" cap="all" dirty="0" err="1">
                <a:solidFill>
                  <a:schemeClr val="accent1"/>
                </a:solidFill>
              </a:rPr>
              <a:t>а.д</a:t>
            </a:r>
            <a:r>
              <a:rPr lang="ru-RU" sz="2400" i="0" cap="all" dirty="0">
                <a:solidFill>
                  <a:schemeClr val="accent1"/>
                </a:solidFill>
              </a:rPr>
              <a:t>. М-4 «Дон»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13811" r="207" b="32436"/>
          <a:stretch/>
        </p:blipFill>
        <p:spPr>
          <a:xfrm>
            <a:off x="5952227" y="1399160"/>
            <a:ext cx="6245524" cy="2616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4" t="32165" r="8698" b="18103"/>
          <a:stretch/>
        </p:blipFill>
        <p:spPr>
          <a:xfrm>
            <a:off x="0" y="1399161"/>
            <a:ext cx="5874589" cy="261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7166" y="6466236"/>
            <a:ext cx="2057400" cy="36512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Calibri Light" panose="020F0302020204030204" pitchFamily="34" charset="0"/>
              </a:rPr>
              <a:t>12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0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1" y="5505060"/>
            <a:ext cx="12192000" cy="135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7166" y="6500881"/>
            <a:ext cx="2057400" cy="365125"/>
          </a:xfrm>
        </p:spPr>
        <p:txBody>
          <a:bodyPr/>
          <a:lstStyle/>
          <a:p>
            <a:fld id="{803B8025-4AF8-4D10-8866-1F70CE797576}" type="slidenum">
              <a:rPr lang="ru-RU" smtClean="0">
                <a:solidFill>
                  <a:schemeClr val="tx1"/>
                </a:solidFill>
                <a:latin typeface="Calibri Light" panose="020F0302020204030204" pitchFamily="34" charset="0"/>
              </a:rPr>
              <a:t>13</a:t>
            </a:fld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35" y="1003763"/>
            <a:ext cx="7595165" cy="31182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" y="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 i="1">
                <a:latin typeface="Century Gothic" panose="020B0502020202020204" pitchFamily="34" charset="0"/>
              </a:defRPr>
            </a:lvl1pPr>
          </a:lstStyle>
          <a:p>
            <a:pPr algn="l"/>
            <a:r>
              <a:rPr lang="ru-RU" sz="2800" i="0" cap="all" dirty="0">
                <a:solidFill>
                  <a:schemeClr val="accent1"/>
                </a:solidFill>
              </a:rPr>
              <a:t>Инструмент реализации аудита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3211"/>
            <a:ext cx="6900561" cy="3047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33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1" y="5505060"/>
            <a:ext cx="12192000" cy="135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fld id="{803B8025-4AF8-4D10-8866-1F70CE797576}" type="slidenum">
              <a:rPr lang="ru-RU" smtClean="0">
                <a:solidFill>
                  <a:schemeClr val="tx1"/>
                </a:solidFill>
                <a:latin typeface="Calibri Light" panose="020F0302020204030204" pitchFamily="34" charset="0"/>
              </a:rPr>
              <a:t>14</a:t>
            </a:fld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2270"/>
            <a:ext cx="9334264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800" b="1" cap="all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</a:t>
            </a:r>
          </a:p>
          <a:p>
            <a:pPr algn="just">
              <a:spcAft>
                <a:spcPts val="800"/>
              </a:spcAft>
            </a:pPr>
            <a:r>
              <a:rPr lang="ru-RU" sz="2800" b="1" cap="all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нормативной и методической базы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78236" y="1848468"/>
            <a:ext cx="1121376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</a:t>
            </a: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СТО «Проведение аудита безопасности дорожного движения на автомобильных дорогах в период эксплуатации»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6" y="1896899"/>
            <a:ext cx="588197" cy="58819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905635" y="2780983"/>
            <a:ext cx="1126893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</a:t>
            </a: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СТО «Требования по формированию базы данных аудита безопасности дорожного движения </a:t>
            </a:r>
            <a:b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автомобильных дорогах в период эксплуатации»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90877" y="3720809"/>
            <a:ext cx="1120112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</a:t>
            </a: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ГОСТ Р «Требования к организации и проведению аудита безопасности дорожного движения </a:t>
            </a:r>
            <a:b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автомобильных дорогах общего пользования»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60894" y="4646014"/>
            <a:ext cx="1121554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Переработка</a:t>
            </a: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ОДМ 218.6.015-2015 Рекомендации по учету и анализу дорожно-транспортных происшествий </a:t>
            </a:r>
            <a:b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автомобильных дорогах Российской Федерации»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5" y="2829414"/>
            <a:ext cx="588197" cy="58819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62" y="3769240"/>
            <a:ext cx="588197" cy="58819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4694445"/>
            <a:ext cx="588197" cy="58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44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" t="20823" r="143" b="17024"/>
          <a:stretch/>
        </p:blipFill>
        <p:spPr>
          <a:xfrm>
            <a:off x="3976777" y="3976776"/>
            <a:ext cx="8215223" cy="28812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r="16939"/>
          <a:stretch/>
        </p:blipFill>
        <p:spPr>
          <a:xfrm>
            <a:off x="-16175" y="-7907"/>
            <a:ext cx="3992952" cy="3994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6777" y="4766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ОБЪЕКТЫ АУДИТА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8342" y="1503406"/>
            <a:ext cx="8172091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latin typeface="Calibri Light" panose="020F0302020204030204" pitchFamily="34" charset="0"/>
            </a:endParaRPr>
          </a:p>
          <a:p>
            <a:r>
              <a:rPr lang="ru-RU" sz="1500" b="1" dirty="0">
                <a:latin typeface="Calibri Light" panose="020F0302020204030204" pitchFamily="34" charset="0"/>
              </a:rPr>
              <a:t>М-1 «Беларусь»</a:t>
            </a:r>
            <a:r>
              <a:rPr lang="ru-RU" sz="1500" dirty="0">
                <a:latin typeface="Calibri Light" panose="020F0302020204030204" pitchFamily="34" charset="0"/>
              </a:rPr>
              <a:t> – Московская и Смоленская области</a:t>
            </a:r>
          </a:p>
          <a:p>
            <a:r>
              <a:rPr lang="ru-RU" sz="1500" b="1" dirty="0">
                <a:latin typeface="Calibri Light" panose="020F0302020204030204" pitchFamily="34" charset="0"/>
              </a:rPr>
              <a:t>протяженность </a:t>
            </a:r>
            <a:r>
              <a:rPr lang="en-US" sz="1500" b="1" dirty="0">
                <a:latin typeface="Calibri Light" panose="020F0302020204030204" pitchFamily="34" charset="0"/>
              </a:rPr>
              <a:t>~</a:t>
            </a:r>
            <a:r>
              <a:rPr lang="ru-RU" sz="1500" b="1" dirty="0">
                <a:latin typeface="Calibri Light" panose="020F0302020204030204" pitchFamily="34" charset="0"/>
              </a:rPr>
              <a:t> 441 км</a:t>
            </a:r>
          </a:p>
          <a:p>
            <a:endParaRPr lang="ru-RU" sz="1500" dirty="0">
              <a:latin typeface="Calibri Light" panose="020F0302020204030204" pitchFamily="34" charset="0"/>
            </a:endParaRPr>
          </a:p>
          <a:p>
            <a:r>
              <a:rPr lang="ru-RU" sz="1500" b="1" dirty="0">
                <a:latin typeface="Calibri Light" panose="020F0302020204030204" pitchFamily="34" charset="0"/>
              </a:rPr>
              <a:t>М-3 «Украина» </a:t>
            </a:r>
            <a:r>
              <a:rPr lang="ru-RU" sz="1500" dirty="0">
                <a:latin typeface="Calibri Light" panose="020F0302020204030204" pitchFamily="34" charset="0"/>
              </a:rPr>
              <a:t>– Московская, Калужская, Брянская и Курская области</a:t>
            </a:r>
          </a:p>
          <a:p>
            <a:r>
              <a:rPr lang="ru-RU" sz="1500" b="1" dirty="0">
                <a:latin typeface="Calibri Light" panose="020F0302020204030204" pitchFamily="34" charset="0"/>
              </a:rPr>
              <a:t>протяженность </a:t>
            </a:r>
            <a:r>
              <a:rPr lang="en-US" sz="1500" b="1" dirty="0">
                <a:latin typeface="Calibri Light" panose="020F0302020204030204" pitchFamily="34" charset="0"/>
              </a:rPr>
              <a:t>~</a:t>
            </a:r>
            <a:r>
              <a:rPr lang="ru-RU" sz="1500" b="1" dirty="0">
                <a:latin typeface="Calibri Light" panose="020F0302020204030204" pitchFamily="34" charset="0"/>
              </a:rPr>
              <a:t> 454 км</a:t>
            </a:r>
          </a:p>
          <a:p>
            <a:endParaRPr lang="ru-RU" sz="1500" dirty="0">
              <a:latin typeface="Calibri Light" panose="020F0302020204030204" pitchFamily="34" charset="0"/>
            </a:endParaRPr>
          </a:p>
          <a:p>
            <a:r>
              <a:rPr lang="ru-RU" sz="1500" b="1" dirty="0">
                <a:latin typeface="Calibri Light" panose="020F0302020204030204" pitchFamily="34" charset="0"/>
              </a:rPr>
              <a:t>М-4 «Дон» </a:t>
            </a:r>
            <a:r>
              <a:rPr lang="ru-RU" sz="1500" dirty="0">
                <a:latin typeface="Calibri Light" panose="020F0302020204030204" pitchFamily="34" charset="0"/>
              </a:rPr>
              <a:t>- Тульская, Липецкая, Воронежская, Ростовская области; Краснодарский край, Республика Адыгея</a:t>
            </a:r>
          </a:p>
          <a:p>
            <a:r>
              <a:rPr lang="ru-RU" sz="1500" b="1" dirty="0">
                <a:latin typeface="Calibri Light" panose="020F0302020204030204" pitchFamily="34" charset="0"/>
              </a:rPr>
              <a:t>протяженность </a:t>
            </a:r>
            <a:r>
              <a:rPr lang="en-US" sz="1500" b="1" dirty="0">
                <a:latin typeface="Calibri Light" panose="020F0302020204030204" pitchFamily="34" charset="0"/>
              </a:rPr>
              <a:t>~</a:t>
            </a:r>
            <a:r>
              <a:rPr lang="ru-RU" sz="1500" b="1" dirty="0">
                <a:latin typeface="Calibri Light" panose="020F0302020204030204" pitchFamily="34" charset="0"/>
              </a:rPr>
              <a:t> 1507 км</a:t>
            </a:r>
          </a:p>
        </p:txBody>
      </p:sp>
      <p:sp>
        <p:nvSpPr>
          <p:cNvPr id="13" name="Прямоугольник 12"/>
          <p:cNvSpPr/>
          <p:nvPr/>
        </p:nvSpPr>
        <p:spPr>
          <a:xfrm rot="10800000">
            <a:off x="4970723" y="3952680"/>
            <a:ext cx="6493782" cy="587250"/>
          </a:xfrm>
          <a:custGeom>
            <a:avLst/>
            <a:gdLst>
              <a:gd name="connsiteX0" fmla="*/ 0 w 4286421"/>
              <a:gd name="connsiteY0" fmla="*/ 0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0 w 4286421"/>
              <a:gd name="connsiteY4" fmla="*/ 0 h 622091"/>
              <a:gd name="connsiteX0" fmla="*/ 674557 w 4286421"/>
              <a:gd name="connsiteY0" fmla="*/ 7495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674557 w 4286421"/>
              <a:gd name="connsiteY4" fmla="*/ 7495 h 622091"/>
              <a:gd name="connsiteX0" fmla="*/ 674557 w 4286421"/>
              <a:gd name="connsiteY0" fmla="*/ 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674557 w 4286421"/>
              <a:gd name="connsiteY4" fmla="*/ 0 h 614596"/>
              <a:gd name="connsiteX0" fmla="*/ 247337 w 4286421"/>
              <a:gd name="connsiteY0" fmla="*/ 1499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247337 w 4286421"/>
              <a:gd name="connsiteY4" fmla="*/ 14990 h 614596"/>
              <a:gd name="connsiteX0" fmla="*/ 247337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47337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307299 w 4286421"/>
              <a:gd name="connsiteY0" fmla="*/ 1014 h 623106"/>
              <a:gd name="connsiteX1" fmla="*/ 3926658 w 4286421"/>
              <a:gd name="connsiteY1" fmla="*/ 1015 h 623106"/>
              <a:gd name="connsiteX2" fmla="*/ 4286421 w 4286421"/>
              <a:gd name="connsiteY2" fmla="*/ 623106 h 623106"/>
              <a:gd name="connsiteX3" fmla="*/ 0 w 4286421"/>
              <a:gd name="connsiteY3" fmla="*/ 623106 h 623106"/>
              <a:gd name="connsiteX4" fmla="*/ 307299 w 4286421"/>
              <a:gd name="connsiteY4" fmla="*/ 1014 h 623106"/>
              <a:gd name="connsiteX0" fmla="*/ 30729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07299 w 4286421"/>
              <a:gd name="connsiteY4" fmla="*/ 7494 h 629586"/>
              <a:gd name="connsiteX0" fmla="*/ 337279 w 4286421"/>
              <a:gd name="connsiteY0" fmla="*/ 14989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14989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6421" h="629586">
                <a:moveTo>
                  <a:pt x="337279" y="7494"/>
                </a:moveTo>
                <a:cubicBezTo>
                  <a:pt x="3929667" y="7494"/>
                  <a:pt x="289300" y="29980"/>
                  <a:pt x="3919163" y="0"/>
                </a:cubicBezTo>
                <a:lnTo>
                  <a:pt x="4286421" y="629586"/>
                </a:lnTo>
                <a:lnTo>
                  <a:pt x="0" y="629586"/>
                </a:lnTo>
                <a:lnTo>
                  <a:pt x="337279" y="7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450618" y="995500"/>
            <a:ext cx="5297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 Light" panose="020F0302020204030204" pitchFamily="34" charset="0"/>
              </a:rPr>
              <a:t>Общая протяженность </a:t>
            </a:r>
            <a:r>
              <a:rPr lang="ru-RU" sz="2000" dirty="0" err="1">
                <a:latin typeface="Calibri Light" panose="020F0302020204030204" pitchFamily="34" charset="0"/>
              </a:rPr>
              <a:t>аудируемых</a:t>
            </a:r>
            <a:r>
              <a:rPr lang="ru-RU" sz="2000" dirty="0">
                <a:latin typeface="Calibri Light" panose="020F0302020204030204" pitchFamily="34" charset="0"/>
              </a:rPr>
              <a:t> участков автомобильных дорог </a:t>
            </a:r>
            <a:r>
              <a:rPr lang="en-US" sz="2000" dirty="0">
                <a:latin typeface="Calibri Light" panose="020F0302020204030204" pitchFamily="34" charset="0"/>
              </a:rPr>
              <a:t>~</a:t>
            </a:r>
            <a:r>
              <a:rPr lang="ru-RU" sz="2000" dirty="0">
                <a:latin typeface="Calibri Light" panose="020F0302020204030204" pitchFamily="34" charset="0"/>
              </a:rPr>
              <a:t> 2402 км</a:t>
            </a:r>
          </a:p>
        </p:txBody>
      </p:sp>
      <p:sp>
        <p:nvSpPr>
          <p:cNvPr id="26" name="Прямоугольник 12"/>
          <p:cNvSpPr/>
          <p:nvPr/>
        </p:nvSpPr>
        <p:spPr>
          <a:xfrm>
            <a:off x="334963" y="3579186"/>
            <a:ext cx="3339889" cy="411987"/>
          </a:xfrm>
          <a:custGeom>
            <a:avLst/>
            <a:gdLst>
              <a:gd name="connsiteX0" fmla="*/ 0 w 4286421"/>
              <a:gd name="connsiteY0" fmla="*/ 0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0 w 4286421"/>
              <a:gd name="connsiteY4" fmla="*/ 0 h 622091"/>
              <a:gd name="connsiteX0" fmla="*/ 674557 w 4286421"/>
              <a:gd name="connsiteY0" fmla="*/ 7495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674557 w 4286421"/>
              <a:gd name="connsiteY4" fmla="*/ 7495 h 622091"/>
              <a:gd name="connsiteX0" fmla="*/ 674557 w 4286421"/>
              <a:gd name="connsiteY0" fmla="*/ 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674557 w 4286421"/>
              <a:gd name="connsiteY4" fmla="*/ 0 h 614596"/>
              <a:gd name="connsiteX0" fmla="*/ 247337 w 4286421"/>
              <a:gd name="connsiteY0" fmla="*/ 1499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247337 w 4286421"/>
              <a:gd name="connsiteY4" fmla="*/ 14990 h 614596"/>
              <a:gd name="connsiteX0" fmla="*/ 247337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47337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307299 w 4286421"/>
              <a:gd name="connsiteY0" fmla="*/ 1014 h 623106"/>
              <a:gd name="connsiteX1" fmla="*/ 3926658 w 4286421"/>
              <a:gd name="connsiteY1" fmla="*/ 1015 h 623106"/>
              <a:gd name="connsiteX2" fmla="*/ 4286421 w 4286421"/>
              <a:gd name="connsiteY2" fmla="*/ 623106 h 623106"/>
              <a:gd name="connsiteX3" fmla="*/ 0 w 4286421"/>
              <a:gd name="connsiteY3" fmla="*/ 623106 h 623106"/>
              <a:gd name="connsiteX4" fmla="*/ 307299 w 4286421"/>
              <a:gd name="connsiteY4" fmla="*/ 1014 h 623106"/>
              <a:gd name="connsiteX0" fmla="*/ 30729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07299 w 4286421"/>
              <a:gd name="connsiteY4" fmla="*/ 7494 h 629586"/>
              <a:gd name="connsiteX0" fmla="*/ 337279 w 4286421"/>
              <a:gd name="connsiteY0" fmla="*/ 14989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14989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6421" h="629586">
                <a:moveTo>
                  <a:pt x="337279" y="7494"/>
                </a:moveTo>
                <a:cubicBezTo>
                  <a:pt x="3929667" y="7494"/>
                  <a:pt x="289300" y="29980"/>
                  <a:pt x="3919163" y="0"/>
                </a:cubicBezTo>
                <a:lnTo>
                  <a:pt x="4286421" y="629586"/>
                </a:lnTo>
                <a:lnTo>
                  <a:pt x="0" y="629586"/>
                </a:lnTo>
                <a:lnTo>
                  <a:pt x="337279" y="7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021027" y="4336968"/>
            <a:ext cx="16982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Calibri Light" panose="020F0302020204030204" pitchFamily="34" charset="0"/>
              </a:rPr>
              <a:t>26 июня 2017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58702" y="5999660"/>
            <a:ext cx="170271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Calibri Light" panose="020F0302020204030204" pitchFamily="34" charset="0"/>
              </a:rPr>
              <a:t>   23 марта 2018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8765" y="3625718"/>
            <a:ext cx="3203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Сроки проведения аудита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13" b="23310"/>
          <a:stretch/>
        </p:blipFill>
        <p:spPr>
          <a:xfrm>
            <a:off x="185778" y="5181273"/>
            <a:ext cx="2182658" cy="166269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134086" y="3975615"/>
            <a:ext cx="598536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Аудит проводился в разное время суток и при разных погодных условиях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301196" y="5779240"/>
            <a:ext cx="726022" cy="712945"/>
            <a:chOff x="1107029" y="4818674"/>
            <a:chExt cx="516448" cy="516448"/>
          </a:xfrm>
          <a:solidFill>
            <a:schemeClr val="accent1"/>
          </a:solidFill>
        </p:grpSpPr>
        <p:sp>
          <p:nvSpPr>
            <p:cNvPr id="11" name="Капля 10"/>
            <p:cNvSpPr/>
            <p:nvPr/>
          </p:nvSpPr>
          <p:spPr>
            <a:xfrm rot="8100000">
              <a:off x="1107029" y="4818674"/>
              <a:ext cx="516448" cy="516448"/>
            </a:xfrm>
            <a:prstGeom prst="teardrop">
              <a:avLst>
                <a:gd name="adj" fmla="val 1387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6"/>
                </a:solidFill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836" y="4906368"/>
              <a:ext cx="350834" cy="350834"/>
            </a:xfrm>
            <a:prstGeom prst="rect">
              <a:avLst/>
            </a:prstGeom>
            <a:grpFill/>
          </p:spPr>
        </p:pic>
      </p:grpSp>
      <p:grpSp>
        <p:nvGrpSpPr>
          <p:cNvPr id="6" name="Группа 5"/>
          <p:cNvGrpSpPr/>
          <p:nvPr/>
        </p:nvGrpSpPr>
        <p:grpSpPr>
          <a:xfrm>
            <a:off x="1417606" y="4208841"/>
            <a:ext cx="678387" cy="678387"/>
            <a:chOff x="1105075" y="5674783"/>
            <a:chExt cx="516448" cy="516448"/>
          </a:xfrm>
          <a:solidFill>
            <a:schemeClr val="accent1"/>
          </a:solidFill>
        </p:grpSpPr>
        <p:sp>
          <p:nvSpPr>
            <p:cNvPr id="40" name="Капля 39"/>
            <p:cNvSpPr/>
            <p:nvPr/>
          </p:nvSpPr>
          <p:spPr>
            <a:xfrm rot="8100000">
              <a:off x="1105075" y="5674783"/>
              <a:ext cx="516448" cy="516448"/>
            </a:xfrm>
            <a:prstGeom prst="teardrop">
              <a:avLst>
                <a:gd name="adj" fmla="val 1387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6"/>
                </a:solidFill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777" y="5833882"/>
              <a:ext cx="238985" cy="238985"/>
            </a:xfrm>
            <a:prstGeom prst="rect">
              <a:avLst/>
            </a:prstGeom>
            <a:grpFill/>
          </p:spPr>
        </p:pic>
      </p:grpSp>
      <p:pic>
        <p:nvPicPr>
          <p:cNvPr id="28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48493" y="7109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29" y="560690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84" y="-21122"/>
            <a:ext cx="685428" cy="5559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928786" y="656696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Calibri Light" panose="020F0302020204030204" pitchFamily="34" charset="0"/>
              </a:rPr>
              <a:t>2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5166160" y="1699155"/>
            <a:ext cx="5953289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134086" y="954469"/>
            <a:ext cx="5985363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48" y="1042051"/>
            <a:ext cx="378870" cy="3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2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рямоугольник 62"/>
          <p:cNvSpPr/>
          <p:nvPr/>
        </p:nvSpPr>
        <p:spPr>
          <a:xfrm>
            <a:off x="9124840" y="4959100"/>
            <a:ext cx="3056276" cy="18898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6131574" y="4965947"/>
            <a:ext cx="2994872" cy="18911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3039678" y="4990770"/>
            <a:ext cx="3085077" cy="18581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9116972" y="3114492"/>
            <a:ext cx="3075028" cy="18651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054944" y="3123784"/>
            <a:ext cx="3071673" cy="18651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3024788" y="1248848"/>
            <a:ext cx="3026207" cy="18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9126446" y="1259611"/>
            <a:ext cx="3063804" cy="1857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6064247" y="1259611"/>
            <a:ext cx="3049700" cy="18573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399" y="30119"/>
            <a:ext cx="509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ЦЕЛИ ПРОВЕДЕНИЯ АУДИТА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147" y="1259612"/>
            <a:ext cx="3047725" cy="187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469469" y="1252762"/>
            <a:ext cx="2657148" cy="18641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928786" y="658882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Calibri Light" panose="020F0302020204030204" pitchFamily="34" charset="0"/>
              </a:rPr>
              <a:t>3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3500000">
            <a:off x="2912455" y="2056196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ый треугольник 38"/>
          <p:cNvSpPr/>
          <p:nvPr/>
        </p:nvSpPr>
        <p:spPr>
          <a:xfrm rot="13500000">
            <a:off x="8213700" y="2049347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ый треугольник 39"/>
          <p:cNvSpPr/>
          <p:nvPr/>
        </p:nvSpPr>
        <p:spPr>
          <a:xfrm rot="13500000">
            <a:off x="2889807" y="5785397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ый треугольник 40"/>
          <p:cNvSpPr/>
          <p:nvPr/>
        </p:nvSpPr>
        <p:spPr>
          <a:xfrm rot="13500000">
            <a:off x="8974531" y="2048857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ый треугольник 42"/>
          <p:cNvSpPr/>
          <p:nvPr/>
        </p:nvSpPr>
        <p:spPr>
          <a:xfrm rot="13500000">
            <a:off x="8977556" y="3902026"/>
            <a:ext cx="278832" cy="278832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590425" y="1751332"/>
            <a:ext cx="2047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</a:rPr>
              <a:t>Снижение числа ДТП и тяжести их последствий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26387" y="5348962"/>
            <a:ext cx="2812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</a:rPr>
              <a:t>Выявление недостатков транспортно-эксплуатационного состояния дороги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247341" y="5088467"/>
            <a:ext cx="29062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</a:rPr>
              <a:t>Разработка предложений по снижению уровня аварийности и устранению потенциально опасных мест, способствующих возникновению ДТП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182" y="1618268"/>
            <a:ext cx="1203260" cy="1203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74" y="5426600"/>
            <a:ext cx="931068" cy="9310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8" y="1417469"/>
            <a:ext cx="1534759" cy="15347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63" y="3344676"/>
            <a:ext cx="1433705" cy="1433705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254870" y="1733947"/>
            <a:ext cx="2933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</a:rPr>
              <a:t>Определение причин и фактов аварийности в местах концентрации ДТП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-14671" y="3125619"/>
            <a:ext cx="3066543" cy="18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4581" y="3548285"/>
            <a:ext cx="2207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</a:rPr>
              <a:t>Предотвращение возникновения мест концентрации ДТП</a:t>
            </a:r>
          </a:p>
        </p:txBody>
      </p:sp>
      <p:sp>
        <p:nvSpPr>
          <p:cNvPr id="42" name="Прямоугольный треугольник 41"/>
          <p:cNvSpPr/>
          <p:nvPr/>
        </p:nvSpPr>
        <p:spPr>
          <a:xfrm rot="13500000">
            <a:off x="2912455" y="3922203"/>
            <a:ext cx="278832" cy="278832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271" y="3398420"/>
            <a:ext cx="1249634" cy="1249634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6124755" y="3111068"/>
            <a:ext cx="2989193" cy="1860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223459" y="3284573"/>
            <a:ext cx="280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</a:rPr>
              <a:t>Выявление технических средств организации движения, не отвечающих современным требованиям</a:t>
            </a:r>
          </a:p>
        </p:txBody>
      </p:sp>
      <p:sp>
        <p:nvSpPr>
          <p:cNvPr id="59" name="Прямоугольный треугольник 58"/>
          <p:cNvSpPr/>
          <p:nvPr/>
        </p:nvSpPr>
        <p:spPr>
          <a:xfrm rot="13500000">
            <a:off x="8986367" y="5772129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-17742" y="4991626"/>
            <a:ext cx="3056072" cy="18663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09" y="5274202"/>
            <a:ext cx="1314625" cy="1314625"/>
          </a:xfrm>
          <a:prstGeom prst="rect">
            <a:avLst/>
          </a:prstGeom>
        </p:spPr>
      </p:pic>
      <p:pic>
        <p:nvPicPr>
          <p:cNvPr id="67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2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18054" r="105" b="29151"/>
          <a:stretch/>
        </p:blipFill>
        <p:spPr>
          <a:xfrm>
            <a:off x="3978276" y="3982908"/>
            <a:ext cx="8213723" cy="28923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978276" y="-8303"/>
            <a:ext cx="365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РОЛЬ аудита БДД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1230" y="1919580"/>
            <a:ext cx="77407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00050"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езависимый детальный систематический анализ безопасности дорожного движения на автомобильных дорогах направленный на выявление и устранение потенциально опасных мест, влияющих на риск совершения ДТП и выработка превентивных мер по их устранению, а также снижению количества ДТП и тяжести их последствий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11352" y="65810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alibri Light" panose="020F0302020204030204" pitchFamily="34" charset="0"/>
              </a:rPr>
              <a:t>4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r="5817"/>
          <a:stretch/>
        </p:blipFill>
        <p:spPr>
          <a:xfrm>
            <a:off x="0" y="0"/>
            <a:ext cx="3978277" cy="3994879"/>
          </a:xfrm>
          <a:prstGeom prst="rect">
            <a:avLst/>
          </a:prstGeom>
        </p:spPr>
      </p:pic>
      <p:sp>
        <p:nvSpPr>
          <p:cNvPr id="25" name="Прямоугольник 12"/>
          <p:cNvSpPr/>
          <p:nvPr/>
        </p:nvSpPr>
        <p:spPr>
          <a:xfrm rot="16200000">
            <a:off x="2203803" y="1891753"/>
            <a:ext cx="3133381" cy="415568"/>
          </a:xfrm>
          <a:custGeom>
            <a:avLst/>
            <a:gdLst>
              <a:gd name="connsiteX0" fmla="*/ 0 w 4286421"/>
              <a:gd name="connsiteY0" fmla="*/ 0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0 w 4286421"/>
              <a:gd name="connsiteY4" fmla="*/ 0 h 622091"/>
              <a:gd name="connsiteX0" fmla="*/ 674557 w 4286421"/>
              <a:gd name="connsiteY0" fmla="*/ 7495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674557 w 4286421"/>
              <a:gd name="connsiteY4" fmla="*/ 7495 h 622091"/>
              <a:gd name="connsiteX0" fmla="*/ 674557 w 4286421"/>
              <a:gd name="connsiteY0" fmla="*/ 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674557 w 4286421"/>
              <a:gd name="connsiteY4" fmla="*/ 0 h 614596"/>
              <a:gd name="connsiteX0" fmla="*/ 247337 w 4286421"/>
              <a:gd name="connsiteY0" fmla="*/ 1499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247337 w 4286421"/>
              <a:gd name="connsiteY4" fmla="*/ 14990 h 614596"/>
              <a:gd name="connsiteX0" fmla="*/ 247337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47337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307299 w 4286421"/>
              <a:gd name="connsiteY0" fmla="*/ 1014 h 623106"/>
              <a:gd name="connsiteX1" fmla="*/ 3926658 w 4286421"/>
              <a:gd name="connsiteY1" fmla="*/ 1015 h 623106"/>
              <a:gd name="connsiteX2" fmla="*/ 4286421 w 4286421"/>
              <a:gd name="connsiteY2" fmla="*/ 623106 h 623106"/>
              <a:gd name="connsiteX3" fmla="*/ 0 w 4286421"/>
              <a:gd name="connsiteY3" fmla="*/ 623106 h 623106"/>
              <a:gd name="connsiteX4" fmla="*/ 307299 w 4286421"/>
              <a:gd name="connsiteY4" fmla="*/ 1014 h 623106"/>
              <a:gd name="connsiteX0" fmla="*/ 30729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07299 w 4286421"/>
              <a:gd name="connsiteY4" fmla="*/ 7494 h 629586"/>
              <a:gd name="connsiteX0" fmla="*/ 337279 w 4286421"/>
              <a:gd name="connsiteY0" fmla="*/ 14989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14989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6421" h="629586">
                <a:moveTo>
                  <a:pt x="337279" y="7494"/>
                </a:moveTo>
                <a:cubicBezTo>
                  <a:pt x="3929667" y="7494"/>
                  <a:pt x="289300" y="29980"/>
                  <a:pt x="3919163" y="0"/>
                </a:cubicBezTo>
                <a:lnTo>
                  <a:pt x="4286421" y="629586"/>
                </a:lnTo>
                <a:lnTo>
                  <a:pt x="0" y="629586"/>
                </a:lnTo>
                <a:lnTo>
                  <a:pt x="337279" y="7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451230" y="1073972"/>
            <a:ext cx="7723336" cy="646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587" tIns="110587" rIns="110587" bIns="110587" numCol="1" spcCol="1270" anchor="ctr" anchorCtr="0">
            <a:noAutofit/>
          </a:bodyPr>
          <a:lstStyle/>
          <a:p>
            <a:pPr algn="just" defTabSz="400050"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нтегрированный инструмент по решению задач в сфере организации и безопасности дорожного движения помимо традиционных методов и решений, заложенных в рамках программ по обеспечению БДД и содержания дорог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4192" y="4344277"/>
            <a:ext cx="355408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00050">
              <a:spcBef>
                <a:spcPct val="0"/>
              </a:spcBef>
              <a:spcAft>
                <a:spcPct val="35000"/>
              </a:spcAft>
            </a:pPr>
            <a:r>
              <a:rPr lang="ru-RU" sz="1600" cap="all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Основа для разработки Программы повышения уровня безопасности дорожного движения в 2018 - 2020 годах на автомобильных дорогах Государственной компании «Российские автомобильные дороги» - «Безопасная Дорога»</a:t>
            </a:r>
            <a:endParaRPr lang="ru-RU" sz="1600" cap="all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15334" y="3030521"/>
            <a:ext cx="77766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00050"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екомендации включающие, эффективные </a:t>
            </a:r>
            <a:r>
              <a:rPr lang="ru-RU" sz="1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некапиталоемкие</a:t>
            </a:r>
            <a:r>
              <a:rPr lang="ru-RU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капиталоемкие мероприятия по ликвидации мест концентрации ДТП, мероприятия, направленные на устранение потенциально опасных мест, влияющих на риск возникновения ДТП и тяжести их последствий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0" y="6406380"/>
            <a:ext cx="3704033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0" y="4330955"/>
            <a:ext cx="3726611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" y="4350496"/>
            <a:ext cx="378870" cy="3788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35" y="1087941"/>
            <a:ext cx="464400" cy="4644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593" y="3125308"/>
            <a:ext cx="464400" cy="4644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72" y="1997439"/>
            <a:ext cx="464400" cy="464400"/>
          </a:xfrm>
          <a:prstGeom prst="rect">
            <a:avLst/>
          </a:prstGeom>
        </p:spPr>
      </p:pic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sp>
        <p:nvSpPr>
          <p:cNvPr id="34" name="Прямоугольник 12"/>
          <p:cNvSpPr/>
          <p:nvPr/>
        </p:nvSpPr>
        <p:spPr>
          <a:xfrm rot="10800000">
            <a:off x="4970723" y="3952680"/>
            <a:ext cx="6493782" cy="587250"/>
          </a:xfrm>
          <a:custGeom>
            <a:avLst/>
            <a:gdLst>
              <a:gd name="connsiteX0" fmla="*/ 0 w 4286421"/>
              <a:gd name="connsiteY0" fmla="*/ 0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0 w 4286421"/>
              <a:gd name="connsiteY4" fmla="*/ 0 h 622091"/>
              <a:gd name="connsiteX0" fmla="*/ 674557 w 4286421"/>
              <a:gd name="connsiteY0" fmla="*/ 7495 h 622091"/>
              <a:gd name="connsiteX1" fmla="*/ 4286421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674557 w 4286421"/>
              <a:gd name="connsiteY4" fmla="*/ 7495 h 622091"/>
              <a:gd name="connsiteX0" fmla="*/ 674557 w 4286421"/>
              <a:gd name="connsiteY0" fmla="*/ 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674557 w 4286421"/>
              <a:gd name="connsiteY4" fmla="*/ 0 h 614596"/>
              <a:gd name="connsiteX0" fmla="*/ 247337 w 4286421"/>
              <a:gd name="connsiteY0" fmla="*/ 14990 h 614596"/>
              <a:gd name="connsiteX1" fmla="*/ 3529418 w 4286421"/>
              <a:gd name="connsiteY1" fmla="*/ 0 h 614596"/>
              <a:gd name="connsiteX2" fmla="*/ 4286421 w 4286421"/>
              <a:gd name="connsiteY2" fmla="*/ 614596 h 614596"/>
              <a:gd name="connsiteX3" fmla="*/ 0 w 4286421"/>
              <a:gd name="connsiteY3" fmla="*/ 614596 h 614596"/>
              <a:gd name="connsiteX4" fmla="*/ 247337 w 4286421"/>
              <a:gd name="connsiteY4" fmla="*/ 14990 h 614596"/>
              <a:gd name="connsiteX0" fmla="*/ 247337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47337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299803 w 4286421"/>
              <a:gd name="connsiteY0" fmla="*/ 22485 h 622091"/>
              <a:gd name="connsiteX1" fmla="*/ 3926658 w 4286421"/>
              <a:gd name="connsiteY1" fmla="*/ 0 h 622091"/>
              <a:gd name="connsiteX2" fmla="*/ 4286421 w 4286421"/>
              <a:gd name="connsiteY2" fmla="*/ 622091 h 622091"/>
              <a:gd name="connsiteX3" fmla="*/ 0 w 4286421"/>
              <a:gd name="connsiteY3" fmla="*/ 622091 h 622091"/>
              <a:gd name="connsiteX4" fmla="*/ 299803 w 4286421"/>
              <a:gd name="connsiteY4" fmla="*/ 22485 h 622091"/>
              <a:gd name="connsiteX0" fmla="*/ 307299 w 4286421"/>
              <a:gd name="connsiteY0" fmla="*/ 1014 h 623106"/>
              <a:gd name="connsiteX1" fmla="*/ 3926658 w 4286421"/>
              <a:gd name="connsiteY1" fmla="*/ 1015 h 623106"/>
              <a:gd name="connsiteX2" fmla="*/ 4286421 w 4286421"/>
              <a:gd name="connsiteY2" fmla="*/ 623106 h 623106"/>
              <a:gd name="connsiteX3" fmla="*/ 0 w 4286421"/>
              <a:gd name="connsiteY3" fmla="*/ 623106 h 623106"/>
              <a:gd name="connsiteX4" fmla="*/ 307299 w 4286421"/>
              <a:gd name="connsiteY4" fmla="*/ 1014 h 623106"/>
              <a:gd name="connsiteX0" fmla="*/ 30729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07299 w 4286421"/>
              <a:gd name="connsiteY4" fmla="*/ 7494 h 629586"/>
              <a:gd name="connsiteX0" fmla="*/ 337279 w 4286421"/>
              <a:gd name="connsiteY0" fmla="*/ 14989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14989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  <a:gd name="connsiteX0" fmla="*/ 337279 w 4286421"/>
              <a:gd name="connsiteY0" fmla="*/ 7494 h 629586"/>
              <a:gd name="connsiteX1" fmla="*/ 3919163 w 4286421"/>
              <a:gd name="connsiteY1" fmla="*/ 0 h 629586"/>
              <a:gd name="connsiteX2" fmla="*/ 4286421 w 4286421"/>
              <a:gd name="connsiteY2" fmla="*/ 629586 h 629586"/>
              <a:gd name="connsiteX3" fmla="*/ 0 w 4286421"/>
              <a:gd name="connsiteY3" fmla="*/ 629586 h 629586"/>
              <a:gd name="connsiteX4" fmla="*/ 337279 w 4286421"/>
              <a:gd name="connsiteY4" fmla="*/ 7494 h 62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6421" h="629586">
                <a:moveTo>
                  <a:pt x="337279" y="7494"/>
                </a:moveTo>
                <a:cubicBezTo>
                  <a:pt x="3929667" y="7494"/>
                  <a:pt x="289300" y="29980"/>
                  <a:pt x="3919163" y="0"/>
                </a:cubicBezTo>
                <a:lnTo>
                  <a:pt x="4286421" y="629586"/>
                </a:lnTo>
                <a:lnTo>
                  <a:pt x="0" y="629586"/>
                </a:lnTo>
                <a:lnTo>
                  <a:pt x="337279" y="7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067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3"/>
          <p:cNvSpPr/>
          <p:nvPr/>
        </p:nvSpPr>
        <p:spPr>
          <a:xfrm>
            <a:off x="9171937" y="1440503"/>
            <a:ext cx="3020063" cy="27534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5954718" y="4008474"/>
            <a:ext cx="3338138" cy="28376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2892056" y="1428599"/>
            <a:ext cx="3155319" cy="27087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4137347"/>
            <a:ext cx="3011198" cy="27206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0" y="22527"/>
            <a:ext cx="3315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ЗАДАЧИ АУДИТА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3392" y="4716502"/>
            <a:ext cx="2804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Аудит участков концентрации дорожно-транспортных происшествий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74394" y="2110763"/>
            <a:ext cx="3065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Аудит дорожных условий и технических средств организации дорожного движения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71937" y="1952414"/>
            <a:ext cx="3020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Специальный аудит (остановочные пункты, пешеходные переходы, участки дорог с наружным освещением)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43544" y="4365873"/>
            <a:ext cx="3128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Аудит состояния безопасности  дорожного движения с точки зрения различных категорий ее пользователей (водителя, пешехода, пассажира, эксперта)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3390" y="1428599"/>
            <a:ext cx="2925762" cy="2708748"/>
          </a:xfrm>
          <a:prstGeom prst="rect">
            <a:avLst/>
          </a:prstGeom>
          <a:blipFill dpi="0" rotWithShape="1">
            <a:blip r:embed="rId5"/>
            <a:srcRect/>
            <a:stretch>
              <a:fillRect l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2922372" y="4149252"/>
            <a:ext cx="3125003" cy="2708748"/>
          </a:xfrm>
          <a:prstGeom prst="rect">
            <a:avLst/>
          </a:prstGeom>
          <a:blipFill dpi="0" rotWithShape="1">
            <a:blip r:embed="rId6"/>
            <a:srcRect/>
            <a:stretch>
              <a:fillRect l="-2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ый треугольник 31"/>
          <p:cNvSpPr/>
          <p:nvPr/>
        </p:nvSpPr>
        <p:spPr>
          <a:xfrm rot="8100000">
            <a:off x="1312645" y="3973204"/>
            <a:ext cx="384915" cy="384915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ый треугольник 56"/>
          <p:cNvSpPr/>
          <p:nvPr/>
        </p:nvSpPr>
        <p:spPr>
          <a:xfrm rot="18900000">
            <a:off x="4400617" y="3938496"/>
            <a:ext cx="384915" cy="384915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6047375" y="1428599"/>
            <a:ext cx="3125003" cy="2708748"/>
          </a:xfrm>
          <a:prstGeom prst="rect">
            <a:avLst/>
          </a:prstGeom>
          <a:blipFill dpi="0" rotWithShape="1">
            <a:blip r:embed="rId7"/>
            <a:srcRect/>
            <a:stretch>
              <a:fillRect l="-2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ый треугольник 61"/>
          <p:cNvSpPr/>
          <p:nvPr/>
        </p:nvSpPr>
        <p:spPr>
          <a:xfrm rot="8100000">
            <a:off x="7455433" y="3973204"/>
            <a:ext cx="384915" cy="384915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9166855" y="4130953"/>
            <a:ext cx="3007712" cy="2715142"/>
          </a:xfrm>
          <a:prstGeom prst="rect">
            <a:avLst/>
          </a:prstGeom>
          <a:blipFill dpi="0" rotWithShape="1">
            <a:blip r:embed="rId8"/>
            <a:srcRect/>
            <a:stretch>
              <a:fillRect l="-2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ый треугольник 64"/>
          <p:cNvSpPr/>
          <p:nvPr/>
        </p:nvSpPr>
        <p:spPr>
          <a:xfrm rot="18900000">
            <a:off x="10433780" y="3944889"/>
            <a:ext cx="384915" cy="384915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1928786" y="656909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Calibri Light" panose="020F03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89160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48" y="43710"/>
            <a:ext cx="5035353" cy="5175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cap="all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База исходных данных</a:t>
            </a:r>
            <a:endParaRPr lang="ru-RU" sz="2800" cap="all" dirty="0">
              <a:solidFill>
                <a:schemeClr val="accent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9989" y="778656"/>
            <a:ext cx="8191916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900430" algn="l"/>
                <a:tab pos="3886200" algn="l"/>
              </a:tabLst>
            </a:pPr>
            <a:r>
              <a:rPr lang="ru-RU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 проводимого аудита безопасности во многом зависит от полноты и точности информации, которая была получена в процессе сбора исходных данных</a:t>
            </a:r>
          </a:p>
        </p:txBody>
      </p:sp>
      <p:pic>
        <p:nvPicPr>
          <p:cNvPr id="15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0" y="5489163"/>
            <a:ext cx="12192000" cy="137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17166" y="6467206"/>
            <a:ext cx="2057400" cy="365125"/>
          </a:xfrm>
        </p:spPr>
        <p:txBody>
          <a:bodyPr/>
          <a:lstStyle/>
          <a:p>
            <a:fld id="{803B8025-4AF8-4D10-8866-1F70CE797576}" type="slidenum">
              <a:rPr lang="ru-RU" smtClean="0">
                <a:solidFill>
                  <a:schemeClr val="tx1"/>
                </a:solidFill>
                <a:latin typeface="Calibri Light" panose="020F0302020204030204" pitchFamily="34" charset="0"/>
              </a:rPr>
              <a:t>6</a:t>
            </a:fld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732870" y="3271909"/>
            <a:ext cx="20644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1"/>
                </a:solidFill>
              </a:rPr>
              <a:t>База данных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86965" y="3196300"/>
            <a:ext cx="2151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Данные об </a:t>
            </a:r>
          </a:p>
          <a:p>
            <a:pPr algn="ctr"/>
            <a:r>
              <a:rPr lang="ru-RU" sz="1600" dirty="0">
                <a:latin typeface="+mj-lt"/>
              </a:rPr>
              <a:t>аварийности за последние 4 года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004656" y="5707235"/>
            <a:ext cx="2310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Данные о характеристиках транспортных потоков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012970" y="3319411"/>
            <a:ext cx="2162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ПОДД и технические паспорта </a:t>
            </a:r>
            <a:r>
              <a:rPr lang="ru-RU" sz="1600" dirty="0" err="1">
                <a:latin typeface="+mj-lt"/>
              </a:rPr>
              <a:t>а.д</a:t>
            </a:r>
            <a:r>
              <a:rPr lang="ru-RU" sz="1600" dirty="0">
                <a:latin typeface="+mj-lt"/>
              </a:rPr>
              <a:t>.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482119" y="3319411"/>
            <a:ext cx="2826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Данные по диагностике </a:t>
            </a:r>
            <a:r>
              <a:rPr lang="ru-RU" sz="1600" dirty="0" err="1">
                <a:latin typeface="+mj-lt"/>
              </a:rPr>
              <a:t>а.д</a:t>
            </a:r>
            <a:r>
              <a:rPr lang="ru-RU" sz="1600" dirty="0">
                <a:latin typeface="+mj-lt"/>
              </a:rPr>
              <a:t>. </a:t>
            </a:r>
          </a:p>
          <a:p>
            <a:pPr algn="ctr"/>
            <a:r>
              <a:rPr lang="ru-RU" sz="1600" dirty="0">
                <a:latin typeface="+mj-lt"/>
              </a:rPr>
              <a:t>за 2016-2017 годы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5695958" y="5707235"/>
            <a:ext cx="1990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Контакты сотрудников, отвечающих за БДД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258296" y="5830346"/>
            <a:ext cx="2235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Паспорта Светофорных объектов</a:t>
            </a:r>
          </a:p>
        </p:txBody>
      </p:sp>
      <p:cxnSp>
        <p:nvCxnSpPr>
          <p:cNvPr id="6" name="Прямая соединительная линия 5"/>
          <p:cNvCxnSpPr>
            <a:cxnSpLocks/>
          </p:cNvCxnSpPr>
          <p:nvPr/>
        </p:nvCxnSpPr>
        <p:spPr>
          <a:xfrm>
            <a:off x="158906" y="1554361"/>
            <a:ext cx="842398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cxnSpLocks/>
          </p:cNvCxnSpPr>
          <p:nvPr/>
        </p:nvCxnSpPr>
        <p:spPr>
          <a:xfrm>
            <a:off x="158905" y="712570"/>
            <a:ext cx="8309686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Нашивка 20"/>
          <p:cNvSpPr/>
          <p:nvPr/>
        </p:nvSpPr>
        <p:spPr>
          <a:xfrm>
            <a:off x="8384989" y="1724584"/>
            <a:ext cx="1179657" cy="4505231"/>
          </a:xfrm>
          <a:prstGeom prst="chevron">
            <a:avLst>
              <a:gd name="adj" fmla="val 9763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327141" y="1757686"/>
            <a:ext cx="1516933" cy="1516933"/>
          </a:xfrm>
          <a:prstGeom prst="ellipse">
            <a:avLst/>
          </a:prstGeom>
          <a:blipFill>
            <a:blip r:embed="rId3"/>
            <a:stretch>
              <a:fillRect l="-35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6034468" y="1757686"/>
            <a:ext cx="1516933" cy="1516933"/>
          </a:xfrm>
          <a:prstGeom prst="ellipse">
            <a:avLst/>
          </a:prstGeom>
          <a:blipFill>
            <a:blip r:embed="rId4"/>
            <a:stretch>
              <a:fillRect l="-35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489989" y="1741727"/>
            <a:ext cx="1548850" cy="1548850"/>
          </a:xfrm>
          <a:prstGeom prst="ellipse">
            <a:avLst/>
          </a:prstGeom>
          <a:blipFill>
            <a:blip r:embed="rId5"/>
            <a:stretch>
              <a:fillRect l="-35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6018672" y="4138072"/>
            <a:ext cx="1548525" cy="1548525"/>
          </a:xfrm>
          <a:prstGeom prst="ellipse">
            <a:avLst/>
          </a:prstGeom>
          <a:blipFill>
            <a:blip r:embed="rId6"/>
            <a:stretch>
              <a:fillRect l="-35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3311345" y="4138072"/>
            <a:ext cx="1548525" cy="1548525"/>
          </a:xfrm>
          <a:prstGeom prst="ellipse">
            <a:avLst/>
          </a:prstGeom>
          <a:blipFill>
            <a:blip r:embed="rId7"/>
            <a:stretch>
              <a:fillRect l="-35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sp>
        <p:nvSpPr>
          <p:cNvPr id="26" name="Овал 25"/>
          <p:cNvSpPr/>
          <p:nvPr/>
        </p:nvSpPr>
        <p:spPr>
          <a:xfrm>
            <a:off x="490152" y="4138072"/>
            <a:ext cx="1548525" cy="1548525"/>
          </a:xfrm>
          <a:prstGeom prst="ellipse">
            <a:avLst/>
          </a:prstGeom>
          <a:blipFill>
            <a:blip r:embed="rId11"/>
            <a:stretch>
              <a:fillRect l="-35000"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27FB3E3-D9A5-AA4F-ABC0-CA4062CAD6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" y="756250"/>
            <a:ext cx="378870" cy="3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0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209" r="358" b="7332"/>
          <a:stretch/>
        </p:blipFill>
        <p:spPr>
          <a:xfrm>
            <a:off x="0" y="1157688"/>
            <a:ext cx="8143337" cy="36009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2483" b="14173"/>
          <a:stretch/>
        </p:blipFill>
        <p:spPr>
          <a:xfrm>
            <a:off x="0" y="4964083"/>
            <a:ext cx="12192000" cy="189391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fld id="{803B8025-4AF8-4D10-8866-1F70CE797576}" type="slidenum">
              <a:rPr lang="ru-RU" smtClean="0">
                <a:solidFill>
                  <a:schemeClr val="tx1"/>
                </a:solidFill>
                <a:latin typeface="Calibri Light" panose="020F0302020204030204" pitchFamily="34" charset="0"/>
              </a:rPr>
              <a:t>7</a:t>
            </a:fld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4980" y="193644"/>
            <a:ext cx="8071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РЕЗУЛЬТАТЫ АНАЛИЗА ИСХОДНЫХ ДАННЫХ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39756" y="1721509"/>
            <a:ext cx="3226674" cy="246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определены зоны опасных и потенциально опасных мест (нерегулируемые и регулируемые перекрестки, пешеходные переходы, кривые в плане, перегоны) и ранжированы в порядке приоритетности исходя из степени их опасности (очень опасные, опасные и малоопасные)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8247597" y="4159279"/>
            <a:ext cx="3596471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247597" y="1516030"/>
            <a:ext cx="3596471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719" y="1585005"/>
            <a:ext cx="346895" cy="3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93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2" b="20525"/>
          <a:stretch/>
        </p:blipFill>
        <p:spPr>
          <a:xfrm>
            <a:off x="5279367" y="5266638"/>
            <a:ext cx="6912634" cy="1591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3"/>
            <a:ext cx="3956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>
                <a:solidFill>
                  <a:schemeClr val="accent1"/>
                </a:solidFill>
                <a:latin typeface="Century Gothic" panose="020B0502020202020204" pitchFamily="34" charset="0"/>
              </a:rPr>
              <a:t>СОСТАВ АУДИТОРОВ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253"/>
            <a:ext cx="2913361" cy="22609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" b="25302"/>
          <a:stretch/>
        </p:blipFill>
        <p:spPr>
          <a:xfrm>
            <a:off x="3047629" y="1035252"/>
            <a:ext cx="2171352" cy="226094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691272" y="1234677"/>
            <a:ext cx="3976729" cy="2159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661317" y="1572778"/>
            <a:ext cx="6399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alibri Light" panose="020F0302020204030204" pitchFamily="34" charset="0"/>
              </a:rPr>
              <a:t>Для проведения аудита были созданы рабочие группы аудиторов, обладающих профильным образованием, стажем работы и обширным опытом анализа и разработок мероприятий в области ОДД и БДД с привлечением экспертов в соответствующих областях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28786" y="658100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</a:rPr>
              <a:t>8</a:t>
            </a:r>
            <a:endParaRPr lang="ru-RU" sz="1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58"/>
          <a:stretch/>
        </p:blipFill>
        <p:spPr>
          <a:xfrm>
            <a:off x="0" y="3375220"/>
            <a:ext cx="5218981" cy="34902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1" b="39445"/>
          <a:stretch/>
        </p:blipFill>
        <p:spPr>
          <a:xfrm>
            <a:off x="5279366" y="3375220"/>
            <a:ext cx="6912633" cy="1828800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5353249" y="3269863"/>
            <a:ext cx="6838751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353249" y="1104710"/>
            <a:ext cx="6838751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26" y="1272979"/>
            <a:ext cx="378870" cy="3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97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6124755" y="3479608"/>
            <a:ext cx="3122762" cy="18607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M:\ИНВЕСТИЦИОННЫЙ ДЕПАРТАМЕНТ\Отдел маркетинга и взаимодействия с инвесторами\Контент\Дизайны\_1_~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70698"/>
          <a:stretch/>
        </p:blipFill>
        <p:spPr bwMode="auto">
          <a:xfrm>
            <a:off x="1" y="5505060"/>
            <a:ext cx="12192000" cy="135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fld id="{803B8025-4AF8-4D10-8866-1F70CE797576}" type="slidenum">
              <a:rPr lang="ru-RU" smtClean="0">
                <a:solidFill>
                  <a:schemeClr val="tx1"/>
                </a:solidFill>
                <a:latin typeface="Calibri Light" panose="020F0302020204030204" pitchFamily="34" charset="0"/>
              </a:rPr>
              <a:t>9</a:t>
            </a:fld>
            <a:endParaRPr lang="ru-RU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22086" y="4362485"/>
            <a:ext cx="726914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Изучались модели поведения участников дорожного движения, включая влияние психофизиологических факторов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" y="29050"/>
            <a:ext cx="5322291" cy="51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cap="all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аудита </a:t>
            </a:r>
            <a:r>
              <a:rPr lang="ru-RU" sz="2800" b="1" cap="all" dirty="0" err="1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бдд</a:t>
            </a:r>
            <a:endParaRPr lang="ru-RU" sz="2800" b="1" cap="all" dirty="0">
              <a:solidFill>
                <a:schemeClr val="accent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170022" y="614722"/>
            <a:ext cx="7321206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Аудит проводился в соответствии с разработанной Программой аудита, определяющей последовательность проведения, состав аудиторов и объемы работ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170022" y="1789607"/>
            <a:ext cx="7231195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проведены первичные и дополнительные обследования с проведением анализа и калибровкой результатов первого обследования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170022" y="3168385"/>
            <a:ext cx="732120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период обследования проводились социологические опросы водителей легкого и грузового транспорта, автобусов, пешеходов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0" y="-11883"/>
            <a:ext cx="12192000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2" descr="C:\Users\V_Korshkov\Desktop\Автодор лог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8" b="6873"/>
          <a:stretch/>
        </p:blipFill>
        <p:spPr bwMode="auto">
          <a:xfrm>
            <a:off x="9031059" y="86993"/>
            <a:ext cx="3143507" cy="45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C:\Users\Sorokin-Urmanov_SE\Desktop\АИнж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95" y="640574"/>
            <a:ext cx="2067257" cy="2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50" y="58762"/>
            <a:ext cx="685428" cy="55596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9116972" y="3479608"/>
            <a:ext cx="3075028" cy="18685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054944" y="3479608"/>
            <a:ext cx="3071673" cy="187786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024788" y="1626316"/>
            <a:ext cx="3124932" cy="1863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9126446" y="1628151"/>
            <a:ext cx="3063804" cy="1857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124755" y="1628151"/>
            <a:ext cx="2999941" cy="18573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147" y="1628152"/>
            <a:ext cx="3047725" cy="187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ый треугольник 33"/>
          <p:cNvSpPr/>
          <p:nvPr/>
        </p:nvSpPr>
        <p:spPr>
          <a:xfrm rot="13500000">
            <a:off x="2912455" y="2424736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 rot="13500000">
            <a:off x="8974531" y="2417397"/>
            <a:ext cx="278832" cy="27883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/>
          <p:cNvSpPr/>
          <p:nvPr/>
        </p:nvSpPr>
        <p:spPr>
          <a:xfrm rot="13500000">
            <a:off x="8977556" y="4270566"/>
            <a:ext cx="278832" cy="278832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0" y="3494159"/>
            <a:ext cx="3051872" cy="187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ый треугольник 37"/>
          <p:cNvSpPr/>
          <p:nvPr/>
        </p:nvSpPr>
        <p:spPr>
          <a:xfrm rot="13500000">
            <a:off x="2912455" y="4290743"/>
            <a:ext cx="278832" cy="278832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489359" y="3650785"/>
            <a:ext cx="2112570" cy="146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Изучались модели поведения участников дорожного движения, включая влияние психофизиологических факторов</a:t>
            </a:r>
            <a:endParaRPr lang="ru-RU" sz="1400" b="1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0325" y="3904576"/>
            <a:ext cx="290781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период обследования были проведены социологические опросы водителей легкого и грузового транспорта, автобусов, пешеходов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9334214" y="1946321"/>
            <a:ext cx="2865510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Были проведены первичные и дополнительные обследования с проведением анализа и калибровкой результатов первого обследования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268814" y="1716958"/>
            <a:ext cx="2461507" cy="17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Аудит проводился в соответствии с разработанной Программой аудита, определяющей последовательность проведения, состав и объемы работ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35" y="1827987"/>
            <a:ext cx="1428881" cy="142888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95" y="3624378"/>
            <a:ext cx="1413242" cy="141324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296" y="3790784"/>
            <a:ext cx="1158152" cy="115815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9" y="1906244"/>
            <a:ext cx="1180195" cy="118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462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3409</TotalTime>
  <Words>700</Words>
  <Application>Microsoft Macintosh PowerPoint</Application>
  <PresentationFormat>Широкоэкранный</PresentationFormat>
  <Paragraphs>91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Литвин Евгений</dc:creator>
  <cp:lastModifiedBy>Maria Maslova</cp:lastModifiedBy>
  <cp:revision>369</cp:revision>
  <cp:lastPrinted>2018-04-04T15:46:53Z</cp:lastPrinted>
  <dcterms:created xsi:type="dcterms:W3CDTF">2018-03-14T07:43:04Z</dcterms:created>
  <dcterms:modified xsi:type="dcterms:W3CDTF">2018-04-04T15:48:02Z</dcterms:modified>
</cp:coreProperties>
</file>