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68" r:id="rId1"/>
  </p:sldMasterIdLst>
  <p:notesMasterIdLst>
    <p:notesMasterId r:id="rId17"/>
  </p:notesMasterIdLst>
  <p:handoutMasterIdLst>
    <p:handoutMasterId r:id="rId18"/>
  </p:handoutMasterIdLst>
  <p:sldIdLst>
    <p:sldId id="431" r:id="rId2"/>
    <p:sldId id="422" r:id="rId3"/>
    <p:sldId id="423" r:id="rId4"/>
    <p:sldId id="428" r:id="rId5"/>
    <p:sldId id="426" r:id="rId6"/>
    <p:sldId id="449" r:id="rId7"/>
    <p:sldId id="448" r:id="rId8"/>
    <p:sldId id="450" r:id="rId9"/>
    <p:sldId id="446" r:id="rId10"/>
    <p:sldId id="440" r:id="rId11"/>
    <p:sldId id="444" r:id="rId12"/>
    <p:sldId id="441" r:id="rId13"/>
    <p:sldId id="443" r:id="rId14"/>
    <p:sldId id="436" r:id="rId15"/>
    <p:sldId id="445" r:id="rId16"/>
  </p:sldIdLst>
  <p:sldSz cx="9144000" cy="6858000" type="screen4x3"/>
  <p:notesSz cx="672465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avolokina, Ekaterina" initials="E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E3900"/>
    <a:srgbClr val="454444"/>
    <a:srgbClr val="DA4E00"/>
    <a:srgbClr val="A73811"/>
    <a:srgbClr val="E95C27"/>
    <a:srgbClr val="E85117"/>
    <a:srgbClr val="800000"/>
    <a:srgbClr val="AE350A"/>
    <a:srgbClr val="6A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747" autoAdjust="0"/>
    <p:restoredTop sz="97286" autoAdjust="0"/>
  </p:normalViewPr>
  <p:slideViewPr>
    <p:cSldViewPr>
      <p:cViewPr>
        <p:scale>
          <a:sx n="100" d="100"/>
          <a:sy n="100" d="100"/>
        </p:scale>
        <p:origin x="-281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3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14"/>
      </p:cViewPr>
      <p:guideLst>
        <p:guide orient="horz" pos="311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9080" y="2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r">
              <a:defRPr sz="1200"/>
            </a:lvl1pPr>
          </a:lstStyle>
          <a:p>
            <a:fld id="{DB1F6360-69BB-4372-8458-382706B5AF0F}" type="datetimeFigureOut">
              <a:rPr lang="ru-RU" smtClean="0"/>
              <a:pPr/>
              <a:t>04.04.2018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378827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9080" y="9378827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r">
              <a:defRPr sz="1200"/>
            </a:lvl1pPr>
          </a:lstStyle>
          <a:p>
            <a:fld id="{6384889A-9C13-4072-943C-D42E1F74F7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9339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9080" y="2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r">
              <a:defRPr sz="1200"/>
            </a:lvl1pPr>
          </a:lstStyle>
          <a:p>
            <a:fld id="{9598D13C-572C-463B-8C04-E00F65C52A68}" type="datetimeFigureOut">
              <a:rPr lang="ru-RU" smtClean="0"/>
              <a:pPr/>
              <a:t>04.04.2018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9" tIns="45405" rIns="90809" bIns="4540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465" y="4690276"/>
            <a:ext cx="5379720" cy="4443413"/>
          </a:xfrm>
          <a:prstGeom prst="rect">
            <a:avLst/>
          </a:prstGeom>
        </p:spPr>
        <p:txBody>
          <a:bodyPr vert="horz" lIns="90809" tIns="45405" rIns="90809" bIns="454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8827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9080" y="9378827"/>
            <a:ext cx="2914015" cy="493713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r">
              <a:defRPr sz="1200"/>
            </a:lvl1pPr>
          </a:lstStyle>
          <a:p>
            <a:fld id="{0F99D84F-BA74-411F-A913-DCA1427A68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688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E7F2E-514F-48B9-81C0-13F9E1AC22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0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3010E-8ABA-48BF-88A8-F18C8F0406F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1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857232"/>
            <a:ext cx="7572428" cy="228601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PromtImperial" pitchFamily="34" charset="0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84000" y="3143248"/>
            <a:ext cx="6400800" cy="9286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marL="0" indent="0" algn="r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 lang="ru-RU" sz="12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PromtImperial" pitchFamily="34" charset="0"/>
                <a:ea typeface="+mn-ea"/>
                <a:cs typeface="+mn-cs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subtitle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5720" y="3141660"/>
            <a:ext cx="8572560" cy="1588"/>
          </a:xfrm>
          <a:prstGeom prst="line">
            <a:avLst/>
          </a:prstGeom>
          <a:ln>
            <a:solidFill>
              <a:srgbClr val="FF6600"/>
            </a:solidFill>
          </a:ln>
          <a:effectLst>
            <a:outerShdw blurRad="63500" dist="25400" dir="5400000" rotWithShape="0">
              <a:srgbClr val="6A6667"/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46662"/>
            <a:ext cx="2971800" cy="61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="1"/>
            </a:lvl1pPr>
          </a:lstStyle>
          <a:p>
            <a:pPr>
              <a:defRPr/>
            </a:pPr>
            <a:fld id="{F358A267-C7D5-48B6-9ED3-C59B4A4BD6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4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428596" y="2060438"/>
            <a:ext cx="216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18000" anchor="ctr" anchorCtr="0">
            <a:noAutofit/>
          </a:bodyPr>
          <a:lstStyle/>
          <a:p>
            <a:pPr marL="85725">
              <a:spcAft>
                <a:spcPts val="300"/>
              </a:spcAft>
            </a:pPr>
            <a:r>
              <a:rPr lang="ru-RU" sz="1200" b="1" dirty="0" smtClean="0">
                <a:cs typeface="Times New Roman" pitchFamily="18" charset="0"/>
              </a:rPr>
              <a:t>Образец текста</a:t>
            </a:r>
          </a:p>
          <a:p>
            <a:pPr marL="180975">
              <a:spcAft>
                <a:spcPts val="300"/>
              </a:spcAft>
            </a:pPr>
            <a:r>
              <a:rPr lang="ru-RU" sz="800" b="1" dirty="0" smtClean="0"/>
              <a:t>Образец текста</a:t>
            </a:r>
          </a:p>
          <a:p>
            <a:pPr marL="85725">
              <a:spcAft>
                <a:spcPts val="300"/>
              </a:spcAft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24000" y="1305000"/>
            <a:ext cx="8605718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72000" tIns="36000" rIns="72000" bIns="36000" anchor="t">
            <a:noAutofit/>
          </a:bodyPr>
          <a:lstStyle/>
          <a:p>
            <a:pPr marL="0" indent="0" algn="l" defTabSz="854075" rtl="0" eaLnBrk="0" fontAlgn="base" hangingPunct="0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sz="12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85720" y="5072074"/>
            <a:ext cx="8572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000" dirty="0" smtClean="0"/>
              <a:t>Образец текста</a:t>
            </a:r>
          </a:p>
          <a:p>
            <a:pPr marL="180975" indent="-180975">
              <a:buFont typeface="Arial" pitchFamily="34" charset="0"/>
              <a:buChar char="•"/>
            </a:pPr>
            <a:endParaRPr lang="ru-RU" sz="1000" dirty="0" smtClean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14282" y="288925"/>
            <a:ext cx="8628063" cy="990600"/>
          </a:xfrm>
        </p:spPr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1"/>
          </p:nvPr>
        </p:nvSpPr>
        <p:spPr>
          <a:xfrm>
            <a:off x="1714506" y="6500816"/>
            <a:ext cx="4000502" cy="357208"/>
          </a:xfrm>
          <a:prstGeom prst="rect">
            <a:avLst/>
          </a:prstGeom>
        </p:spPr>
        <p:txBody>
          <a:bodyPr tIns="18000" bIns="0"/>
          <a:lstStyle>
            <a:lvl1pPr marL="0" algn="l" defTabSz="914400" rtl="0" eaLnBrk="1" latinLnBrk="0" hangingPunct="1">
              <a:buNone/>
              <a:def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659565" y="6516688"/>
            <a:ext cx="1728787" cy="1539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Предварительная версия</a:t>
            </a:r>
            <a:endParaRPr lang="en-GB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751B5-6841-4CC9-A370-5D8216D08D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3C7C4-24CC-4250-9CDD-F0D7A56EBAD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E5C8-3EE8-485F-A5EB-A278C31DB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8925"/>
            <a:ext cx="86280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5325" y="6557986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C002A"/>
                </a:solidFill>
                <a:latin typeface="Arial" charset="0"/>
              </a:defRPr>
            </a:lvl1pPr>
          </a:lstStyle>
          <a:p>
            <a:pPr>
              <a:defRPr/>
            </a:pPr>
            <a:fld id="{9F7135C2-E364-48EF-8E33-D0E423645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576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14480" y="6408000"/>
            <a:ext cx="7200000" cy="10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0" r:id="rId3"/>
    <p:sldLayoutId id="2147483674" r:id="rId4"/>
    <p:sldLayoutId id="2147483675" r:id="rId5"/>
  </p:sldLayoutIdLst>
  <p:hf hdr="0" ftr="0" dt="0"/>
  <p:txStyles>
    <p:titleStyle>
      <a:lvl1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+mj-lt"/>
          <a:ea typeface="+mj-ea"/>
          <a:cs typeface="+mj-cs"/>
        </a:defRPr>
      </a:lvl1pPr>
      <a:lvl2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2pPr>
      <a:lvl3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3pPr>
      <a:lvl4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4pPr>
      <a:lvl5pPr algn="l" defTabSz="85407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5pPr>
      <a:lvl6pPr marL="4572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6pPr>
      <a:lvl7pPr marL="9144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7pPr>
      <a:lvl8pPr marL="13716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8pPr>
      <a:lvl9pPr marL="1828800" algn="l" defTabSz="854075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C002A"/>
          </a:solidFill>
          <a:latin typeface="Arial" charset="0"/>
        </a:defRPr>
      </a:lvl9pPr>
    </p:titleStyle>
    <p:bodyStyle>
      <a:lvl1pPr marL="342900" indent="-342900" algn="l" defTabSz="854075" rtl="0" eaLnBrk="0" fontAlgn="base" hangingPunct="0">
        <a:spcBef>
          <a:spcPct val="50000"/>
        </a:spcBef>
        <a:spcAft>
          <a:spcPct val="0"/>
        </a:spcAft>
        <a:buChar char="•"/>
        <a:defRPr sz="1200" b="1">
          <a:solidFill>
            <a:schemeClr val="accent2"/>
          </a:solidFill>
          <a:latin typeface="+mn-lt"/>
          <a:ea typeface="+mn-ea"/>
          <a:cs typeface="+mn-cs"/>
        </a:defRPr>
      </a:lvl1pPr>
      <a:lvl2pPr marL="427038" indent="30163" algn="l" defTabSz="854075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Times New Roman" pitchFamily="18" charset="0"/>
        </a:defRPr>
      </a:lvl2pPr>
      <a:lvl3pPr marL="854075" indent="60325" algn="l" defTabSz="8540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imes New Roman" pitchFamily="18" charset="0"/>
        </a:defRPr>
      </a:lvl3pPr>
      <a:lvl4pPr marL="1279525" indent="92075" algn="l" defTabSz="854075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706563" indent="122238" algn="l" defTabSz="854075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1637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6209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0781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535363" algn="l" defTabSz="85407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0800000" flipV="1">
            <a:off x="-2" y="3504359"/>
            <a:ext cx="9143999" cy="3310970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33" tIns="41516" rIns="83033" bIns="41516" anchor="ctr"/>
          <a:lstStyle/>
          <a:p>
            <a:pPr algn="ctr" defTabSz="830550"/>
            <a:endParaRPr lang="en-US" sz="1400" b="1" dirty="0">
              <a:solidFill>
                <a:srgbClr val="4C454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708920" y="253203"/>
            <a:ext cx="0" cy="28277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ижний колонтитул 2"/>
          <p:cNvSpPr txBox="1">
            <a:spLocks/>
          </p:cNvSpPr>
          <p:nvPr/>
        </p:nvSpPr>
        <p:spPr>
          <a:xfrm>
            <a:off x="6276027" y="6242994"/>
            <a:ext cx="2553970" cy="4335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3033" tIns="41516" rIns="83033" bIns="41516" anchor="ctr"/>
          <a:lstStyle>
            <a:defPPr>
              <a:defRPr lang="ru-RU"/>
            </a:defPPr>
            <a:lvl1pPr algn="ctr" defTabSz="830892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ru-RU" dirty="0" smtClean="0">
                <a:solidFill>
                  <a:schemeClr val="bg1"/>
                </a:solidFill>
              </a:rPr>
              <a:t>Москва 2018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2263" y="929160"/>
            <a:ext cx="7890217" cy="1748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just" defTabSz="830664"/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Внутренний Туризм – Потенциал и барьеры.</a:t>
            </a:r>
          </a:p>
          <a:p>
            <a:pPr algn="just" defTabSz="830664"/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концепции </a:t>
            </a:r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комплексного размещения, реконструкции и </a:t>
            </a:r>
          </a:p>
          <a:p>
            <a:pPr algn="just" defTabSz="830664"/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обустройства объектов дорожного сервиса </a:t>
            </a:r>
          </a:p>
          <a:p>
            <a:pPr algn="just" defTabSz="830664"/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составе многофункциональных зон в полосах отвода и </a:t>
            </a:r>
          </a:p>
          <a:p>
            <a:pPr algn="just" defTabSz="830664"/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придорожных полосах автомобильных дорог </a:t>
            </a:r>
            <a:endParaRPr lang="ru-RU" sz="16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830664"/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</a:t>
            </a:r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компании 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6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Российские автомобильные 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дороги»</a:t>
            </a:r>
            <a:endParaRPr lang="ru-RU" sz="16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424304" y="2780928"/>
            <a:ext cx="5612192" cy="2458863"/>
            <a:chOff x="3833225" y="2890967"/>
            <a:chExt cx="5468176" cy="237967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847187" y="2890967"/>
              <a:ext cx="1750946" cy="1242554"/>
            </a:xfrm>
            <a:prstGeom prst="rect">
              <a:avLst/>
            </a:prstGeom>
            <a:solidFill>
              <a:srgbClr val="EB8921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ГОСУДАРСТВЕННО-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ЧАСТНОЕ 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ПАРТНЕРСТВО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833225" y="4153871"/>
              <a:ext cx="1750945" cy="1116770"/>
            </a:xfrm>
            <a:prstGeom prst="rect">
              <a:avLst/>
            </a:prstGeom>
            <a:solidFill>
              <a:srgbClr val="F3AE11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КУЛЬТУРНОЕ </a:t>
              </a:r>
            </a:p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НАСЛЕДИЕ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521350" y="2910041"/>
              <a:ext cx="1780051" cy="1278898"/>
            </a:xfrm>
            <a:prstGeom prst="rect">
              <a:avLst/>
            </a:prstGeom>
            <a:solidFill>
              <a:srgbClr val="4C4544"/>
            </a:solidFill>
            <a:ln w="19050">
              <a:solidFill>
                <a:schemeClr val="bg1"/>
              </a:solidFill>
            </a:ln>
          </p:spPr>
          <p:txBody>
            <a:bodyPr wrap="none" lIns="83056" tIns="41528" rIns="83056" bIns="41528" anchor="ctr"/>
            <a:lstStyle/>
            <a:p>
              <a:pPr defTabSz="830550"/>
              <a:r>
                <a:rPr lang="ru-RU" sz="1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ДОРОЖНЫЙ СЕРВИС</a:t>
              </a: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V="1">
            <a:off x="511213" y="6426224"/>
            <a:ext cx="5760000" cy="7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9552" y="3510435"/>
            <a:ext cx="0" cy="29436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39552" y="1808821"/>
            <a:ext cx="0" cy="1738210"/>
          </a:xfrm>
          <a:prstGeom prst="line">
            <a:avLst/>
          </a:prstGeom>
          <a:ln w="76200">
            <a:solidFill>
              <a:srgbClr val="EB6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11" y="4064831"/>
            <a:ext cx="3847285" cy="23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438266" y="5258136"/>
            <a:ext cx="1750946" cy="11351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none" lIns="59319" tIns="29659" rIns="59319" bIns="29659" anchor="ctr"/>
          <a:lstStyle/>
          <a:p>
            <a:pPr defTabSz="830550"/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СКОРОСТНЫЕ </a:t>
            </a:r>
            <a:b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</a:t>
            </a:r>
          </a:p>
        </p:txBody>
      </p:sp>
      <p:pic>
        <p:nvPicPr>
          <p:cNvPr id="33" name="Picture 4" descr="N:\Лунёв\Фото и презентации МФЗ\2012-07-04_M4-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73" y="2800636"/>
            <a:ext cx="2029791" cy="12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5" descr="rahmaninov_sergej_vasilevich.jpg"/>
          <p:cNvPicPr>
            <a:picLocks noChangeAspect="1"/>
          </p:cNvPicPr>
          <p:nvPr/>
        </p:nvPicPr>
        <p:blipFill>
          <a:blip r:embed="rId6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2" y="2924944"/>
            <a:ext cx="2707645" cy="3312370"/>
          </a:xfrm>
          <a:prstGeom prst="rect">
            <a:avLst/>
          </a:prstGeom>
          <a:noFill/>
          <a:ln w="38100">
            <a:solidFill>
              <a:srgbClr val="3B28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836711"/>
            <a:ext cx="7979543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1" y="1018150"/>
            <a:ext cx="330993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9"/>
            <a:ext cx="3096344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491" y="5651957"/>
            <a:ext cx="7545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30 километрах от Великого Новгорода на берегу реки Волхов находится историческое место – усадьба «Онег». Усадьба принадлежала семье Рахманиновых, здесь Сергей Васильевич провел семь детских лет, начал заниматься музыкой.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3120" y="116632"/>
            <a:ext cx="8628063" cy="5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  <a:normAutofit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C002A"/>
                </a:solidFill>
                <a:latin typeface="PromtImperial" pitchFamily="34" charset="0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pPr defTabSz="1162425"/>
            <a:r>
              <a:rPr lang="ru-RU" sz="1600" dirty="0">
                <a:cs typeface="Arial" pitchFamily="34" charset="0"/>
              </a:rPr>
              <a:t>Проект создания Международного </a:t>
            </a:r>
            <a:r>
              <a:rPr lang="ru-RU" sz="1600" dirty="0" smtClean="0">
                <a:cs typeface="Arial" pitchFamily="34" charset="0"/>
              </a:rPr>
              <a:t>Рахманиновского </a:t>
            </a:r>
            <a:r>
              <a:rPr lang="ru-RU" sz="1600" dirty="0">
                <a:cs typeface="Arial" pitchFamily="34" charset="0"/>
              </a:rPr>
              <a:t>культурного </a:t>
            </a:r>
            <a:endParaRPr lang="ru-RU" sz="1600" dirty="0" smtClean="0">
              <a:cs typeface="Arial" pitchFamily="34" charset="0"/>
            </a:endParaRPr>
          </a:p>
          <a:p>
            <a:pPr defTabSz="1162425"/>
            <a:r>
              <a:rPr lang="ru-RU" sz="1600" dirty="0" smtClean="0">
                <a:cs typeface="Arial" pitchFamily="34" charset="0"/>
              </a:rPr>
              <a:t>центра </a:t>
            </a:r>
            <a:r>
              <a:rPr lang="ru-RU" sz="1600" dirty="0">
                <a:cs typeface="Arial" pitchFamily="34" charset="0"/>
              </a:rPr>
              <a:t>«Онег»</a:t>
            </a:r>
            <a:endParaRPr lang="ru-RU" sz="1500" kern="0" dirty="0"/>
          </a:p>
        </p:txBody>
      </p:sp>
      <p:pic>
        <p:nvPicPr>
          <p:cNvPr id="1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2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3120" y="116632"/>
            <a:ext cx="8628063" cy="5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  <a:normAutofit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C002A"/>
                </a:solidFill>
                <a:latin typeface="PromtImperial" pitchFamily="34" charset="0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r>
              <a:rPr lang="ru-RU" sz="1600" dirty="0"/>
              <a:t>Проект восстановления Усадьбы «Онег» как единого </a:t>
            </a:r>
          </a:p>
          <a:p>
            <a:r>
              <a:rPr lang="ru-RU" sz="1600" dirty="0"/>
              <a:t>музейно-туристического комплекса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55" y="797124"/>
            <a:ext cx="5971121" cy="5657454"/>
          </a:xfrm>
          <a:prstGeom prst="rect">
            <a:avLst/>
          </a:prstGeom>
          <a:noFill/>
        </p:spPr>
        <p:txBody>
          <a:bodyPr wrap="square" lIns="116339" tIns="58170" rIns="116339" bIns="58170" rtlCol="0">
            <a:spAutoFit/>
          </a:bodyPr>
          <a:lstStyle/>
          <a:p>
            <a:pPr algn="just"/>
            <a:r>
              <a:rPr lang="ru-RU" sz="1200" dirty="0" smtClean="0"/>
              <a:t>Усадьба </a:t>
            </a:r>
            <a:r>
              <a:rPr lang="ru-RU" sz="1200" dirty="0"/>
              <a:t>«Онег» - особое место, </a:t>
            </a:r>
            <a:r>
              <a:rPr lang="ru-RU" sz="1200" dirty="0" smtClean="0"/>
              <a:t>связанное с памятью всемирно известного русского композитора, пианиста и дирижера С.В. Рахманинова, рожденного на Новгородской земле. Здесь Сергей Васильевич Рахманинов провел семь детских лет и начал заниматься музыкой.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Во время Великой Отечественной войны 1941-1945 гг. усадьба была разрушена.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 smtClean="0"/>
              <a:t>Проект </a:t>
            </a:r>
            <a:r>
              <a:rPr lang="ru-RU" sz="1200" dirty="0"/>
              <a:t>предусматривает создание на родине гениального русского музыканта Сергея Васильевича Рахманинова современного историко-культурного  и ландшафтного музея-заповедника, который встанет в один ряд с самыми известными музейными комплексами России.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 smtClean="0"/>
              <a:t>Важным </a:t>
            </a:r>
            <a:r>
              <a:rPr lang="ru-RU" sz="1200" dirty="0"/>
              <a:t>постулатом проекта  является создание "живого музея", ярко и творчески воссоздающего быт дворянской усадьбы конца девятнадцатого века. Предусмотрено восстановление главного дома со всеми хозяйственными постройками и парковыми сооружениями (конюшня, псарня, скотный двор, кузница, сад, огород, оранжерея, амбар, беседки, пруды, купальни и т.д.). Посетители музея-заповедника смогут познакомиться с экспозицией, посвященной жизни и творчеству гениального музыканта. С помощью самых современных музейных технологий будет воссоздана артистичная атмосфера, царившая в семье Рахманиновых.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Но </a:t>
            </a:r>
            <a:r>
              <a:rPr lang="ru-RU" sz="1200" dirty="0"/>
              <a:t>самым главным "экспонатом"  музея будет музыка  великого </a:t>
            </a:r>
            <a:r>
              <a:rPr lang="ru-RU" sz="1200" dirty="0" smtClean="0"/>
              <a:t>композитора. Концепция </a:t>
            </a:r>
            <a:r>
              <a:rPr lang="ru-RU" sz="1200" dirty="0"/>
              <a:t>проекта предусматривает  строительство современного концертного зала и амфитеатра, где будут проводиться  международные рахманиновские фестивали с участием лучших отечественных и зарубежных исполнителей, а также концерты камерной, симфонической и оперной музыки.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b="1" dirty="0" smtClean="0">
                <a:cs typeface="Arial" pitchFamily="34" charset="0"/>
              </a:rPr>
              <a:t>Проект</a:t>
            </a:r>
            <a:r>
              <a:rPr lang="ru-RU" sz="1200" dirty="0" smtClean="0">
                <a:cs typeface="Arial" pitchFamily="34" charset="0"/>
              </a:rPr>
              <a:t> </a:t>
            </a:r>
            <a:r>
              <a:rPr lang="ru-RU" sz="1200" dirty="0">
                <a:cs typeface="Arial" pitchFamily="34" charset="0"/>
              </a:rPr>
              <a:t>создания </a:t>
            </a:r>
            <a:r>
              <a:rPr lang="ru-RU" sz="1200" b="1" dirty="0">
                <a:cs typeface="Arial" pitchFamily="34" charset="0"/>
              </a:rPr>
              <a:t>Международного Р</a:t>
            </a:r>
            <a:r>
              <a:rPr lang="ru-RU" sz="1200" b="1" dirty="0" smtClean="0">
                <a:cs typeface="Arial" pitchFamily="34" charset="0"/>
              </a:rPr>
              <a:t>ахманиновского </a:t>
            </a:r>
            <a:r>
              <a:rPr lang="ru-RU" sz="1200" b="1" dirty="0">
                <a:cs typeface="Arial" pitchFamily="34" charset="0"/>
              </a:rPr>
              <a:t>культурного центра «Онег»</a:t>
            </a:r>
            <a:r>
              <a:rPr lang="ru-RU" sz="1200" dirty="0">
                <a:cs typeface="Arial" pitchFamily="34" charset="0"/>
              </a:rPr>
              <a:t> </a:t>
            </a:r>
            <a:r>
              <a:rPr lang="ru-RU" sz="1200" dirty="0" smtClean="0">
                <a:cs typeface="Arial" pitchFamily="34" charset="0"/>
              </a:rPr>
              <a:t> поддержал  </a:t>
            </a:r>
            <a:r>
              <a:rPr lang="ru-RU" sz="1200" b="1" dirty="0" smtClean="0">
                <a:cs typeface="Arial" pitchFamily="34" charset="0"/>
              </a:rPr>
              <a:t>Президент Российской Федерации В.В. Путин. </a:t>
            </a:r>
            <a:endParaRPr lang="ru-RU" sz="1200" b="1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01" y="1120214"/>
            <a:ext cx="2632304" cy="178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18" y="2924944"/>
            <a:ext cx="2368233" cy="30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95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smtClean="0"/>
              <a:t>9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327"/>
            <a:ext cx="8628063" cy="990600"/>
          </a:xfrm>
        </p:spPr>
        <p:txBody>
          <a:bodyPr/>
          <a:lstStyle/>
          <a:p>
            <a:r>
              <a:rPr lang="ru-RU" sz="1800" dirty="0" smtClean="0"/>
              <a:t>На месте усадьбы планируется создание Международного</a:t>
            </a:r>
            <a:br>
              <a:rPr lang="ru-RU" sz="1800" dirty="0" smtClean="0"/>
            </a:br>
            <a:r>
              <a:rPr lang="ru-RU" sz="1800" dirty="0" smtClean="0"/>
              <a:t> Рахманиновского культурного центра «Онег»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491" y="5651957"/>
            <a:ext cx="7545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33277"/>
            <a:ext cx="9252520" cy="293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3381132"/>
            <a:ext cx="8568953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50" dirty="0"/>
              <a:t>Проект предусматривает создание на родине гениального русского музыканта Сергея Васильевича Рахманинова современного историко-культурного  и ландшафтного музея-заповедника, который встанет в один ряд с самыми известными музейными комплексами России. </a:t>
            </a:r>
            <a:endParaRPr lang="en-US" sz="1150" dirty="0" smtClean="0"/>
          </a:p>
          <a:p>
            <a:pPr algn="just"/>
            <a:endParaRPr lang="en-US" sz="1150" dirty="0" smtClean="0"/>
          </a:p>
          <a:p>
            <a:pPr algn="just"/>
            <a:r>
              <a:rPr lang="ru-RU" sz="1150" dirty="0"/>
              <a:t>Большие перспективы имеет туристический маршрут по реке Волхов с посещением Великого Новгорода, державинской "</a:t>
            </a:r>
            <a:r>
              <a:rPr lang="ru-RU" sz="1150" dirty="0" err="1"/>
              <a:t>Званки</a:t>
            </a:r>
            <a:r>
              <a:rPr lang="ru-RU" sz="1150" dirty="0"/>
              <a:t>", аракчеевского "</a:t>
            </a:r>
            <a:r>
              <a:rPr lang="ru-RU" sz="1150" dirty="0" err="1"/>
              <a:t>Грузино</a:t>
            </a:r>
            <a:r>
              <a:rPr lang="ru-RU" sz="1150" dirty="0"/>
              <a:t>" и рахманиновского "Онега". Проектом предусматривается  обустройство набережной, причала и зоны отдыха, а также буферной лесопарковой зоны вдоль транспортной магистрали. Важное значение в развитии проекта имеет строительство в непосредственной близости от Онега скоростной автомагистрали М-11. Это позволит привлечь  сюда большой поток  туристов и экскурсантов, для которых будут созданы все условия для комфортного отдыха</a:t>
            </a:r>
            <a:r>
              <a:rPr lang="ru-RU" sz="1150" dirty="0" smtClean="0"/>
              <a:t>.</a:t>
            </a:r>
          </a:p>
          <a:p>
            <a:pPr algn="just"/>
            <a:endParaRPr lang="ru-RU" sz="1150" dirty="0"/>
          </a:p>
          <a:p>
            <a:pPr algn="just"/>
            <a:r>
              <a:rPr lang="ru-RU" sz="1150" dirty="0" smtClean="0"/>
              <a:t>В </a:t>
            </a:r>
            <a:r>
              <a:rPr lang="ru-RU" sz="1150" dirty="0"/>
              <a:t>настоящее время идет разработка проектной документации на работы по сохранению и реставрации  усадебного парка, летом планируются археологические исследования. Сразу несколько российских музеев выразили готовность оказать помощь в создании экспозиции будущего музейного комплекса "Онег". Поддержку проекта и готовность принять участие в его реализации  подтвердили Валерий Гергиев, Денис </a:t>
            </a:r>
            <a:r>
              <a:rPr lang="ru-RU" sz="1150" dirty="0" err="1"/>
              <a:t>Мацуев</a:t>
            </a:r>
            <a:r>
              <a:rPr lang="ru-RU" sz="1150" dirty="0"/>
              <a:t>, Владимир Спиваков, Никита Михалков, Андрей  Михалков-Кончаловский и другие выдающиеся деятели отечественной культуры, а также многочисленные российские и иностранные почитатели творчества </a:t>
            </a:r>
            <a:r>
              <a:rPr lang="ru-RU" sz="1150" dirty="0" err="1"/>
              <a:t>С.В.Рахманинова</a:t>
            </a:r>
            <a:r>
              <a:rPr lang="ru-RU" sz="1150" dirty="0"/>
              <a:t>.</a:t>
            </a:r>
          </a:p>
          <a:p>
            <a:endParaRPr lang="en-US" sz="115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758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20272" y="6525344"/>
            <a:ext cx="1905000" cy="228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3120" y="183372"/>
            <a:ext cx="8628063" cy="5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335" tIns="42668" rIns="85335" bIns="42668" numCol="1" anchor="t" anchorCtr="0" compatLnSpc="1">
            <a:prstTxWarp prst="textNoShape">
              <a:avLst/>
            </a:prstTxWarp>
            <a:normAutofit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C002A"/>
                </a:solidFill>
                <a:latin typeface="PromtImperial" pitchFamily="34" charset="0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500" dirty="0"/>
              <a:t>Вариант архитектурного решения воссоздания усадебного дома «Онег»</a:t>
            </a:r>
          </a:p>
        </p:txBody>
      </p:sp>
      <p:pic>
        <p:nvPicPr>
          <p:cNvPr id="10" name="Picture 3" descr="D:\Мои документы_Родионов Е.И\ПРОЕКТЫ\Усадьбы Новгородской области\Усадьба Онег\буклет по Онегу_встреча с Мединским_05.10.16\проект_Кехтер\Общий вид с участк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58" y="836712"/>
            <a:ext cx="7560766" cy="48633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83120" y="5805264"/>
            <a:ext cx="8953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215900" algn="just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 соответствии с разработанным проектом реставрации и приспособления для современного использования усадебного парка подготовлен проект воссоздания усадебного дома с постройками.</a:t>
            </a:r>
            <a:endParaRPr lang="ru-RU" altLang="ru-RU" sz="1600" dirty="0">
              <a:latin typeface="Times New Roman" pitchFamily="18" charset="0"/>
            </a:endParaRPr>
          </a:p>
        </p:txBody>
      </p:sp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3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16632"/>
            <a:ext cx="8628063" cy="1162893"/>
          </a:xfrm>
        </p:spPr>
        <p:txBody>
          <a:bodyPr/>
          <a:lstStyle/>
          <a:p>
            <a:r>
              <a:rPr lang="ru-RU" sz="1600" dirty="0"/>
              <a:t>Расположение многофункциональной </a:t>
            </a:r>
            <a:br>
              <a:rPr lang="ru-RU" sz="1600" dirty="0"/>
            </a:br>
            <a:r>
              <a:rPr lang="ru-RU" sz="1600" dirty="0"/>
              <a:t>зоны дорожного сервиса «Онег» на трассе М-11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36332" y="908721"/>
            <a:ext cx="28803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Расположение многофункциональной </a:t>
            </a:r>
            <a:r>
              <a:rPr lang="ru-RU" sz="1400" dirty="0"/>
              <a:t>зоны </a:t>
            </a:r>
            <a:r>
              <a:rPr lang="ru-RU" sz="1400" dirty="0" smtClean="0"/>
              <a:t>вблизи </a:t>
            </a:r>
            <a:r>
              <a:rPr lang="ru-RU" sz="1400" dirty="0"/>
              <a:t>от Международного </a:t>
            </a:r>
            <a:r>
              <a:rPr lang="ru-RU" sz="1400" dirty="0" smtClean="0"/>
              <a:t>Рахманиновского </a:t>
            </a:r>
            <a:r>
              <a:rPr lang="ru-RU" sz="1400" dirty="0"/>
              <a:t>культурного центра «Онег»   </a:t>
            </a:r>
            <a:r>
              <a:rPr lang="ru-RU" sz="1400" dirty="0" smtClean="0"/>
              <a:t>дает возможность: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-сформировать </a:t>
            </a:r>
            <a:r>
              <a:rPr lang="ru-RU" sz="1400" dirty="0"/>
              <a:t>единую концепцию развития историко-культурного </a:t>
            </a:r>
            <a:r>
              <a:rPr lang="ru-RU" sz="1400" dirty="0" smtClean="0"/>
              <a:t>центра;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-создать удобную инфраструктуру, для увеличения потока туристов;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-развить прилегающие территории;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-оптимизировать инвестиционные затраты всех участников.</a:t>
            </a:r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</p:txBody>
      </p:sp>
      <p:pic>
        <p:nvPicPr>
          <p:cNvPr id="1026" name="Picture 2" descr="C:\Users\nityazhenko_ea\AppData\Local\Microsoft\Windows\Temporary Internet Files\Content.Outlook\4T8H5X9I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7" y="1052735"/>
            <a:ext cx="5671461" cy="49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03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511"/>
            <a:ext cx="8628063" cy="990600"/>
          </a:xfrm>
        </p:spPr>
        <p:txBody>
          <a:bodyPr/>
          <a:lstStyle/>
          <a:p>
            <a:pPr defTabSz="830664"/>
            <a:r>
              <a:rPr lang="ru-RU" sz="1400" dirty="0" smtClean="0"/>
              <a:t>Развитие </a:t>
            </a:r>
            <a:r>
              <a:rPr lang="ru-RU" sz="1400" dirty="0"/>
              <a:t>объектов дорожного сервиса </a:t>
            </a:r>
            <a:r>
              <a:rPr lang="ru-RU" sz="1400" dirty="0" smtClean="0"/>
              <a:t> многофункциональных </a:t>
            </a:r>
            <a:r>
              <a:rPr lang="ru-RU" sz="1400" dirty="0"/>
              <a:t>зон 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полосах </a:t>
            </a:r>
            <a:r>
              <a:rPr lang="ru-RU" sz="1400" dirty="0"/>
              <a:t>отвода и </a:t>
            </a:r>
            <a:r>
              <a:rPr lang="ru-RU" sz="1400" dirty="0" smtClean="0"/>
              <a:t>придорожных </a:t>
            </a:r>
            <a:r>
              <a:rPr lang="ru-RU" sz="1400" dirty="0"/>
              <a:t>полосах автомобильных дорог </a:t>
            </a:r>
            <a:br>
              <a:rPr lang="ru-RU" sz="1400" dirty="0"/>
            </a:br>
            <a:r>
              <a:rPr lang="ru-RU" sz="1400" dirty="0"/>
              <a:t>Государственной компании «Российские автомобильные дороги»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92113"/>
            <a:ext cx="842493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Государственная  компания  «Автодор», создает  </a:t>
            </a:r>
            <a:r>
              <a:rPr lang="ru-RU" sz="1400" dirty="0"/>
              <a:t>новые современные автомагистрали, обеспечивая пользователям наших дорог возможность безопасного, быстрого и комфортного передвижения, предоставляя высокий уровень сервисных услуг на всем протяжении </a:t>
            </a:r>
            <a:r>
              <a:rPr lang="ru-RU" sz="1400" dirty="0" smtClean="0"/>
              <a:t>пути.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Автомобильные </a:t>
            </a:r>
            <a:r>
              <a:rPr lang="ru-RU" sz="1400" dirty="0"/>
              <a:t>дороги, находящиеся в ведении Государственной компании «Автодор»  имеют значительный потенциал развития </a:t>
            </a:r>
            <a:r>
              <a:rPr lang="ru-RU" sz="1400" dirty="0" smtClean="0"/>
              <a:t>внутреннего туризма</a:t>
            </a:r>
            <a:r>
              <a:rPr lang="ru-RU" sz="1400" dirty="0"/>
              <a:t>. Создаваемые и функционирующие с использованием передового мирового опыта объекты придорожной инфраструктуры, расположенные в местах притяжения культурного и природного наследия дадут синергетический эффект развития туризма и экономики регионов в целом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примере  проекта создания Международного Рахманиновского </a:t>
            </a:r>
            <a:r>
              <a:rPr lang="ru-RU" sz="1400" dirty="0"/>
              <a:t>культурного центра «Онег</a:t>
            </a:r>
            <a:r>
              <a:rPr lang="ru-RU" sz="1400" dirty="0" smtClean="0"/>
              <a:t>», Государственной компанией </a:t>
            </a:r>
            <a:r>
              <a:rPr lang="ru-RU" sz="1400" dirty="0"/>
              <a:t>«Автодор» совместно с Правительством Новгородской области, с ПАО НК «Роснефть», а также с </a:t>
            </a:r>
            <a:r>
              <a:rPr lang="ru-RU" sz="1400" dirty="0" smtClean="0"/>
              <a:t>привлеченными экспертами </a:t>
            </a:r>
            <a:r>
              <a:rPr lang="ru-RU" sz="1400" dirty="0"/>
              <a:t>восстановления памятников архитектуры (Национальный фонд «Возрождение русской усадьбы»), </a:t>
            </a:r>
            <a:r>
              <a:rPr lang="ru-RU" sz="1400" dirty="0" smtClean="0"/>
              <a:t>разработана концепция </a:t>
            </a:r>
            <a:r>
              <a:rPr lang="ru-RU" sz="1400" dirty="0"/>
              <a:t>развития историко-культурного центра, которая с помощью размещения объектов дорожного сервиса в непосредственной близости, даст дополнительный импульс для увеличения потока туристов и развития близлежащих </a:t>
            </a:r>
            <a:r>
              <a:rPr lang="ru-RU" sz="1400" dirty="0" smtClean="0"/>
              <a:t>территорий</a:t>
            </a:r>
            <a:r>
              <a:rPr lang="ru-RU" sz="1400" dirty="0"/>
              <a:t> 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настоящее время  совместно с Новгородской и Тверской областью разрабатываются концепции реализации многофункциональных зон дорожного сервиса в непосредственной близости от мест притяжения культурного и природного наследия: </a:t>
            </a:r>
            <a:r>
              <a:rPr lang="ru-RU" sz="1400" dirty="0" err="1" smtClean="0"/>
              <a:t>Мшенцы</a:t>
            </a:r>
            <a:r>
              <a:rPr lang="ru-RU" sz="1400" dirty="0" smtClean="0"/>
              <a:t> (378 км, М-11), Валдай (423 км, М-11), </a:t>
            </a:r>
            <a:r>
              <a:rPr lang="ru-RU" sz="1400" dirty="0" err="1" smtClean="0"/>
              <a:t>Мстинские</a:t>
            </a:r>
            <a:r>
              <a:rPr lang="ru-RU" sz="1400" dirty="0" smtClean="0"/>
              <a:t> горки (477 км, М-11).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endParaRPr lang="ru-RU" sz="1400" dirty="0"/>
          </a:p>
          <a:p>
            <a:pPr algn="just"/>
            <a:r>
              <a:rPr lang="ru-RU" sz="1400" dirty="0"/>
              <a:t>     </a:t>
            </a:r>
            <a:endParaRPr lang="ru-RU" sz="1600" b="1" dirty="0">
              <a:solidFill>
                <a:srgbClr val="000000"/>
              </a:solidFill>
            </a:endParaRPr>
          </a:p>
          <a:p>
            <a:endParaRPr lang="ru-RU" sz="1400" b="1" dirty="0" smtClean="0">
              <a:solidFill>
                <a:srgbClr val="000000"/>
              </a:solidFill>
            </a:endParaRPr>
          </a:p>
          <a:p>
            <a:endParaRPr lang="ru-RU" sz="1400" dirty="0" smtClean="0">
              <a:solidFill>
                <a:srgbClr val="000000"/>
              </a:solidFill>
            </a:endParaRPr>
          </a:p>
          <a:p>
            <a:endParaRPr lang="ru-RU" sz="1400" dirty="0">
              <a:solidFill>
                <a:srgbClr val="000000"/>
              </a:solidFill>
            </a:endParaRPr>
          </a:p>
          <a:p>
            <a:endParaRPr lang="ru-RU" sz="1200" dirty="0">
              <a:solidFill>
                <a:srgbClr val="000000"/>
              </a:solidFill>
            </a:endParaRPr>
          </a:p>
          <a:p>
            <a:endParaRPr lang="ru-RU" sz="1200" dirty="0" smtClean="0">
              <a:solidFill>
                <a:srgbClr val="000000"/>
              </a:solidFill>
            </a:endParaRPr>
          </a:p>
          <a:p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6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7376" y="2636912"/>
            <a:ext cx="50050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период с 2010 - </a:t>
            </a:r>
            <a:r>
              <a:rPr lang="ru-RU" sz="1400" dirty="0" smtClean="0"/>
              <a:t>2018 </a:t>
            </a:r>
            <a:r>
              <a:rPr lang="ru-RU" sz="1400" dirty="0"/>
              <a:t>гг. </a:t>
            </a:r>
            <a:r>
              <a:rPr lang="ru-RU" sz="1400" dirty="0" smtClean="0"/>
              <a:t>на дорогах Государственной компании реализованы </a:t>
            </a:r>
            <a:r>
              <a:rPr lang="ru-RU" sz="1400" b="1" dirty="0" smtClean="0">
                <a:solidFill>
                  <a:srgbClr val="0070C0"/>
                </a:solidFill>
              </a:rPr>
              <a:t>46</a:t>
            </a:r>
            <a:r>
              <a:rPr lang="ru-RU" sz="1400" dirty="0" smtClean="0"/>
              <a:t> многофункциональные зоны </a:t>
            </a:r>
            <a:r>
              <a:rPr lang="ru-RU" sz="1400" dirty="0"/>
              <a:t>дорожного </a:t>
            </a:r>
            <a:r>
              <a:rPr lang="ru-RU" sz="1400" dirty="0" smtClean="0"/>
              <a:t>сервиса, в том числе: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               35</a:t>
            </a:r>
            <a:r>
              <a:rPr lang="ru-RU" sz="1400" dirty="0" smtClean="0"/>
              <a:t> </a:t>
            </a:r>
            <a:r>
              <a:rPr lang="ru-RU" sz="1400" dirty="0"/>
              <a:t>– на автомобильной дороге М-4 «Дон», </a:t>
            </a:r>
            <a:endParaRPr lang="ru-RU" sz="1400" dirty="0" smtClean="0"/>
          </a:p>
          <a:p>
            <a:r>
              <a:rPr lang="ru-RU" sz="1400" dirty="0" smtClean="0">
                <a:solidFill>
                  <a:srgbClr val="0070C0"/>
                </a:solidFill>
              </a:rPr>
              <a:t>                 8</a:t>
            </a:r>
            <a:r>
              <a:rPr lang="ru-RU" sz="1400" dirty="0" smtClean="0"/>
              <a:t> </a:t>
            </a:r>
            <a:r>
              <a:rPr lang="ru-RU" sz="1400" dirty="0"/>
              <a:t>– на автомобильной дороге М-1 «Беларусь</a:t>
            </a:r>
            <a:r>
              <a:rPr lang="ru-RU" sz="1400" dirty="0" smtClean="0"/>
              <a:t>»,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                 3</a:t>
            </a:r>
            <a:r>
              <a:rPr lang="ru-RU" sz="1400" dirty="0" smtClean="0"/>
              <a:t> </a:t>
            </a:r>
            <a:r>
              <a:rPr lang="ru-RU" sz="1400" dirty="0"/>
              <a:t>– на автомобильной дороге М-3 «Украина</a:t>
            </a:r>
            <a:r>
              <a:rPr lang="ru-RU" sz="1400" dirty="0" smtClean="0"/>
              <a:t>».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7948" y="16808"/>
            <a:ext cx="6438267" cy="990600"/>
          </a:xfrm>
        </p:spPr>
        <p:txBody>
          <a:bodyPr/>
          <a:lstStyle/>
          <a:p>
            <a:r>
              <a:rPr lang="ru-RU" sz="1400" dirty="0" smtClean="0"/>
              <a:t>Предпосылки  разработки  концепции  развития многофункциональных зон дорожного </a:t>
            </a:r>
            <a:r>
              <a:rPr lang="ru-RU" sz="1400" dirty="0"/>
              <a:t>сервиса на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автомобильных </a:t>
            </a:r>
            <a:r>
              <a:rPr lang="ru-RU" sz="1400" dirty="0"/>
              <a:t>дорогах Государственной </a:t>
            </a:r>
            <a:r>
              <a:rPr lang="ru-RU" sz="1400" dirty="0" smtClean="0"/>
              <a:t>компании.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0242" name="Picture 2" descr="http://russianhighways.ru/upload/iblock/05c/dsc_6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8" y="4238324"/>
            <a:ext cx="3178278" cy="19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omeschenko_oa.000\Desktop\3_IMG_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37350"/>
            <a:ext cx="3456384" cy="20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72511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Одним из приоритетных направлений деятельности Государственной компании является </a:t>
            </a:r>
            <a:r>
              <a:rPr lang="ru-RU" sz="1400" dirty="0" smtClean="0"/>
              <a:t>повышение </a:t>
            </a:r>
            <a:r>
              <a:rPr lang="ru-RU" sz="1400" dirty="0"/>
              <a:t>качества услуг, оказываемых пользователям автомобильных дорог, развитие объектов дорожного сервиса, размещаемых в границах полос отвода и придорожных полосах автомобильных дорог Государственной компании.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775283"/>
            <a:ext cx="50405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В целях определения потребности </a:t>
            </a:r>
            <a:r>
              <a:rPr lang="ru-RU" sz="1400" dirty="0"/>
              <a:t>в строительстве и реконструкции объектов дорожного </a:t>
            </a:r>
            <a:r>
              <a:rPr lang="ru-RU" sz="1400" dirty="0" smtClean="0"/>
              <a:t>сервиса </a:t>
            </a:r>
            <a:r>
              <a:rPr lang="ru-RU" sz="1400" dirty="0"/>
              <a:t>Государственная компания регулярно проводит мониторинг состояния объектов дорожного сервиса, а </a:t>
            </a:r>
            <a:r>
              <a:rPr lang="ru-RU" sz="1400" dirty="0" smtClean="0"/>
              <a:t>также.</a:t>
            </a:r>
            <a:endParaRPr lang="ru-RU" sz="1400" dirty="0"/>
          </a:p>
        </p:txBody>
      </p:sp>
      <p:pic>
        <p:nvPicPr>
          <p:cNvPr id="11" name="Picture 4" descr="N:\Лунёв\Фото и презентации МФЗ\2012-07-04_M4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5403"/>
            <a:ext cx="3158428" cy="21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7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9E5C8-3EE8-485F-A5EB-A278C31DBFFE}" type="slidenum">
              <a:rPr lang="ru-RU" sz="1200" b="1" smtClean="0"/>
              <a:t>3</a:t>
            </a:fld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567" y="794842"/>
            <a:ext cx="517547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30664"/>
            <a:r>
              <a:rPr lang="ru-RU" sz="1400" dirty="0" smtClean="0"/>
              <a:t>В </a:t>
            </a:r>
            <a:r>
              <a:rPr lang="ru-RU" sz="1400" dirty="0"/>
              <a:t>рамках Концепции </a:t>
            </a:r>
            <a:r>
              <a:rPr lang="ru-RU" sz="1400" dirty="0" smtClean="0"/>
              <a:t>разработаны </a:t>
            </a:r>
            <a:r>
              <a:rPr lang="ru-RU" sz="1400" b="1" i="1" dirty="0" smtClean="0"/>
              <a:t>основные принципы </a:t>
            </a:r>
            <a:r>
              <a:rPr lang="ru-RU" sz="1400" b="1" i="1" dirty="0"/>
              <a:t>размещения многофункциональных зон дорожного сервиса </a:t>
            </a:r>
            <a:r>
              <a:rPr lang="ru-RU" sz="1400" dirty="0"/>
              <a:t>вдоль автомобильных дорог Государственной компании «Российские автомобильные дороги»</a:t>
            </a:r>
          </a:p>
          <a:p>
            <a:pPr algn="just"/>
            <a:r>
              <a:rPr lang="ru-RU" sz="1400" b="1" u="sng" dirty="0" smtClean="0"/>
              <a:t>Подготовлены следующие документы</a:t>
            </a:r>
            <a:r>
              <a:rPr lang="ru-RU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dirty="0" smtClean="0"/>
              <a:t>- </a:t>
            </a:r>
            <a:r>
              <a:rPr lang="ru-RU" sz="1400" b="1" i="1" dirty="0"/>
              <a:t>СТО АВТОДОР «Требования к многофункциональным зонам дорожного сервиса вдоль автомобильных дорог Государственной компании» </a:t>
            </a:r>
            <a:r>
              <a:rPr lang="ru-RU" sz="1400" dirty="0"/>
              <a:t>с приложением проекта альбома типовых архитектурно-планировочных решений по созданию ОДС и МФЗ вдоль автомобильных дорог Государственной компании;</a:t>
            </a:r>
          </a:p>
          <a:p>
            <a:pPr algn="just"/>
            <a:r>
              <a:rPr lang="ru-RU" sz="1400" dirty="0" smtClean="0"/>
              <a:t>- </a:t>
            </a:r>
            <a:r>
              <a:rPr lang="ru-RU" sz="1400" b="1" i="1" dirty="0"/>
              <a:t>СТО АВТОДОР «Методика оценки и мониторинга качества услуг, оказываемых объектами сервиса, расположенных в полосах отвода и придорожных полосах автомобильных дорог Государственной компании».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362" y="157587"/>
            <a:ext cx="676875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В Государственной компании </a:t>
            </a:r>
            <a:r>
              <a:rPr lang="ru-RU" sz="1400" b="1" dirty="0">
                <a:solidFill>
                  <a:schemeClr val="tx1"/>
                </a:solidFill>
              </a:rPr>
              <a:t>«Российские автомобильные дороги»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разработана Концепция  комплексного размещения МФЗ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2039" y="3356992"/>
            <a:ext cx="35734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Централизованное планирование размещения МФЗ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Принцип </a:t>
            </a:r>
            <a:r>
              <a:rPr lang="ru-RU" sz="1400" dirty="0"/>
              <a:t>максимального контроля соблюдения требований к составу и качеству услуг </a:t>
            </a:r>
            <a:r>
              <a:rPr lang="ru-RU" sz="1400" dirty="0" smtClean="0"/>
              <a:t>МФЗ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Принцип максимального использования возможностей Государственной компании и  ее дочерних обществ при планировании и реализации проектов в сфере  создания придорожной инфраструктуры.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6" y="4077072"/>
            <a:ext cx="5085514" cy="217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99" y="980728"/>
            <a:ext cx="354431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19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751B5-6841-4CC9-A370-5D8216D08DF1}" type="slidenum">
              <a:rPr lang="en-US" sz="1200" b="1" smtClean="0"/>
              <a:pPr>
                <a:defRPr/>
              </a:pPr>
              <a:t>4</a:t>
            </a:fld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071" y="255851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МФЗ</a:t>
            </a:r>
            <a:endParaRPr lang="ru-RU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8" y="2852936"/>
            <a:ext cx="36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/>
              <a:t>АЗС,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/>
              <a:t>пункт питания,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/>
              <a:t>пункт розничной торговли с аптечным отсеком,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 smtClean="0"/>
              <a:t>автостоянка </a:t>
            </a:r>
            <a:r>
              <a:rPr lang="ru-RU" sz="1100" dirty="0"/>
              <a:t>для всех видов транспорта,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/>
              <a:t>туалеты/душ,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100" dirty="0"/>
              <a:t>мусоросборник, телефон, банкомат, Интернет.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51901"/>
              </p:ext>
            </p:extLst>
          </p:nvPr>
        </p:nvGraphicFramePr>
        <p:xfrm>
          <a:off x="251520" y="4005064"/>
          <a:ext cx="3960440" cy="1680210"/>
        </p:xfrm>
        <a:graphic>
          <a:graphicData uri="http://schemas.openxmlformats.org/drawingml/2006/table">
            <a:tbl>
              <a:tblPr firstRow="1" firstCol="1" bandRow="1"/>
              <a:tblGrid>
                <a:gridCol w="1068099"/>
                <a:gridCol w="1396302"/>
                <a:gridCol w="1496039"/>
              </a:tblGrid>
              <a:tr h="1060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Times New Roman"/>
                        </a:rPr>
                        <a:t>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Times New Roman"/>
                        </a:rPr>
                        <a:t>Площадь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Times New Roman"/>
                        </a:rPr>
                        <a:t>, кв.м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635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АЗС и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админ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истративные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помещения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/>
                          <a:ea typeface="Times New Roman"/>
                        </a:rPr>
                        <a:t>50-150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Магазин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Кафе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/>
                          <a:ea typeface="Times New Roman"/>
                        </a:rPr>
                        <a:t>50-200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35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Ресторан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/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столовая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Санузел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20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Душевые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5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Парковка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Легковые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м/м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25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7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Грузовые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м/м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33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1999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ИТОГО, здание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 Narrow"/>
                          <a:ea typeface="Times New Roman"/>
                        </a:rPr>
                        <a:t>1</a:t>
                      </a:r>
                      <a:r>
                        <a:rPr lang="en-US" sz="1100" b="1" dirty="0">
                          <a:effectLst/>
                          <a:latin typeface="Arial Narrow"/>
                          <a:ea typeface="Times New Roman"/>
                        </a:rPr>
                        <a:t>50 - 400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364088" y="2727791"/>
            <a:ext cx="377991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АЗС,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пункт питания,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пункт розничной торговли с аптечным отсеком,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 smtClean="0"/>
              <a:t>автостоянка </a:t>
            </a:r>
            <a:r>
              <a:rPr lang="ru-RU" sz="1100" dirty="0"/>
              <a:t>для всех видов транспорта,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туалеты/душ,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шиномонтаж/СТО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мусоросборник, телефон, банкомат, Интернет.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1184" y="251438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МФЗ-Р</a:t>
            </a:r>
            <a:endParaRPr lang="ru-RU" sz="1600" b="1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722962"/>
              </p:ext>
            </p:extLst>
          </p:nvPr>
        </p:nvGraphicFramePr>
        <p:xfrm>
          <a:off x="4860032" y="3972649"/>
          <a:ext cx="3816424" cy="2113870"/>
        </p:xfrm>
        <a:graphic>
          <a:graphicData uri="http://schemas.openxmlformats.org/drawingml/2006/table">
            <a:tbl>
              <a:tblPr firstRow="1" firstCol="1" bandRow="1"/>
              <a:tblGrid>
                <a:gridCol w="1023919"/>
                <a:gridCol w="1303169"/>
                <a:gridCol w="1489336"/>
              </a:tblGrid>
              <a:tr h="1060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Площадь</a:t>
                      </a:r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, кв.м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5649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АЗС и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админ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истративные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помещения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/>
                          <a:ea typeface="Times New Roman"/>
                        </a:rPr>
                        <a:t>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954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Магазин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Narrow"/>
                          <a:ea typeface="Times New Roman"/>
                        </a:rPr>
                        <a:t>300-500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Кафе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Narrow"/>
                          <a:ea typeface="Times New Roman"/>
                        </a:rPr>
                        <a:t>30-60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35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Ресторан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/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столовая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Narrow"/>
                          <a:ea typeface="Times New Roman"/>
                        </a:rPr>
                        <a:t>100-300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Санузел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Душевые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Прачечная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20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Шиномонтаж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50-15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3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Парковка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Легковые м/м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45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 Грузовые м/м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60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6321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ИТОГО, здание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 Narrow"/>
                          <a:ea typeface="Times New Roman"/>
                        </a:rPr>
                        <a:t>635 - 1165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30" name="Title 1"/>
          <p:cNvSpPr txBox="1">
            <a:spLocks/>
          </p:cNvSpPr>
          <p:nvPr/>
        </p:nvSpPr>
        <p:spPr>
          <a:xfrm>
            <a:off x="30610" y="177060"/>
            <a:ext cx="8395200" cy="3600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+mj-lt"/>
                <a:ea typeface="+mj-ea"/>
                <a:cs typeface="+mj-cs"/>
              </a:defRPr>
            </a:lvl1pPr>
            <a:lvl2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2pPr>
            <a:lvl3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3pPr>
            <a:lvl4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4pPr>
            <a:lvl5pPr algn="l" defTabSz="85407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5pPr>
            <a:lvl6pPr marL="4572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6pPr>
            <a:lvl7pPr marL="9144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7pPr>
            <a:lvl8pPr marL="13716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8pPr>
            <a:lvl9pPr marL="1828800" algn="l" defTabSz="85407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C002A"/>
                </a:solidFill>
                <a:latin typeface="Arial" charset="0"/>
              </a:defRPr>
            </a:lvl9pPr>
          </a:lstStyle>
          <a:p>
            <a:r>
              <a:rPr lang="ru-RU" sz="1400" kern="0" dirty="0"/>
              <a:t>Перспективные форматы многофункциональных зон дорожного сервиса</a:t>
            </a:r>
            <a:endParaRPr lang="en-US" sz="1400" kern="0" dirty="0"/>
          </a:p>
        </p:txBody>
      </p:sp>
      <p:graphicFrame>
        <p:nvGraphicFramePr>
          <p:cNvPr id="22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75031"/>
              </p:ext>
            </p:extLst>
          </p:nvPr>
        </p:nvGraphicFramePr>
        <p:xfrm>
          <a:off x="1619672" y="1531832"/>
          <a:ext cx="5208463" cy="1080121"/>
        </p:xfrm>
        <a:graphic>
          <a:graphicData uri="http://schemas.openxmlformats.org/drawingml/2006/table">
            <a:tbl>
              <a:tblPr firstRow="1" firstCol="1" bandRow="1"/>
              <a:tblGrid>
                <a:gridCol w="835177"/>
                <a:gridCol w="728881"/>
                <a:gridCol w="728881"/>
                <a:gridCol w="728881"/>
                <a:gridCol w="728881"/>
                <a:gridCol w="728881"/>
                <a:gridCol w="728881"/>
              </a:tblGrid>
              <a:tr h="399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Формат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М-1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  <a:cs typeface="+mn-cs"/>
                        </a:rPr>
                        <a:t>М-3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  <a:cs typeface="+mn-cs"/>
                        </a:rPr>
                        <a:t>М-4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  <a:cs typeface="+mn-cs"/>
                        </a:rPr>
                        <a:t>М-11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ЦКАД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Times New Roman"/>
                        </a:rPr>
                        <a:t>Итого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МФЗ-Р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18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МФЗ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23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40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6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Итого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28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10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11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</a:rPr>
                        <a:t>58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495" y="692696"/>
            <a:ext cx="898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соответствии с принципами расстановки </a:t>
            </a:r>
            <a:r>
              <a:rPr lang="ru-RU" sz="1400" dirty="0" smtClean="0"/>
              <a:t>МФЗ вдоль </a:t>
            </a:r>
            <a:r>
              <a:rPr lang="ru-RU" sz="1400" dirty="0"/>
              <a:t>основных </a:t>
            </a:r>
            <a:r>
              <a:rPr lang="ru-RU" sz="1400" dirty="0" smtClean="0"/>
              <a:t>автотрасс Государственной компании «Автодор» </a:t>
            </a:r>
            <a:r>
              <a:rPr lang="ru-RU" sz="1400" dirty="0"/>
              <a:t>концепция развития сети МФЗ представляет собой следующее количество объектов на каждой из </a:t>
            </a:r>
            <a:r>
              <a:rPr lang="ru-RU" sz="1400" dirty="0" smtClean="0"/>
              <a:t>трасс по двум форматам:</a:t>
            </a:r>
            <a:endParaRPr lang="ru-RU" sz="1400" dirty="0"/>
          </a:p>
          <a:p>
            <a:endParaRPr lang="ru-RU" dirty="0"/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9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6873"/>
            <a:ext cx="8628063" cy="540513"/>
          </a:xfrm>
        </p:spPr>
        <p:txBody>
          <a:bodyPr>
            <a:normAutofit/>
          </a:bodyPr>
          <a:lstStyle/>
          <a:p>
            <a:pPr defTabSz="1162425"/>
            <a:r>
              <a:rPr lang="ru-RU" sz="1500" dirty="0" smtClean="0"/>
              <a:t>Проект сохранения </a:t>
            </a:r>
            <a:r>
              <a:rPr lang="ru-RU" sz="1500" dirty="0"/>
              <a:t>и </a:t>
            </a:r>
            <a:r>
              <a:rPr lang="ru-RU" sz="1500" dirty="0" smtClean="0"/>
              <a:t>использования </a:t>
            </a:r>
            <a:r>
              <a:rPr lang="ru-RU" sz="1500" dirty="0"/>
              <a:t>культурного наследия России </a:t>
            </a:r>
            <a:br>
              <a:rPr lang="ru-RU" sz="1500" dirty="0"/>
            </a:br>
            <a:r>
              <a:rPr lang="ru-RU" sz="1500" dirty="0"/>
              <a:t>вдоль скоростной автомагистрали М-11 </a:t>
            </a:r>
            <a:r>
              <a:rPr lang="ru-RU" sz="1500" dirty="0" smtClean="0"/>
              <a:t>«Москва </a:t>
            </a:r>
            <a:r>
              <a:rPr lang="ru-RU" sz="1500" dirty="0"/>
              <a:t>– Санкт-Петербург»</a:t>
            </a:r>
          </a:p>
        </p:txBody>
      </p:sp>
      <p:pic>
        <p:nvPicPr>
          <p:cNvPr id="8194" name="Рисунок 1" descr="лей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2" y="0"/>
            <a:ext cx="1989138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731" y="692696"/>
            <a:ext cx="87637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 smtClean="0">
                <a:cs typeface="Arial" pitchFamily="34" charset="0"/>
              </a:rPr>
              <a:t>      Скоростная </a:t>
            </a:r>
            <a:r>
              <a:rPr lang="ru-RU" altLang="ru-RU" sz="1200" dirty="0">
                <a:cs typeface="Arial" pitchFamily="34" charset="0"/>
              </a:rPr>
              <a:t>трасса  М-11 проходит через четыре субъекта Российской Федерации (Новгородскую, Ленинградскую, Московскую, Тверскую обл.), которые в целом образуют «коридор культурного наследия» между Москвой и Санкт-Петербургом.  </a:t>
            </a:r>
          </a:p>
          <a:p>
            <a:pPr lvl="0"/>
            <a:r>
              <a:rPr lang="ru-RU" altLang="ru-RU" sz="1200" dirty="0" smtClean="0">
                <a:cs typeface="Arial" pitchFamily="34" charset="0"/>
              </a:rPr>
              <a:t>       Государственная компания совместно с правительством Новгородской области и НК «Роснефть»  приступили к созданию пилотного </a:t>
            </a:r>
            <a:r>
              <a:rPr lang="ru-RU" altLang="ru-RU" sz="1200" b="1" dirty="0" smtClean="0">
                <a:cs typeface="Arial" pitchFamily="34" charset="0"/>
              </a:rPr>
              <a:t>Проекта </a:t>
            </a:r>
            <a:r>
              <a:rPr lang="ru-RU" sz="1200" dirty="0">
                <a:cs typeface="Arial" pitchFamily="34" charset="0"/>
              </a:rPr>
              <a:t>создания </a:t>
            </a:r>
            <a:r>
              <a:rPr lang="ru-RU" sz="1200" b="1" dirty="0">
                <a:cs typeface="Arial" pitchFamily="34" charset="0"/>
              </a:rPr>
              <a:t>Международного рахманиновского культурного центра</a:t>
            </a:r>
            <a:r>
              <a:rPr lang="ru-RU" altLang="ru-RU" sz="1200" dirty="0" smtClean="0">
                <a:cs typeface="Arial" pitchFamily="34" charset="0"/>
              </a:rPr>
              <a:t> </a:t>
            </a:r>
            <a:r>
              <a:rPr lang="ru-RU" altLang="ru-RU" sz="1200" b="1" dirty="0" smtClean="0">
                <a:cs typeface="Arial" pitchFamily="34" charset="0"/>
              </a:rPr>
              <a:t>« Онег» </a:t>
            </a:r>
            <a:r>
              <a:rPr lang="ru-RU" altLang="ru-RU" sz="1200" dirty="0" smtClean="0">
                <a:cs typeface="Arial" pitchFamily="34" charset="0"/>
              </a:rPr>
              <a:t>с целью </a:t>
            </a:r>
            <a:r>
              <a:rPr lang="ru-RU" altLang="ru-RU" sz="1200" b="1" dirty="0" smtClean="0">
                <a:cs typeface="Arial" pitchFamily="34" charset="0"/>
              </a:rPr>
              <a:t>сохранения  </a:t>
            </a:r>
            <a:r>
              <a:rPr lang="ru-RU" altLang="ru-RU" sz="1200" b="1" dirty="0">
                <a:cs typeface="Arial" pitchFamily="34" charset="0"/>
              </a:rPr>
              <a:t>и </a:t>
            </a:r>
            <a:r>
              <a:rPr lang="ru-RU" altLang="ru-RU" sz="1200" b="1" dirty="0" smtClean="0">
                <a:cs typeface="Arial" pitchFamily="34" charset="0"/>
              </a:rPr>
              <a:t>использования </a:t>
            </a:r>
            <a:r>
              <a:rPr lang="ru-RU" altLang="ru-RU" sz="1200" b="1" dirty="0">
                <a:cs typeface="Arial" pitchFamily="34" charset="0"/>
              </a:rPr>
              <a:t>культурного наследия России вдоль скоростной автомагистрали М-11 </a:t>
            </a:r>
            <a:r>
              <a:rPr lang="ru-RU" altLang="ru-RU" sz="1200" b="1" dirty="0" smtClean="0">
                <a:cs typeface="Arial" pitchFamily="34" charset="0"/>
              </a:rPr>
              <a:t>«Москва-Санкт-Петербург».    </a:t>
            </a:r>
            <a:r>
              <a:rPr lang="ru-RU" altLang="ru-RU" sz="1200" dirty="0" smtClean="0">
                <a:cs typeface="Arial" pitchFamily="34" charset="0"/>
              </a:rPr>
              <a:t>Целью </a:t>
            </a:r>
            <a:r>
              <a:rPr lang="ru-RU" altLang="ru-RU" sz="1200" dirty="0">
                <a:cs typeface="Arial" pitchFamily="34" charset="0"/>
              </a:rPr>
              <a:t>проекта </a:t>
            </a:r>
            <a:r>
              <a:rPr lang="ru-RU" altLang="ru-RU" sz="1200" dirty="0" smtClean="0">
                <a:cs typeface="Arial" pitchFamily="34" charset="0"/>
              </a:rPr>
              <a:t>- </a:t>
            </a:r>
            <a:r>
              <a:rPr lang="ru-RU" altLang="ru-RU" sz="1200" dirty="0">
                <a:cs typeface="Arial" pitchFamily="34" charset="0"/>
              </a:rPr>
              <a:t>восстановление объектов культурного наследия </a:t>
            </a:r>
            <a:r>
              <a:rPr lang="ru-RU" altLang="ru-RU" sz="1200" dirty="0" smtClean="0">
                <a:cs typeface="Arial" pitchFamily="34" charset="0"/>
              </a:rPr>
              <a:t>и их использование </a:t>
            </a:r>
            <a:r>
              <a:rPr lang="ru-RU" altLang="ru-RU" sz="1200" dirty="0">
                <a:cs typeface="Arial" pitchFamily="34" charset="0"/>
              </a:rPr>
              <a:t>для развития культурно-познавательного </a:t>
            </a:r>
            <a:r>
              <a:rPr lang="ru-RU" altLang="ru-RU" sz="1200" dirty="0" smtClean="0">
                <a:cs typeface="Arial" pitchFamily="34" charset="0"/>
              </a:rPr>
              <a:t>и событийного туризма </a:t>
            </a:r>
            <a:r>
              <a:rPr lang="ru-RU" altLang="ru-RU" sz="1200" dirty="0">
                <a:cs typeface="Arial" pitchFamily="34" charset="0"/>
              </a:rPr>
              <a:t>в России. </a:t>
            </a:r>
            <a:r>
              <a:rPr lang="ru-RU" altLang="ru-RU" sz="1200" dirty="0" smtClean="0">
                <a:cs typeface="Arial" pitchFamily="34" charset="0"/>
              </a:rPr>
              <a:t>Подобные проекты призваны </a:t>
            </a:r>
            <a:r>
              <a:rPr lang="ru-RU" altLang="ru-RU" sz="1200" dirty="0">
                <a:cs typeface="Arial" pitchFamily="34" charset="0"/>
              </a:rPr>
              <a:t>способствовать созданию бизнес-кластеров вокруг </a:t>
            </a:r>
            <a:r>
              <a:rPr lang="ru-RU" altLang="ru-RU" sz="1200" dirty="0" smtClean="0">
                <a:cs typeface="Arial" pitchFamily="34" charset="0"/>
              </a:rPr>
              <a:t>наиболее значимых </a:t>
            </a:r>
            <a:r>
              <a:rPr lang="ru-RU" altLang="ru-RU" sz="1200" dirty="0">
                <a:cs typeface="Arial" pitchFamily="34" charset="0"/>
              </a:rPr>
              <a:t>объектов культурного наследия, связанных со скоростной магистралью </a:t>
            </a:r>
            <a:r>
              <a:rPr lang="ru-RU" altLang="ru-RU" sz="1200" dirty="0" smtClean="0">
                <a:cs typeface="Arial" pitchFamily="34" charset="0"/>
              </a:rPr>
              <a:t>М-11 </a:t>
            </a:r>
            <a:r>
              <a:rPr lang="ru-RU" altLang="ru-RU" sz="1200" dirty="0">
                <a:cs typeface="Arial" pitchFamily="34" charset="0"/>
              </a:rPr>
              <a:t>«Москва – Санкт Петербург</a:t>
            </a:r>
            <a:r>
              <a:rPr lang="ru-RU" altLang="ru-RU" sz="1200" dirty="0" smtClean="0">
                <a:cs typeface="Arial" pitchFamily="34" charset="0"/>
              </a:rPr>
              <a:t>». </a:t>
            </a:r>
          </a:p>
          <a:p>
            <a:pPr lvl="0"/>
            <a:endParaRPr lang="ru-RU" altLang="ru-RU" sz="1200" dirty="0" smtClean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2714868"/>
            <a:ext cx="259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 smtClean="0">
                <a:cs typeface="Arial" pitchFamily="34" charset="0"/>
              </a:rPr>
              <a:t>Проект</a:t>
            </a:r>
            <a:r>
              <a:rPr lang="ru-RU" sz="1200" dirty="0" smtClean="0">
                <a:cs typeface="Arial" pitchFamily="34" charset="0"/>
              </a:rPr>
              <a:t> создания </a:t>
            </a:r>
            <a:r>
              <a:rPr lang="ru-RU" sz="1200" b="1" dirty="0">
                <a:cs typeface="Arial" pitchFamily="34" charset="0"/>
              </a:rPr>
              <a:t>Международного </a:t>
            </a:r>
            <a:r>
              <a:rPr lang="ru-RU" sz="1200" b="1" dirty="0" smtClean="0">
                <a:cs typeface="Arial" pitchFamily="34" charset="0"/>
              </a:rPr>
              <a:t>Рахманиновского </a:t>
            </a:r>
            <a:r>
              <a:rPr lang="ru-RU" sz="1200" b="1" dirty="0">
                <a:cs typeface="Arial" pitchFamily="34" charset="0"/>
              </a:rPr>
              <a:t>культурного центра «Онег</a:t>
            </a:r>
            <a:r>
              <a:rPr lang="ru-RU" sz="1200" b="1" dirty="0" smtClean="0">
                <a:cs typeface="Arial" pitchFamily="34" charset="0"/>
              </a:rPr>
              <a:t>»</a:t>
            </a:r>
            <a:r>
              <a:rPr lang="ru-RU" sz="1200" dirty="0" smtClean="0">
                <a:cs typeface="Arial" pitchFamily="34" charset="0"/>
              </a:rPr>
              <a:t> включает: </a:t>
            </a:r>
            <a:endParaRPr lang="ru-RU" sz="1200" dirty="0">
              <a:cs typeface="Arial" pitchFamily="34" charset="0"/>
            </a:endParaRPr>
          </a:p>
          <a:p>
            <a:pPr algn="just"/>
            <a:r>
              <a:rPr lang="ru-RU" sz="1200" dirty="0" smtClean="0">
                <a:cs typeface="Arial" pitchFamily="34" charset="0"/>
              </a:rPr>
              <a:t>-восстановление усадьбы Рахманиновых;</a:t>
            </a:r>
            <a:endParaRPr lang="ru-RU" sz="1200" dirty="0">
              <a:cs typeface="Arial" pitchFamily="34" charset="0"/>
            </a:endParaRP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создание  </a:t>
            </a:r>
            <a:r>
              <a:rPr lang="ru-RU" sz="1200" dirty="0">
                <a:cs typeface="Arial" pitchFamily="34" charset="0"/>
              </a:rPr>
              <a:t>экспозиции  с  архивными  материалами,  связанными  с жизнью  и  творчеством С.В. </a:t>
            </a:r>
            <a:r>
              <a:rPr lang="ru-RU" sz="1200" dirty="0" smtClean="0">
                <a:cs typeface="Arial" pitchFamily="34" charset="0"/>
              </a:rPr>
              <a:t>Рахманинова; </a:t>
            </a: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создание </a:t>
            </a:r>
            <a:r>
              <a:rPr lang="ru-RU" sz="1200" dirty="0">
                <a:cs typeface="Arial" pitchFamily="34" charset="0"/>
              </a:rPr>
              <a:t>парково-рекреационной зоны;</a:t>
            </a:r>
          </a:p>
          <a:p>
            <a:pPr lvl="0" algn="just"/>
            <a:r>
              <a:rPr lang="ru-RU" sz="1200" dirty="0">
                <a:cs typeface="Arial" pitchFamily="34" charset="0"/>
              </a:rPr>
              <a:t>-</a:t>
            </a:r>
            <a:r>
              <a:rPr lang="ru-RU" sz="1200" dirty="0" smtClean="0">
                <a:cs typeface="Arial" pitchFamily="34" charset="0"/>
              </a:rPr>
              <a:t>строительство </a:t>
            </a:r>
            <a:r>
              <a:rPr lang="ru-RU" sz="1200" dirty="0">
                <a:cs typeface="Arial" pitchFamily="34" charset="0"/>
              </a:rPr>
              <a:t>административного здания с концертным залом и гостевых домов;</a:t>
            </a:r>
          </a:p>
          <a:p>
            <a:pPr lvl="0" algn="just"/>
            <a:r>
              <a:rPr lang="ru-RU" sz="1200" dirty="0" smtClean="0">
                <a:cs typeface="Arial" pitchFamily="34" charset="0"/>
              </a:rPr>
              <a:t>-создание </a:t>
            </a:r>
            <a:r>
              <a:rPr lang="ru-RU" sz="1200" dirty="0">
                <a:cs typeface="Arial" pitchFamily="34" charset="0"/>
              </a:rPr>
              <a:t>инфраструктуры для обслуживания туристов – </a:t>
            </a:r>
            <a:r>
              <a:rPr lang="ru-RU" sz="1200" dirty="0" smtClean="0">
                <a:cs typeface="Arial" pitchFamily="34" charset="0"/>
              </a:rPr>
              <a:t>создание многофункциональной зоны дорожного сервиса.</a:t>
            </a:r>
            <a:endParaRPr lang="ru-RU" sz="1200" dirty="0">
              <a:cs typeface="Arial" pitchFamily="34" charset="0"/>
            </a:endParaRPr>
          </a:p>
        </p:txBody>
      </p:sp>
      <p:pic>
        <p:nvPicPr>
          <p:cNvPr id="1026" name="Picture 2" descr="C:\Users\ermilova_nv\AppData\Local\Microsoft\Windows\Temporary Internet Files\Content.Outlook\1K2R8AAR\Онег_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2" y="2714868"/>
            <a:ext cx="6080351" cy="34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6633"/>
            <a:ext cx="1944216" cy="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7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107504" y="46977"/>
            <a:ext cx="6057587" cy="7386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389" tIns="45695" rIns="91389" bIns="45695" rtlCol="0">
            <a:spAutoFit/>
          </a:bodyPr>
          <a:lstStyle/>
          <a:p>
            <a:pPr defTabSz="830317" eaLnBrk="0" hangingPunct="0"/>
            <a:r>
              <a:rPr lang="ru-RU" sz="1400" b="1" dirty="0">
                <a:solidFill>
                  <a:srgbClr val="4C4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Программа формирования многофункциональных </a:t>
            </a:r>
          </a:p>
          <a:p>
            <a:pPr defTabSz="830317" eaLnBrk="0" hangingPunct="0"/>
            <a:r>
              <a:rPr lang="ru-RU" sz="1400" b="1" dirty="0">
                <a:solidFill>
                  <a:srgbClr val="4C4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зон дорожного сервиса на строящейся автомобильной </a:t>
            </a:r>
            <a:endParaRPr lang="ru-RU" sz="1400" b="1" dirty="0" smtClean="0">
              <a:solidFill>
                <a:srgbClr val="4C45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830317" eaLnBrk="0" hangingPunct="0"/>
            <a:r>
              <a:rPr lang="ru-RU" sz="1400" b="1" dirty="0" smtClean="0">
                <a:solidFill>
                  <a:srgbClr val="4C4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дороге М-11 </a:t>
            </a:r>
            <a:r>
              <a:rPr lang="ru-RU" sz="1400" b="1" dirty="0">
                <a:solidFill>
                  <a:srgbClr val="4C4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«Москва – Санкт-Петербург»</a:t>
            </a:r>
          </a:p>
        </p:txBody>
      </p:sp>
      <p:graphicFrame>
        <p:nvGraphicFramePr>
          <p:cNvPr id="96" name="Таблица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51094"/>
              </p:ext>
            </p:extLst>
          </p:nvPr>
        </p:nvGraphicFramePr>
        <p:xfrm>
          <a:off x="489846" y="4365104"/>
          <a:ext cx="8332026" cy="1794700"/>
        </p:xfrm>
        <a:graphic>
          <a:graphicData uri="http://schemas.openxmlformats.org/drawingml/2006/table">
            <a:tbl>
              <a:tblPr firstRow="1" bandRow="1">
                <a:solidFill>
                  <a:srgbClr val="BCCBDE"/>
                </a:solidFill>
                <a:tableStyleId>{5C22544A-7EE6-4342-B048-85BDC9FD1C3A}</a:tableStyleId>
              </a:tblPr>
              <a:tblGrid>
                <a:gridCol w="2874796"/>
                <a:gridCol w="5457230"/>
              </a:tblGrid>
              <a:tr h="2510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Месторасположение: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56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Московская, Тверская, Новгородская, Ленинградская обл.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561C"/>
                    </a:solidFill>
                  </a:tcPr>
                </a:tc>
              </a:tr>
              <a:tr h="251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Многофункциональные зоны: 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4544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1066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Количество: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Формат: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06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24" marR="91424" marT="36005" marB="0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АЗС, кафе, супермаркет, СТО, стоянки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рекреация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4544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Площадки отдыха: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4544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88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Количество: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Формат:  </a:t>
                      </a: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454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 Кафе, Беседки, мусоросборники, санитарный блок, рекреация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4544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5760" marR="75760" marT="37589" marB="37589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57" name="Прямая соединительная линия 156"/>
          <p:cNvCxnSpPr/>
          <p:nvPr/>
        </p:nvCxnSpPr>
        <p:spPr>
          <a:xfrm>
            <a:off x="313278" y="946952"/>
            <a:ext cx="6636661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-99230" y="6814201"/>
            <a:ext cx="9144000" cy="45719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83090" tIns="41544" rIns="83090" bIns="41544" anchor="ctr"/>
          <a:lstStyle/>
          <a:p>
            <a:pPr algn="ctr"/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246648" y="835999"/>
            <a:ext cx="8384877" cy="3133854"/>
            <a:chOff x="255092" y="1821527"/>
            <a:chExt cx="8513940" cy="2816901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631">
              <a:off x="1461749" y="1912432"/>
              <a:ext cx="7307248" cy="229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9" name="Прямая соединительная линия 88"/>
            <p:cNvCxnSpPr/>
            <p:nvPr/>
          </p:nvCxnSpPr>
          <p:spPr>
            <a:xfrm flipV="1">
              <a:off x="1693747" y="2367389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flipV="1">
              <a:off x="1613098" y="2344684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V="1">
              <a:off x="1660775" y="2344684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 flipV="1">
              <a:off x="5055291" y="2769788"/>
              <a:ext cx="26117" cy="5617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flipV="1">
              <a:off x="4800415" y="2647429"/>
              <a:ext cx="26117" cy="593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flipV="1">
              <a:off x="4869941" y="2672521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flipV="1">
              <a:off x="4978069" y="2726822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V="1">
              <a:off x="4913285" y="2701456"/>
              <a:ext cx="56847" cy="8069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V="1">
              <a:off x="5765988" y="2899151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5707651" y="2877734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 flipV="1">
              <a:off x="5640834" y="2861449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V="1">
              <a:off x="5575355" y="2856696"/>
              <a:ext cx="26117" cy="7540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1468416" y="1937915"/>
              <a:ext cx="462190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Тосно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161902" y="2516756"/>
              <a:ext cx="582025" cy="341472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Вышний</a:t>
              </a:r>
            </a:p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Волочек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997150" y="2944963"/>
              <a:ext cx="418916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Клин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207384" y="1899993"/>
              <a:ext cx="528765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Чудово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324872" y="3104552"/>
              <a:ext cx="913236" cy="341472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Солнечногорск</a:t>
              </a:r>
              <a:endParaRPr 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endParaRPr lang="ru-RU" sz="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82858" y="2814342"/>
              <a:ext cx="495477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Тверь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790516" y="3396680"/>
              <a:ext cx="542080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Торжок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199625" y="3020157"/>
              <a:ext cx="530429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Валдай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637545" y="2591022"/>
              <a:ext cx="573703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Бологое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609003" y="2291857"/>
              <a:ext cx="640278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Окуловка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415463" y="3635992"/>
              <a:ext cx="477169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Химки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000567" y="3598070"/>
              <a:ext cx="643607" cy="214133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МОСКВА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30762" y="3088709"/>
              <a:ext cx="2216881" cy="341472"/>
            </a:xfrm>
            <a:prstGeom prst="rect">
              <a:avLst/>
            </a:prstGeom>
            <a:noFill/>
          </p:spPr>
          <p:txBody>
            <a:bodyPr wrap="square" lIns="83101" tIns="41550" rIns="83101" bIns="41550" rtlCol="0">
              <a:spAutoFit/>
            </a:bodyPr>
            <a:lstStyle/>
            <a:p>
              <a:pPr algn="ctr"/>
              <a:r>
                <a:rPr lang="ru-RU" sz="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Великий </a:t>
              </a:r>
            </a:p>
            <a:p>
              <a:pPr algn="ctr"/>
              <a:r>
                <a:rPr lang="ru-RU" sz="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Новгород</a:t>
              </a: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1064257" y="2095925"/>
              <a:ext cx="6793437" cy="1474707"/>
            </a:xfrm>
            <a:custGeom>
              <a:avLst/>
              <a:gdLst>
                <a:gd name="connsiteX0" fmla="*/ 6703730 w 6703730"/>
                <a:gd name="connsiteY0" fmla="*/ 1727823 h 1727823"/>
                <a:gd name="connsiteX1" fmla="*/ 6294214 w 6703730"/>
                <a:gd name="connsiteY1" fmla="*/ 1503430 h 1727823"/>
                <a:gd name="connsiteX2" fmla="*/ 6081041 w 6703730"/>
                <a:gd name="connsiteY2" fmla="*/ 1380014 h 1727823"/>
                <a:gd name="connsiteX3" fmla="*/ 5867868 w 6703730"/>
                <a:gd name="connsiteY3" fmla="*/ 1250989 h 1727823"/>
                <a:gd name="connsiteX4" fmla="*/ 5649085 w 6703730"/>
                <a:gd name="connsiteY4" fmla="*/ 1391234 h 1727823"/>
                <a:gd name="connsiteX5" fmla="*/ 5424692 w 6703730"/>
                <a:gd name="connsiteY5" fmla="*/ 1351965 h 1727823"/>
                <a:gd name="connsiteX6" fmla="*/ 5200300 w 6703730"/>
                <a:gd name="connsiteY6" fmla="*/ 1452942 h 1727823"/>
                <a:gd name="connsiteX7" fmla="*/ 4919809 w 6703730"/>
                <a:gd name="connsiteY7" fmla="*/ 1503430 h 1727823"/>
                <a:gd name="connsiteX8" fmla="*/ 4807613 w 6703730"/>
                <a:gd name="connsiteY8" fmla="*/ 1464162 h 1727823"/>
                <a:gd name="connsiteX9" fmla="*/ 4701026 w 6703730"/>
                <a:gd name="connsiteY9" fmla="*/ 1290257 h 1727823"/>
                <a:gd name="connsiteX10" fmla="*/ 4588830 w 6703730"/>
                <a:gd name="connsiteY10" fmla="*/ 1116353 h 1727823"/>
                <a:gd name="connsiteX11" fmla="*/ 4442974 w 6703730"/>
                <a:gd name="connsiteY11" fmla="*/ 1026596 h 1727823"/>
                <a:gd name="connsiteX12" fmla="*/ 4403706 w 6703730"/>
                <a:gd name="connsiteY12" fmla="*/ 953668 h 1727823"/>
                <a:gd name="connsiteX13" fmla="*/ 4341998 w 6703730"/>
                <a:gd name="connsiteY13" fmla="*/ 1020986 h 1727823"/>
                <a:gd name="connsiteX14" fmla="*/ 4257851 w 6703730"/>
                <a:gd name="connsiteY14" fmla="*/ 998547 h 1727823"/>
                <a:gd name="connsiteX15" fmla="*/ 3926871 w 6703730"/>
                <a:gd name="connsiteY15" fmla="*/ 1026596 h 1727823"/>
                <a:gd name="connsiteX16" fmla="*/ 3337841 w 6703730"/>
                <a:gd name="connsiteY16" fmla="*/ 1060255 h 1727823"/>
                <a:gd name="connsiteX17" fmla="*/ 3203205 w 6703730"/>
                <a:gd name="connsiteY17" fmla="*/ 1026596 h 1727823"/>
                <a:gd name="connsiteX18" fmla="*/ 3130278 w 6703730"/>
                <a:gd name="connsiteY18" fmla="*/ 1082694 h 1727823"/>
                <a:gd name="connsiteX19" fmla="*/ 3107838 w 6703730"/>
                <a:gd name="connsiteY19" fmla="*/ 1116353 h 1727823"/>
                <a:gd name="connsiteX20" fmla="*/ 3023691 w 6703730"/>
                <a:gd name="connsiteY20" fmla="*/ 1093914 h 1727823"/>
                <a:gd name="connsiteX21" fmla="*/ 2911495 w 6703730"/>
                <a:gd name="connsiteY21" fmla="*/ 1150012 h 1727823"/>
                <a:gd name="connsiteX22" fmla="*/ 2838567 w 6703730"/>
                <a:gd name="connsiteY22" fmla="*/ 1166841 h 1727823"/>
                <a:gd name="connsiteX23" fmla="*/ 2524417 w 6703730"/>
                <a:gd name="connsiteY23" fmla="*/ 1049035 h 1727823"/>
                <a:gd name="connsiteX24" fmla="*/ 2316854 w 6703730"/>
                <a:gd name="connsiteY24" fmla="*/ 987327 h 1727823"/>
                <a:gd name="connsiteX25" fmla="*/ 2249536 w 6703730"/>
                <a:gd name="connsiteY25" fmla="*/ 998547 h 1727823"/>
                <a:gd name="connsiteX26" fmla="*/ 1997095 w 6703730"/>
                <a:gd name="connsiteY26" fmla="*/ 1043425 h 1727823"/>
                <a:gd name="connsiteX27" fmla="*/ 1912947 w 6703730"/>
                <a:gd name="connsiteY27" fmla="*/ 1088304 h 1727823"/>
                <a:gd name="connsiteX28" fmla="*/ 1761482 w 6703730"/>
                <a:gd name="connsiteY28" fmla="*/ 1088304 h 1727823"/>
                <a:gd name="connsiteX29" fmla="*/ 1638067 w 6703730"/>
                <a:gd name="connsiteY29" fmla="*/ 1037816 h 1727823"/>
                <a:gd name="connsiteX30" fmla="*/ 1570749 w 6703730"/>
                <a:gd name="connsiteY30" fmla="*/ 1049035 h 1727823"/>
                <a:gd name="connsiteX31" fmla="*/ 1531480 w 6703730"/>
                <a:gd name="connsiteY31" fmla="*/ 1138792 h 1727823"/>
                <a:gd name="connsiteX32" fmla="*/ 1475382 w 6703730"/>
                <a:gd name="connsiteY32" fmla="*/ 1138792 h 1727823"/>
                <a:gd name="connsiteX33" fmla="*/ 1447333 w 6703730"/>
                <a:gd name="connsiteY33" fmla="*/ 1065865 h 1727823"/>
                <a:gd name="connsiteX34" fmla="*/ 1340746 w 6703730"/>
                <a:gd name="connsiteY34" fmla="*/ 729276 h 1727823"/>
                <a:gd name="connsiteX35" fmla="*/ 1307087 w 6703730"/>
                <a:gd name="connsiteY35" fmla="*/ 286100 h 1727823"/>
                <a:gd name="connsiteX36" fmla="*/ 1262209 w 6703730"/>
                <a:gd name="connsiteY36" fmla="*/ 190733 h 1727823"/>
                <a:gd name="connsiteX37" fmla="*/ 1004157 w 6703730"/>
                <a:gd name="connsiteY37" fmla="*/ 140245 h 1727823"/>
                <a:gd name="connsiteX38" fmla="*/ 555372 w 6703730"/>
                <a:gd name="connsiteY38" fmla="*/ 106586 h 1727823"/>
                <a:gd name="connsiteX39" fmla="*/ 420736 w 6703730"/>
                <a:gd name="connsiteY39" fmla="*/ 134635 h 1727823"/>
                <a:gd name="connsiteX40" fmla="*/ 330979 w 6703730"/>
                <a:gd name="connsiteY40" fmla="*/ 134635 h 1727823"/>
                <a:gd name="connsiteX41" fmla="*/ 274881 w 6703730"/>
                <a:gd name="connsiteY41" fmla="*/ 84147 h 1727823"/>
                <a:gd name="connsiteX42" fmla="*/ 0 w 6703730"/>
                <a:gd name="connsiteY42" fmla="*/ 0 h 172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703730" h="1727823">
                  <a:moveTo>
                    <a:pt x="6703730" y="1727823"/>
                  </a:moveTo>
                  <a:lnTo>
                    <a:pt x="6294214" y="1503430"/>
                  </a:lnTo>
                  <a:cubicBezTo>
                    <a:pt x="6190432" y="1445462"/>
                    <a:pt x="6152099" y="1422087"/>
                    <a:pt x="6081041" y="1380014"/>
                  </a:cubicBezTo>
                  <a:cubicBezTo>
                    <a:pt x="6009983" y="1337940"/>
                    <a:pt x="5939861" y="1249119"/>
                    <a:pt x="5867868" y="1250989"/>
                  </a:cubicBezTo>
                  <a:cubicBezTo>
                    <a:pt x="5795875" y="1252859"/>
                    <a:pt x="5722948" y="1374405"/>
                    <a:pt x="5649085" y="1391234"/>
                  </a:cubicBezTo>
                  <a:cubicBezTo>
                    <a:pt x="5575222" y="1408063"/>
                    <a:pt x="5499489" y="1341680"/>
                    <a:pt x="5424692" y="1351965"/>
                  </a:cubicBezTo>
                  <a:cubicBezTo>
                    <a:pt x="5349894" y="1362250"/>
                    <a:pt x="5284447" y="1427698"/>
                    <a:pt x="5200300" y="1452942"/>
                  </a:cubicBezTo>
                  <a:cubicBezTo>
                    <a:pt x="5116153" y="1478186"/>
                    <a:pt x="4985257" y="1501560"/>
                    <a:pt x="4919809" y="1503430"/>
                  </a:cubicBezTo>
                  <a:cubicBezTo>
                    <a:pt x="4854361" y="1505300"/>
                    <a:pt x="4844077" y="1499691"/>
                    <a:pt x="4807613" y="1464162"/>
                  </a:cubicBezTo>
                  <a:cubicBezTo>
                    <a:pt x="4771149" y="1428633"/>
                    <a:pt x="4737490" y="1348225"/>
                    <a:pt x="4701026" y="1290257"/>
                  </a:cubicBezTo>
                  <a:cubicBezTo>
                    <a:pt x="4664562" y="1232289"/>
                    <a:pt x="4631839" y="1160296"/>
                    <a:pt x="4588830" y="1116353"/>
                  </a:cubicBezTo>
                  <a:cubicBezTo>
                    <a:pt x="4545821" y="1072409"/>
                    <a:pt x="4473828" y="1053710"/>
                    <a:pt x="4442974" y="1026596"/>
                  </a:cubicBezTo>
                  <a:cubicBezTo>
                    <a:pt x="4412120" y="999482"/>
                    <a:pt x="4420535" y="954603"/>
                    <a:pt x="4403706" y="953668"/>
                  </a:cubicBezTo>
                  <a:cubicBezTo>
                    <a:pt x="4386877" y="952733"/>
                    <a:pt x="4366307" y="1013506"/>
                    <a:pt x="4341998" y="1020986"/>
                  </a:cubicBezTo>
                  <a:cubicBezTo>
                    <a:pt x="4317689" y="1028466"/>
                    <a:pt x="4327039" y="997612"/>
                    <a:pt x="4257851" y="998547"/>
                  </a:cubicBezTo>
                  <a:cubicBezTo>
                    <a:pt x="4188663" y="999482"/>
                    <a:pt x="3926871" y="1026596"/>
                    <a:pt x="3926871" y="1026596"/>
                  </a:cubicBezTo>
                  <a:cubicBezTo>
                    <a:pt x="3773536" y="1036881"/>
                    <a:pt x="3458452" y="1060255"/>
                    <a:pt x="3337841" y="1060255"/>
                  </a:cubicBezTo>
                  <a:cubicBezTo>
                    <a:pt x="3217230" y="1060255"/>
                    <a:pt x="3237799" y="1022856"/>
                    <a:pt x="3203205" y="1026596"/>
                  </a:cubicBezTo>
                  <a:cubicBezTo>
                    <a:pt x="3168611" y="1030336"/>
                    <a:pt x="3146172" y="1067735"/>
                    <a:pt x="3130278" y="1082694"/>
                  </a:cubicBezTo>
                  <a:cubicBezTo>
                    <a:pt x="3114384" y="1097653"/>
                    <a:pt x="3125602" y="1114483"/>
                    <a:pt x="3107838" y="1116353"/>
                  </a:cubicBezTo>
                  <a:cubicBezTo>
                    <a:pt x="3090074" y="1118223"/>
                    <a:pt x="3056415" y="1088304"/>
                    <a:pt x="3023691" y="1093914"/>
                  </a:cubicBezTo>
                  <a:cubicBezTo>
                    <a:pt x="2990967" y="1099524"/>
                    <a:pt x="2942349" y="1137857"/>
                    <a:pt x="2911495" y="1150012"/>
                  </a:cubicBezTo>
                  <a:cubicBezTo>
                    <a:pt x="2880641" y="1162166"/>
                    <a:pt x="2903080" y="1183670"/>
                    <a:pt x="2838567" y="1166841"/>
                  </a:cubicBezTo>
                  <a:cubicBezTo>
                    <a:pt x="2774054" y="1150012"/>
                    <a:pt x="2611369" y="1078954"/>
                    <a:pt x="2524417" y="1049035"/>
                  </a:cubicBezTo>
                  <a:cubicBezTo>
                    <a:pt x="2437465" y="1019116"/>
                    <a:pt x="2362667" y="995742"/>
                    <a:pt x="2316854" y="987327"/>
                  </a:cubicBezTo>
                  <a:cubicBezTo>
                    <a:pt x="2271041" y="978912"/>
                    <a:pt x="2249536" y="998547"/>
                    <a:pt x="2249536" y="998547"/>
                  </a:cubicBezTo>
                  <a:cubicBezTo>
                    <a:pt x="2196243" y="1007897"/>
                    <a:pt x="2053193" y="1028466"/>
                    <a:pt x="1997095" y="1043425"/>
                  </a:cubicBezTo>
                  <a:cubicBezTo>
                    <a:pt x="1940997" y="1058384"/>
                    <a:pt x="1952216" y="1080824"/>
                    <a:pt x="1912947" y="1088304"/>
                  </a:cubicBezTo>
                  <a:cubicBezTo>
                    <a:pt x="1873678" y="1095784"/>
                    <a:pt x="1807295" y="1096719"/>
                    <a:pt x="1761482" y="1088304"/>
                  </a:cubicBezTo>
                  <a:cubicBezTo>
                    <a:pt x="1715669" y="1079889"/>
                    <a:pt x="1669856" y="1044361"/>
                    <a:pt x="1638067" y="1037816"/>
                  </a:cubicBezTo>
                  <a:cubicBezTo>
                    <a:pt x="1606278" y="1031271"/>
                    <a:pt x="1588513" y="1032206"/>
                    <a:pt x="1570749" y="1049035"/>
                  </a:cubicBezTo>
                  <a:cubicBezTo>
                    <a:pt x="1552985" y="1065864"/>
                    <a:pt x="1547374" y="1123833"/>
                    <a:pt x="1531480" y="1138792"/>
                  </a:cubicBezTo>
                  <a:cubicBezTo>
                    <a:pt x="1515586" y="1153751"/>
                    <a:pt x="1489406" y="1150946"/>
                    <a:pt x="1475382" y="1138792"/>
                  </a:cubicBezTo>
                  <a:cubicBezTo>
                    <a:pt x="1461357" y="1126637"/>
                    <a:pt x="1469772" y="1134118"/>
                    <a:pt x="1447333" y="1065865"/>
                  </a:cubicBezTo>
                  <a:cubicBezTo>
                    <a:pt x="1424894" y="997612"/>
                    <a:pt x="1364120" y="859237"/>
                    <a:pt x="1340746" y="729276"/>
                  </a:cubicBezTo>
                  <a:cubicBezTo>
                    <a:pt x="1317372" y="599315"/>
                    <a:pt x="1320176" y="375857"/>
                    <a:pt x="1307087" y="286100"/>
                  </a:cubicBezTo>
                  <a:cubicBezTo>
                    <a:pt x="1293997" y="196343"/>
                    <a:pt x="1312697" y="215042"/>
                    <a:pt x="1262209" y="190733"/>
                  </a:cubicBezTo>
                  <a:cubicBezTo>
                    <a:pt x="1211721" y="166424"/>
                    <a:pt x="1121963" y="154269"/>
                    <a:pt x="1004157" y="140245"/>
                  </a:cubicBezTo>
                  <a:cubicBezTo>
                    <a:pt x="886351" y="126221"/>
                    <a:pt x="652609" y="107521"/>
                    <a:pt x="555372" y="106586"/>
                  </a:cubicBezTo>
                  <a:cubicBezTo>
                    <a:pt x="458135" y="105651"/>
                    <a:pt x="458135" y="129960"/>
                    <a:pt x="420736" y="134635"/>
                  </a:cubicBezTo>
                  <a:cubicBezTo>
                    <a:pt x="383337" y="139310"/>
                    <a:pt x="355288" y="143050"/>
                    <a:pt x="330979" y="134635"/>
                  </a:cubicBezTo>
                  <a:cubicBezTo>
                    <a:pt x="306670" y="126220"/>
                    <a:pt x="330044" y="106586"/>
                    <a:pt x="274881" y="84147"/>
                  </a:cubicBezTo>
                  <a:cubicBezTo>
                    <a:pt x="219718" y="61708"/>
                    <a:pt x="109859" y="30854"/>
                    <a:pt x="0" y="0"/>
                  </a:cubicBezTo>
                </a:path>
              </a:pathLst>
            </a:custGeom>
            <a:noFill/>
            <a:ln w="57150" cmpd="dbl">
              <a:solidFill>
                <a:srgbClr val="4C454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5115374" y="2955384"/>
              <a:ext cx="756981" cy="280853"/>
            </a:xfrm>
            <a:custGeom>
              <a:avLst/>
              <a:gdLst>
                <a:gd name="connsiteX0" fmla="*/ 0 w 748897"/>
                <a:gd name="connsiteY0" fmla="*/ 0 h 364105"/>
                <a:gd name="connsiteX1" fmla="*/ 33100 w 748897"/>
                <a:gd name="connsiteY1" fmla="*/ 62063 h 364105"/>
                <a:gd name="connsiteX2" fmla="*/ 82751 w 748897"/>
                <a:gd name="connsiteY2" fmla="*/ 165502 h 364105"/>
                <a:gd name="connsiteX3" fmla="*/ 219290 w 748897"/>
                <a:gd name="connsiteY3" fmla="*/ 281354 h 364105"/>
                <a:gd name="connsiteX4" fmla="*/ 380655 w 748897"/>
                <a:gd name="connsiteY4" fmla="*/ 302041 h 364105"/>
                <a:gd name="connsiteX5" fmla="*/ 517194 w 748897"/>
                <a:gd name="connsiteY5" fmla="*/ 297904 h 364105"/>
                <a:gd name="connsiteX6" fmla="*/ 653734 w 748897"/>
                <a:gd name="connsiteY6" fmla="*/ 306179 h 364105"/>
                <a:gd name="connsiteX7" fmla="*/ 748897 w 748897"/>
                <a:gd name="connsiteY7" fmla="*/ 364105 h 3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897" h="364105">
                  <a:moveTo>
                    <a:pt x="0" y="0"/>
                  </a:moveTo>
                  <a:cubicBezTo>
                    <a:pt x="9654" y="17239"/>
                    <a:pt x="19308" y="34479"/>
                    <a:pt x="33100" y="62063"/>
                  </a:cubicBezTo>
                  <a:cubicBezTo>
                    <a:pt x="46892" y="89647"/>
                    <a:pt x="51719" y="128954"/>
                    <a:pt x="82751" y="165502"/>
                  </a:cubicBezTo>
                  <a:cubicBezTo>
                    <a:pt x="113783" y="202051"/>
                    <a:pt x="169639" y="258598"/>
                    <a:pt x="219290" y="281354"/>
                  </a:cubicBezTo>
                  <a:cubicBezTo>
                    <a:pt x="268941" y="304111"/>
                    <a:pt x="331004" y="299283"/>
                    <a:pt x="380655" y="302041"/>
                  </a:cubicBezTo>
                  <a:cubicBezTo>
                    <a:pt x="430306" y="304799"/>
                    <a:pt x="471681" y="297214"/>
                    <a:pt x="517194" y="297904"/>
                  </a:cubicBezTo>
                  <a:cubicBezTo>
                    <a:pt x="562707" y="298594"/>
                    <a:pt x="615117" y="295146"/>
                    <a:pt x="653734" y="306179"/>
                  </a:cubicBezTo>
                  <a:cubicBezTo>
                    <a:pt x="692351" y="317212"/>
                    <a:pt x="720624" y="340658"/>
                    <a:pt x="748897" y="364105"/>
                  </a:cubicBezTo>
                </a:path>
              </a:pathLst>
            </a:custGeom>
            <a:noFill/>
            <a:ln w="57150" cmpd="dbl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7533294" y="3383939"/>
              <a:ext cx="358870" cy="173304"/>
            </a:xfrm>
            <a:custGeom>
              <a:avLst/>
              <a:gdLst>
                <a:gd name="connsiteX0" fmla="*/ 0 w 354132"/>
                <a:gd name="connsiteY0" fmla="*/ 59797 h 213078"/>
                <a:gd name="connsiteX1" fmla="*/ 105711 w 354132"/>
                <a:gd name="connsiteY1" fmla="*/ 17513 h 213078"/>
                <a:gd name="connsiteX2" fmla="*/ 206137 w 354132"/>
                <a:gd name="connsiteY2" fmla="*/ 1656 h 213078"/>
                <a:gd name="connsiteX3" fmla="*/ 269563 w 354132"/>
                <a:gd name="connsiteY3" fmla="*/ 54512 h 213078"/>
                <a:gd name="connsiteX4" fmla="*/ 354132 w 354132"/>
                <a:gd name="connsiteY4" fmla="*/ 213078 h 21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132" h="213078">
                  <a:moveTo>
                    <a:pt x="0" y="59797"/>
                  </a:moveTo>
                  <a:cubicBezTo>
                    <a:pt x="35677" y="43500"/>
                    <a:pt x="71355" y="27203"/>
                    <a:pt x="105711" y="17513"/>
                  </a:cubicBezTo>
                  <a:cubicBezTo>
                    <a:pt x="140067" y="7823"/>
                    <a:pt x="178829" y="-4510"/>
                    <a:pt x="206137" y="1656"/>
                  </a:cubicBezTo>
                  <a:cubicBezTo>
                    <a:pt x="233445" y="7822"/>
                    <a:pt x="244897" y="19275"/>
                    <a:pt x="269563" y="54512"/>
                  </a:cubicBezTo>
                  <a:cubicBezTo>
                    <a:pt x="294229" y="89749"/>
                    <a:pt x="324180" y="151413"/>
                    <a:pt x="354132" y="213078"/>
                  </a:cubicBezTo>
                </a:path>
              </a:pathLst>
            </a:custGeom>
            <a:noFill/>
            <a:ln w="57150" cmpd="dbl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998674" y="2167304"/>
              <a:ext cx="1474834" cy="689392"/>
            </a:xfrm>
            <a:custGeom>
              <a:avLst/>
              <a:gdLst>
                <a:gd name="connsiteX0" fmla="*/ 0 w 1320793"/>
                <a:gd name="connsiteY0" fmla="*/ 0 h 909356"/>
                <a:gd name="connsiteX1" fmla="*/ 163773 w 1320793"/>
                <a:gd name="connsiteY1" fmla="*/ 47767 h 909356"/>
                <a:gd name="connsiteX2" fmla="*/ 197893 w 1320793"/>
                <a:gd name="connsiteY2" fmla="*/ 150126 h 909356"/>
                <a:gd name="connsiteX3" fmla="*/ 402609 w 1320793"/>
                <a:gd name="connsiteY3" fmla="*/ 272955 h 909356"/>
                <a:gd name="connsiteX4" fmla="*/ 545911 w 1320793"/>
                <a:gd name="connsiteY4" fmla="*/ 300251 h 909356"/>
                <a:gd name="connsiteX5" fmla="*/ 648269 w 1320793"/>
                <a:gd name="connsiteY5" fmla="*/ 416257 h 909356"/>
                <a:gd name="connsiteX6" fmla="*/ 716508 w 1320793"/>
                <a:gd name="connsiteY6" fmla="*/ 491320 h 909356"/>
                <a:gd name="connsiteX7" fmla="*/ 825690 w 1320793"/>
                <a:gd name="connsiteY7" fmla="*/ 750627 h 909356"/>
                <a:gd name="connsiteX8" fmla="*/ 1248770 w 1320793"/>
                <a:gd name="connsiteY8" fmla="*/ 887105 h 909356"/>
                <a:gd name="connsiteX9" fmla="*/ 1317009 w 1320793"/>
                <a:gd name="connsiteY9" fmla="*/ 907576 h 90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0793" h="909356">
                  <a:moveTo>
                    <a:pt x="0" y="0"/>
                  </a:moveTo>
                  <a:cubicBezTo>
                    <a:pt x="65395" y="11373"/>
                    <a:pt x="130791" y="22746"/>
                    <a:pt x="163773" y="47767"/>
                  </a:cubicBezTo>
                  <a:cubicBezTo>
                    <a:pt x="196755" y="72788"/>
                    <a:pt x="158087" y="112595"/>
                    <a:pt x="197893" y="150126"/>
                  </a:cubicBezTo>
                  <a:cubicBezTo>
                    <a:pt x="237699" y="187657"/>
                    <a:pt x="344606" y="247934"/>
                    <a:pt x="402609" y="272955"/>
                  </a:cubicBezTo>
                  <a:cubicBezTo>
                    <a:pt x="460612" y="297976"/>
                    <a:pt x="504968" y="276367"/>
                    <a:pt x="545911" y="300251"/>
                  </a:cubicBezTo>
                  <a:cubicBezTo>
                    <a:pt x="586854" y="324135"/>
                    <a:pt x="619836" y="384412"/>
                    <a:pt x="648269" y="416257"/>
                  </a:cubicBezTo>
                  <a:cubicBezTo>
                    <a:pt x="676702" y="448102"/>
                    <a:pt x="686938" y="435592"/>
                    <a:pt x="716508" y="491320"/>
                  </a:cubicBezTo>
                  <a:cubicBezTo>
                    <a:pt x="746078" y="547048"/>
                    <a:pt x="736980" y="684663"/>
                    <a:pt x="825690" y="750627"/>
                  </a:cubicBezTo>
                  <a:cubicBezTo>
                    <a:pt x="914400" y="816591"/>
                    <a:pt x="1166884" y="860947"/>
                    <a:pt x="1248770" y="887105"/>
                  </a:cubicBezTo>
                  <a:cubicBezTo>
                    <a:pt x="1330656" y="913263"/>
                    <a:pt x="1323832" y="910419"/>
                    <a:pt x="1317009" y="907576"/>
                  </a:cubicBezTo>
                </a:path>
              </a:pathLst>
            </a:custGeom>
            <a:noFill/>
            <a:ln w="57150" cmpd="dbl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2484262" y="2684405"/>
              <a:ext cx="2659566" cy="290153"/>
            </a:xfrm>
            <a:custGeom>
              <a:avLst/>
              <a:gdLst>
                <a:gd name="connsiteX0" fmla="*/ 0 w 2624447"/>
                <a:gd name="connsiteY0" fmla="*/ 214239 h 356743"/>
                <a:gd name="connsiteX1" fmla="*/ 100940 w 2624447"/>
                <a:gd name="connsiteY1" fmla="*/ 214239 h 356743"/>
                <a:gd name="connsiteX2" fmla="*/ 374073 w 2624447"/>
                <a:gd name="connsiteY2" fmla="*/ 166737 h 356743"/>
                <a:gd name="connsiteX3" fmla="*/ 712519 w 2624447"/>
                <a:gd name="connsiteY3" fmla="*/ 166737 h 356743"/>
                <a:gd name="connsiteX4" fmla="*/ 967839 w 2624447"/>
                <a:gd name="connsiteY4" fmla="*/ 113298 h 356743"/>
                <a:gd name="connsiteX5" fmla="*/ 1383475 w 2624447"/>
                <a:gd name="connsiteY5" fmla="*/ 59859 h 356743"/>
                <a:gd name="connsiteX6" fmla="*/ 1549730 w 2624447"/>
                <a:gd name="connsiteY6" fmla="*/ 483 h 356743"/>
                <a:gd name="connsiteX7" fmla="*/ 1680358 w 2624447"/>
                <a:gd name="connsiteY7" fmla="*/ 30171 h 356743"/>
                <a:gd name="connsiteX8" fmla="*/ 2232561 w 2624447"/>
                <a:gd name="connsiteY8" fmla="*/ 166737 h 356743"/>
                <a:gd name="connsiteX9" fmla="*/ 2309750 w 2624447"/>
                <a:gd name="connsiteY9" fmla="*/ 190488 h 356743"/>
                <a:gd name="connsiteX10" fmla="*/ 2351314 w 2624447"/>
                <a:gd name="connsiteY10" fmla="*/ 249865 h 356743"/>
                <a:gd name="connsiteX11" fmla="*/ 2464130 w 2624447"/>
                <a:gd name="connsiteY11" fmla="*/ 267678 h 356743"/>
                <a:gd name="connsiteX12" fmla="*/ 2624447 w 2624447"/>
                <a:gd name="connsiteY12" fmla="*/ 356743 h 35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4447" h="356743">
                  <a:moveTo>
                    <a:pt x="0" y="214239"/>
                  </a:moveTo>
                  <a:cubicBezTo>
                    <a:pt x="19297" y="218197"/>
                    <a:pt x="38595" y="222156"/>
                    <a:pt x="100940" y="214239"/>
                  </a:cubicBezTo>
                  <a:cubicBezTo>
                    <a:pt x="163286" y="206322"/>
                    <a:pt x="272143" y="174654"/>
                    <a:pt x="374073" y="166737"/>
                  </a:cubicBezTo>
                  <a:cubicBezTo>
                    <a:pt x="476003" y="158820"/>
                    <a:pt x="613558" y="175643"/>
                    <a:pt x="712519" y="166737"/>
                  </a:cubicBezTo>
                  <a:cubicBezTo>
                    <a:pt x="811480" y="157831"/>
                    <a:pt x="856013" y="131111"/>
                    <a:pt x="967839" y="113298"/>
                  </a:cubicBezTo>
                  <a:cubicBezTo>
                    <a:pt x="1079665" y="95485"/>
                    <a:pt x="1286493" y="78662"/>
                    <a:pt x="1383475" y="59859"/>
                  </a:cubicBezTo>
                  <a:cubicBezTo>
                    <a:pt x="1480457" y="41056"/>
                    <a:pt x="1500250" y="5431"/>
                    <a:pt x="1549730" y="483"/>
                  </a:cubicBezTo>
                  <a:cubicBezTo>
                    <a:pt x="1599210" y="-4465"/>
                    <a:pt x="1680358" y="30171"/>
                    <a:pt x="1680358" y="30171"/>
                  </a:cubicBezTo>
                  <a:lnTo>
                    <a:pt x="2232561" y="166737"/>
                  </a:lnTo>
                  <a:cubicBezTo>
                    <a:pt x="2337460" y="193457"/>
                    <a:pt x="2289958" y="176633"/>
                    <a:pt x="2309750" y="190488"/>
                  </a:cubicBezTo>
                  <a:cubicBezTo>
                    <a:pt x="2329542" y="204343"/>
                    <a:pt x="2325584" y="237000"/>
                    <a:pt x="2351314" y="249865"/>
                  </a:cubicBezTo>
                  <a:cubicBezTo>
                    <a:pt x="2377044" y="262730"/>
                    <a:pt x="2418608" y="249865"/>
                    <a:pt x="2464130" y="267678"/>
                  </a:cubicBezTo>
                  <a:cubicBezTo>
                    <a:pt x="2509652" y="285491"/>
                    <a:pt x="2567049" y="321117"/>
                    <a:pt x="2624447" y="356743"/>
                  </a:cubicBezTo>
                </a:path>
              </a:pathLst>
            </a:custGeom>
            <a:noFill/>
            <a:ln w="57150" cmpd="dbl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55092" y="2168022"/>
              <a:ext cx="751793" cy="341472"/>
            </a:xfrm>
            <a:prstGeom prst="rect">
              <a:avLst/>
            </a:prstGeom>
            <a:noFill/>
          </p:spPr>
          <p:txBody>
            <a:bodyPr wrap="none" lIns="83101" tIns="41550" rIns="83101" bIns="41550" rtlCol="0">
              <a:spAutoFit/>
            </a:bodyPr>
            <a:lstStyle/>
            <a:p>
              <a:r>
                <a:rPr lang="ru-RU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Санкт-</a:t>
              </a:r>
            </a:p>
            <a:p>
              <a:r>
                <a:rPr lang="ru-RU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Петербург</a:t>
              </a:r>
            </a:p>
          </p:txBody>
        </p:sp>
        <p:sp>
          <p:nvSpPr>
            <p:cNvPr id="145" name="Прямоугольник 144"/>
            <p:cNvSpPr/>
            <p:nvPr/>
          </p:nvSpPr>
          <p:spPr>
            <a:xfrm>
              <a:off x="311603" y="1821527"/>
              <a:ext cx="8457429" cy="2766036"/>
            </a:xfrm>
            <a:prstGeom prst="rect">
              <a:avLst/>
            </a:prstGeom>
            <a:noFill/>
            <a:ln w="3175">
              <a:solidFill>
                <a:srgbClr val="E1561C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Овал 145"/>
            <p:cNvSpPr/>
            <p:nvPr/>
          </p:nvSpPr>
          <p:spPr>
            <a:xfrm>
              <a:off x="7805410" y="3513497"/>
              <a:ext cx="216005" cy="2141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345440" y="3297478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2473508" y="3066596"/>
              <a:ext cx="140851" cy="1396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6627921" y="3103867"/>
              <a:ext cx="140851" cy="1396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5436570" y="2882115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5940123" y="3349053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4765404" y="2842847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4154762" y="2950384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628547" y="3492960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7189305" y="3206205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2303547" y="2141956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4" name="Овал 163"/>
            <p:cNvSpPr/>
            <p:nvPr/>
          </p:nvSpPr>
          <p:spPr>
            <a:xfrm>
              <a:off x="3982099" y="2576047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1427587" y="2123313"/>
              <a:ext cx="70023" cy="6977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848251" y="1983877"/>
              <a:ext cx="216005" cy="2141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15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rtlCol="0" anchor="ctr"/>
            <a:lstStyle/>
            <a:p>
              <a:pPr algn="ctr"/>
              <a:endParaRPr lang="ru-RU"/>
            </a:p>
          </p:txBody>
        </p:sp>
        <p:cxnSp>
          <p:nvCxnSpPr>
            <p:cNvPr id="167" name="Прямая соединительная линия 166"/>
            <p:cNvCxnSpPr/>
            <p:nvPr/>
          </p:nvCxnSpPr>
          <p:spPr bwMode="auto">
            <a:xfrm>
              <a:off x="3831622" y="4328076"/>
              <a:ext cx="286650" cy="0"/>
            </a:xfrm>
            <a:prstGeom prst="line">
              <a:avLst/>
            </a:prstGeom>
            <a:noFill/>
            <a:ln w="57150" cmpd="dbl">
              <a:solidFill>
                <a:srgbClr val="4C454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Прямоугольник 53"/>
            <p:cNvSpPr>
              <a:spLocks noChangeArrowheads="1"/>
            </p:cNvSpPr>
            <p:nvPr/>
          </p:nvSpPr>
          <p:spPr bwMode="auto">
            <a:xfrm>
              <a:off x="4154762" y="4233287"/>
              <a:ext cx="2782338" cy="40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3101" tIns="41550" rIns="83101" bIns="41550">
              <a:spAutoFit/>
            </a:bodyPr>
            <a:lstStyle/>
            <a:p>
              <a:r>
                <a:rPr lang="ru-RU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Автомобильная дорога М-10 «Россия»</a:t>
              </a: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ru-RU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Участки скоростной трассы М-11 «Москва – Санкт-Петербург» на проектной стадии</a:t>
              </a:r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169" name="Прямая соединительная линия 168"/>
            <p:cNvCxnSpPr/>
            <p:nvPr/>
          </p:nvCxnSpPr>
          <p:spPr bwMode="auto">
            <a:xfrm>
              <a:off x="508236" y="4322440"/>
              <a:ext cx="318375" cy="0"/>
            </a:xfrm>
            <a:prstGeom prst="line">
              <a:avLst/>
            </a:prstGeom>
            <a:noFill/>
            <a:ln w="57150" cmpd="dbl">
              <a:solidFill>
                <a:srgbClr val="E1561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0" name="Прямоугольник 169"/>
            <p:cNvSpPr>
              <a:spLocks noChangeArrowheads="1"/>
            </p:cNvSpPr>
            <p:nvPr/>
          </p:nvSpPr>
          <p:spPr bwMode="auto">
            <a:xfrm>
              <a:off x="865040" y="4231718"/>
              <a:ext cx="3406734" cy="40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101" tIns="41550" rIns="83101" bIns="41550">
              <a:spAutoFit/>
            </a:bodyPr>
            <a:lstStyle/>
            <a:p>
              <a:r>
                <a:rPr lang="ru-RU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Участки скоростной трассы М-11 «Москва – Санкт-Петербург», готовые к реализации</a:t>
              </a: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ru-RU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cs typeface="Tahoma" pitchFamily="34" charset="0"/>
                </a:rPr>
                <a:t>Участки скоростной трассы М-11 «Москва – Санкт-Петербург», на стадии реализации</a:t>
              </a:r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  <a:p>
              <a:endParaRPr lang="ru-RU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 bwMode="auto">
            <a:xfrm>
              <a:off x="508236" y="4468242"/>
              <a:ext cx="318375" cy="0"/>
            </a:xfrm>
            <a:prstGeom prst="line">
              <a:avLst/>
            </a:prstGeom>
            <a:noFill/>
            <a:ln w="57150" cmpd="dbl">
              <a:solidFill>
                <a:srgbClr val="F3AE1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auto">
            <a:xfrm flipV="1">
              <a:off x="3831622" y="4454242"/>
              <a:ext cx="286650" cy="1226"/>
            </a:xfrm>
            <a:prstGeom prst="line">
              <a:avLst/>
            </a:prstGeom>
            <a:noFill/>
            <a:ln w="57150" cmpd="dbl">
              <a:solidFill>
                <a:srgbClr val="E1561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3" name="Полилиния 172"/>
            <p:cNvSpPr/>
            <p:nvPr/>
          </p:nvSpPr>
          <p:spPr>
            <a:xfrm rot="442263">
              <a:off x="6882334" y="3318752"/>
              <a:ext cx="668589" cy="106400"/>
            </a:xfrm>
            <a:custGeom>
              <a:avLst/>
              <a:gdLst>
                <a:gd name="connsiteX0" fmla="*/ 0 w 624840"/>
                <a:gd name="connsiteY0" fmla="*/ 0 h 172799"/>
                <a:gd name="connsiteX1" fmla="*/ 91440 w 624840"/>
                <a:gd name="connsiteY1" fmla="*/ 114300 h 172799"/>
                <a:gd name="connsiteX2" fmla="*/ 171450 w 624840"/>
                <a:gd name="connsiteY2" fmla="*/ 148590 h 172799"/>
                <a:gd name="connsiteX3" fmla="*/ 350520 w 624840"/>
                <a:gd name="connsiteY3" fmla="*/ 152400 h 172799"/>
                <a:gd name="connsiteX4" fmla="*/ 541020 w 624840"/>
                <a:gd name="connsiteY4" fmla="*/ 171450 h 172799"/>
                <a:gd name="connsiteX5" fmla="*/ 624840 w 624840"/>
                <a:gd name="connsiteY5" fmla="*/ 110490 h 17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840" h="172799">
                  <a:moveTo>
                    <a:pt x="0" y="0"/>
                  </a:moveTo>
                  <a:cubicBezTo>
                    <a:pt x="31432" y="44767"/>
                    <a:pt x="62865" y="89535"/>
                    <a:pt x="91440" y="114300"/>
                  </a:cubicBezTo>
                  <a:cubicBezTo>
                    <a:pt x="120015" y="139065"/>
                    <a:pt x="128270" y="142240"/>
                    <a:pt x="171450" y="148590"/>
                  </a:cubicBezTo>
                  <a:cubicBezTo>
                    <a:pt x="214630" y="154940"/>
                    <a:pt x="288925" y="148590"/>
                    <a:pt x="350520" y="152400"/>
                  </a:cubicBezTo>
                  <a:cubicBezTo>
                    <a:pt x="412115" y="156210"/>
                    <a:pt x="495300" y="178435"/>
                    <a:pt x="541020" y="171450"/>
                  </a:cubicBezTo>
                  <a:cubicBezTo>
                    <a:pt x="586740" y="164465"/>
                    <a:pt x="605790" y="137477"/>
                    <a:pt x="624840" y="110490"/>
                  </a:cubicBezTo>
                </a:path>
              </a:pathLst>
            </a:custGeom>
            <a:noFill/>
            <a:ln w="57150" cmpd="dbl">
              <a:solidFill>
                <a:srgbClr val="E1561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5" name="Полилиния 174"/>
            <p:cNvSpPr/>
            <p:nvPr/>
          </p:nvSpPr>
          <p:spPr>
            <a:xfrm>
              <a:off x="5871256" y="3227752"/>
              <a:ext cx="472400" cy="57581"/>
            </a:xfrm>
            <a:custGeom>
              <a:avLst/>
              <a:gdLst>
                <a:gd name="connsiteX0" fmla="*/ 0 w 518984"/>
                <a:gd name="connsiteY0" fmla="*/ 0 h 63486"/>
                <a:gd name="connsiteX1" fmla="*/ 135924 w 518984"/>
                <a:gd name="connsiteY1" fmla="*/ 61784 h 63486"/>
                <a:gd name="connsiteX2" fmla="*/ 383059 w 518984"/>
                <a:gd name="connsiteY2" fmla="*/ 43249 h 63486"/>
                <a:gd name="connsiteX3" fmla="*/ 518984 w 518984"/>
                <a:gd name="connsiteY3" fmla="*/ 12357 h 63486"/>
                <a:gd name="connsiteX4" fmla="*/ 518984 w 518984"/>
                <a:gd name="connsiteY4" fmla="*/ 12357 h 6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984" h="63486">
                  <a:moveTo>
                    <a:pt x="0" y="0"/>
                  </a:moveTo>
                  <a:cubicBezTo>
                    <a:pt x="36040" y="27288"/>
                    <a:pt x="72081" y="54576"/>
                    <a:pt x="135924" y="61784"/>
                  </a:cubicBezTo>
                  <a:cubicBezTo>
                    <a:pt x="199767" y="68992"/>
                    <a:pt x="319216" y="51487"/>
                    <a:pt x="383059" y="43249"/>
                  </a:cubicBezTo>
                  <a:cubicBezTo>
                    <a:pt x="446902" y="35011"/>
                    <a:pt x="518984" y="12357"/>
                    <a:pt x="518984" y="12357"/>
                  </a:cubicBezTo>
                  <a:lnTo>
                    <a:pt x="518984" y="12357"/>
                  </a:lnTo>
                </a:path>
              </a:pathLst>
            </a:custGeom>
            <a:noFill/>
            <a:ln w="57150" cmpd="dbl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 sz="9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332408" y="3041338"/>
              <a:ext cx="568004" cy="236847"/>
            </a:xfrm>
            <a:custGeom>
              <a:avLst/>
              <a:gdLst>
                <a:gd name="connsiteX0" fmla="*/ 0 w 624016"/>
                <a:gd name="connsiteY0" fmla="*/ 217887 h 261135"/>
                <a:gd name="connsiteX1" fmla="*/ 166816 w 624016"/>
                <a:gd name="connsiteY1" fmla="*/ 180816 h 261135"/>
                <a:gd name="connsiteX2" fmla="*/ 265670 w 624016"/>
                <a:gd name="connsiteY2" fmla="*/ 57249 h 261135"/>
                <a:gd name="connsiteX3" fmla="*/ 370703 w 624016"/>
                <a:gd name="connsiteY3" fmla="*/ 1643 h 261135"/>
                <a:gd name="connsiteX4" fmla="*/ 481914 w 624016"/>
                <a:gd name="connsiteY4" fmla="*/ 20179 h 261135"/>
                <a:gd name="connsiteX5" fmla="*/ 543697 w 624016"/>
                <a:gd name="connsiteY5" fmla="*/ 75784 h 261135"/>
                <a:gd name="connsiteX6" fmla="*/ 580768 w 624016"/>
                <a:gd name="connsiteY6" fmla="*/ 174638 h 261135"/>
                <a:gd name="connsiteX7" fmla="*/ 624016 w 624016"/>
                <a:gd name="connsiteY7" fmla="*/ 261135 h 26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4016" h="261135">
                  <a:moveTo>
                    <a:pt x="0" y="217887"/>
                  </a:moveTo>
                  <a:cubicBezTo>
                    <a:pt x="61269" y="212738"/>
                    <a:pt x="122538" y="207589"/>
                    <a:pt x="166816" y="180816"/>
                  </a:cubicBezTo>
                  <a:cubicBezTo>
                    <a:pt x="211094" y="154043"/>
                    <a:pt x="231689" y="87111"/>
                    <a:pt x="265670" y="57249"/>
                  </a:cubicBezTo>
                  <a:cubicBezTo>
                    <a:pt x="299651" y="27387"/>
                    <a:pt x="334662" y="7821"/>
                    <a:pt x="370703" y="1643"/>
                  </a:cubicBezTo>
                  <a:cubicBezTo>
                    <a:pt x="406744" y="-4535"/>
                    <a:pt x="453082" y="7822"/>
                    <a:pt x="481914" y="20179"/>
                  </a:cubicBezTo>
                  <a:cubicBezTo>
                    <a:pt x="510746" y="32536"/>
                    <a:pt x="527221" y="50041"/>
                    <a:pt x="543697" y="75784"/>
                  </a:cubicBezTo>
                  <a:cubicBezTo>
                    <a:pt x="560173" y="101527"/>
                    <a:pt x="567382" y="143746"/>
                    <a:pt x="580768" y="174638"/>
                  </a:cubicBezTo>
                  <a:cubicBezTo>
                    <a:pt x="594155" y="205530"/>
                    <a:pt x="609085" y="233332"/>
                    <a:pt x="624016" y="261135"/>
                  </a:cubicBezTo>
                </a:path>
              </a:pathLst>
            </a:custGeom>
            <a:noFill/>
            <a:ln w="57150" cmpd="dbl">
              <a:solidFill>
                <a:srgbClr val="E1561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01" tIns="41550" rIns="83101" bIns="4155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7" name="Скругленная прямоугольная выноска 176"/>
          <p:cNvSpPr/>
          <p:nvPr/>
        </p:nvSpPr>
        <p:spPr>
          <a:xfrm>
            <a:off x="1760048" y="1619927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78" name="Скругленная прямоугольная выноска 177"/>
          <p:cNvSpPr/>
          <p:nvPr/>
        </p:nvSpPr>
        <p:spPr>
          <a:xfrm>
            <a:off x="2682172" y="1693595"/>
            <a:ext cx="246895" cy="191505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79" name="Скругленная прямоугольная выноска 178"/>
          <p:cNvSpPr/>
          <p:nvPr/>
        </p:nvSpPr>
        <p:spPr>
          <a:xfrm rot="10800000">
            <a:off x="3929823" y="1919263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0" name="Скругленная прямоугольная выноска 179"/>
          <p:cNvSpPr/>
          <p:nvPr/>
        </p:nvSpPr>
        <p:spPr>
          <a:xfrm>
            <a:off x="4837874" y="1841635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1" name="Скругленная прямоугольная выноска 180"/>
          <p:cNvSpPr/>
          <p:nvPr/>
        </p:nvSpPr>
        <p:spPr>
          <a:xfrm rot="10617791">
            <a:off x="5030667" y="2323748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2" name="Скругленная прямоугольная выноска 181"/>
          <p:cNvSpPr/>
          <p:nvPr/>
        </p:nvSpPr>
        <p:spPr>
          <a:xfrm rot="10800000">
            <a:off x="5423031" y="2353294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4" name="Скругленная прямоугольная выноска 183"/>
          <p:cNvSpPr/>
          <p:nvPr/>
        </p:nvSpPr>
        <p:spPr>
          <a:xfrm rot="10800000">
            <a:off x="6521508" y="2548774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822159" y="1803630"/>
            <a:ext cx="380485" cy="195406"/>
          </a:xfrm>
          <a:prstGeom prst="rect">
            <a:avLst/>
          </a:prstGeom>
          <a:noFill/>
        </p:spPr>
        <p:txBody>
          <a:bodyPr wrap="squar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378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917157" y="1891783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423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647168" y="1700150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542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723551" y="1612379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622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000027" y="2298230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313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402958" y="2338006"/>
            <a:ext cx="321298" cy="195406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258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058669" y="2844091"/>
            <a:ext cx="270228" cy="195406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495968" y="2526625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124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928794" y="1928802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590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5" name="Скругленная прямоугольная выноска 194"/>
          <p:cNvSpPr/>
          <p:nvPr/>
        </p:nvSpPr>
        <p:spPr>
          <a:xfrm rot="10800000">
            <a:off x="1948720" y="1928802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97" name="Скругленная прямоугольная выноска 196"/>
          <p:cNvSpPr/>
          <p:nvPr/>
        </p:nvSpPr>
        <p:spPr>
          <a:xfrm>
            <a:off x="3321889" y="1773306"/>
            <a:ext cx="272459" cy="13969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pPr algn="ctr"/>
            <a:endParaRPr lang="ru-RU"/>
          </a:p>
        </p:txBody>
      </p:sp>
      <p:sp>
        <p:nvSpPr>
          <p:cNvPr id="198" name="TextBox 197"/>
          <p:cNvSpPr txBox="1"/>
          <p:nvPr/>
        </p:nvSpPr>
        <p:spPr>
          <a:xfrm>
            <a:off x="3299667" y="1759970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477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9" name="Скругленная прямоугольная выноска 198"/>
          <p:cNvSpPr/>
          <p:nvPr/>
        </p:nvSpPr>
        <p:spPr>
          <a:xfrm>
            <a:off x="7710753" y="2522722"/>
            <a:ext cx="335634" cy="19157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pPr algn="ctr"/>
            <a:endParaRPr lang="ru-RU"/>
          </a:p>
        </p:txBody>
      </p:sp>
      <p:sp>
        <p:nvSpPr>
          <p:cNvPr id="202" name="Скругленная прямоугольная выноска 201"/>
          <p:cNvSpPr/>
          <p:nvPr/>
        </p:nvSpPr>
        <p:spPr>
          <a:xfrm>
            <a:off x="7144707" y="2409509"/>
            <a:ext cx="335634" cy="19157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pPr algn="ctr"/>
            <a:endParaRPr lang="ru-RU"/>
          </a:p>
        </p:txBody>
      </p:sp>
      <p:sp>
        <p:nvSpPr>
          <p:cNvPr id="203" name="TextBox 202"/>
          <p:cNvSpPr txBox="1"/>
          <p:nvPr/>
        </p:nvSpPr>
        <p:spPr>
          <a:xfrm>
            <a:off x="7163325" y="2421010"/>
            <a:ext cx="267211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7729482" y="2519704"/>
            <a:ext cx="267211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250306" y="1519082"/>
            <a:ext cx="316905" cy="191633"/>
          </a:xfrm>
          <a:prstGeom prst="rect">
            <a:avLst/>
          </a:prstGeom>
          <a:noFill/>
        </p:spPr>
        <p:txBody>
          <a:bodyPr wrap="none" lIns="83101" tIns="41550" rIns="83101" bIns="41550" rtlCol="0">
            <a:spAutoFit/>
          </a:bodyPr>
          <a:lstStyle/>
          <a:p>
            <a:r>
              <a:rPr lang="ru-RU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sz="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65</a:t>
            </a:r>
            <a:endParaRPr lang="ru-RU" sz="7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6" name="Скругленная прямоугольная выноска 105"/>
          <p:cNvSpPr/>
          <p:nvPr/>
        </p:nvSpPr>
        <p:spPr>
          <a:xfrm rot="10800000">
            <a:off x="1270232" y="1519082"/>
            <a:ext cx="265826" cy="147336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101" tIns="41550" rIns="83101" bIns="41550" rtlCol="0" anchor="ctr"/>
          <a:lstStyle/>
          <a:p>
            <a:endParaRPr lang="ru-RU" sz="700" dirty="0">
              <a:solidFill>
                <a:schemeClr val="tx1"/>
              </a:solidFill>
            </a:endParaRPr>
          </a:p>
        </p:txBody>
      </p:sp>
      <p:pic>
        <p:nvPicPr>
          <p:cNvPr id="101" name="Рисунок 1" descr="лейб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00" y="92893"/>
            <a:ext cx="3037434" cy="8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Slide Number Placeholder 1"/>
          <p:cNvSpPr txBox="1">
            <a:spLocks/>
          </p:cNvSpPr>
          <p:nvPr/>
        </p:nvSpPr>
        <p:spPr>
          <a:xfrm>
            <a:off x="7036518" y="6486572"/>
            <a:ext cx="1905000" cy="228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37751B5-6841-4CC9-A370-5D8216D08DF1}" type="slidenum">
              <a:rPr lang="en-US" sz="1200" smtClean="0"/>
              <a:pPr algn="r">
                <a:defRPr/>
              </a:pPr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73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378 км М-11 («</a:t>
            </a:r>
            <a:r>
              <a:rPr lang="ru-RU" dirty="0" err="1" smtClean="0"/>
              <a:t>Мшенцы</a:t>
            </a:r>
            <a:r>
              <a:rPr lang="ru-RU" dirty="0" smtClean="0"/>
              <a:t>»)</a:t>
            </a:r>
            <a:endParaRPr lang="ru-RU" dirty="0"/>
          </a:p>
        </p:txBody>
      </p:sp>
      <p:pic>
        <p:nvPicPr>
          <p:cNvPr id="4098" name="Picture 2" descr="C:\Users\Public\Pictures\Sample Pictures\m6enc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7"/>
            <a:ext cx="436924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Sample Pictures\tour-mshency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05" y="694979"/>
            <a:ext cx="4111575" cy="27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ublic\Pictures\Sample Pictures\800px-Mshenz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3853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05" y="3429000"/>
            <a:ext cx="411157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3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423 км М-11 («Валдай»)</a:t>
            </a:r>
            <a:endParaRPr lang="ru-RU" dirty="0"/>
          </a:p>
        </p:txBody>
      </p:sp>
      <p:pic>
        <p:nvPicPr>
          <p:cNvPr id="5122" name="Picture 2" descr="C:\Users\Public\Pictures\Sample Pictures\301db51f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146376" cy="26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71" y="692696"/>
            <a:ext cx="4536504" cy="26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96" y="3379444"/>
            <a:ext cx="4474579" cy="307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2359"/>
            <a:ext cx="4084451" cy="302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МФЗ 477 км М-11 («</a:t>
            </a:r>
            <a:r>
              <a:rPr lang="ru-RU" dirty="0" err="1" smtClean="0"/>
              <a:t>Мстинские</a:t>
            </a:r>
            <a:r>
              <a:rPr lang="ru-RU" dirty="0" smtClean="0"/>
              <a:t> горки»)</a:t>
            </a:r>
            <a:endParaRPr lang="ru-RU" dirty="0"/>
          </a:p>
        </p:txBody>
      </p:sp>
      <p:pic>
        <p:nvPicPr>
          <p:cNvPr id="1026" name="Picture 2" descr="C:\Users\Public\Pictures\Sample Pictures\Река-Мс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7127"/>
            <a:ext cx="5184576" cy="27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104" y="717126"/>
            <a:ext cx="3384376" cy="279738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13" y="3573016"/>
            <a:ext cx="3384375" cy="28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1"/>
            <a:ext cx="5256584" cy="29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2160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2_Оформление по умолчанию">
  <a:themeElements>
    <a:clrScheme name="Автодор">
      <a:dk1>
        <a:srgbClr val="000000"/>
      </a:dk1>
      <a:lt1>
        <a:srgbClr val="FFFFFF"/>
      </a:lt1>
      <a:dk2>
        <a:srgbClr val="6A6768"/>
      </a:dk2>
      <a:lt2>
        <a:srgbClr val="FFFFFF"/>
      </a:lt2>
      <a:accent1>
        <a:srgbClr val="862908"/>
      </a:accent1>
      <a:accent2>
        <a:srgbClr val="AE350A"/>
      </a:accent2>
      <a:accent3>
        <a:srgbClr val="C23B0C"/>
      </a:accent3>
      <a:accent4>
        <a:srgbClr val="D6410E"/>
      </a:accent4>
      <a:accent5>
        <a:srgbClr val="FE4A10"/>
      </a:accent5>
      <a:accent6>
        <a:srgbClr val="F7A082"/>
      </a:accent6>
      <a:hlink>
        <a:srgbClr val="A26C00"/>
      </a:hlink>
      <a:folHlink>
        <a:srgbClr val="7A51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36528</TotalTime>
  <Words>1642</Words>
  <Application>Microsoft Office PowerPoint</Application>
  <PresentationFormat>Экран (4:3)</PresentationFormat>
  <Paragraphs>250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2_Оформление по умолчанию</vt:lpstr>
      <vt:lpstr>Презентация PowerPoint</vt:lpstr>
      <vt:lpstr>Предпосылки  разработки  концепции  развития многофункциональных зон дорожного сервиса на  автомобильных дорогах Государственной компании. </vt:lpstr>
      <vt:lpstr>Презентация PowerPoint</vt:lpstr>
      <vt:lpstr>Презентация PowerPoint</vt:lpstr>
      <vt:lpstr>Проект сохранения и использования культурного наследия России  вдоль скоростной автомагистрали М-11 «Москва – Санкт-Петербург»</vt:lpstr>
      <vt:lpstr>Презентация PowerPoint</vt:lpstr>
      <vt:lpstr>МФЗ 378 км М-11 («Мшенцы»)</vt:lpstr>
      <vt:lpstr>МФЗ 423 км М-11 («Валдай»)</vt:lpstr>
      <vt:lpstr>МФЗ 477 км М-11 («Мстинские горки»)</vt:lpstr>
      <vt:lpstr>Презентация PowerPoint</vt:lpstr>
      <vt:lpstr>Презентация PowerPoint</vt:lpstr>
      <vt:lpstr>На месте усадьбы планируется создание Международного  Рахманиновского культурного центра «Онег» </vt:lpstr>
      <vt:lpstr>Презентация PowerPoint</vt:lpstr>
      <vt:lpstr>Расположение многофункциональной  зоны дорожного сервиса «Онег» на трассе М-11 </vt:lpstr>
      <vt:lpstr>Развитие объектов дорожного сервиса  многофункциональных зон в  полосах отвода и придорожных полосах автомобильных дорог  Государственной компании «Российские автомобильные дороги»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Государственная компания «Российские автомобильные дороги»</dc:title>
  <dc:creator>user</dc:creator>
  <cp:lastModifiedBy>Нитяженко Евгений Александрович</cp:lastModifiedBy>
  <cp:revision>963</cp:revision>
  <cp:lastPrinted>2018-04-04T14:16:02Z</cp:lastPrinted>
  <dcterms:created xsi:type="dcterms:W3CDTF">2010-06-22T13:44:39Z</dcterms:created>
  <dcterms:modified xsi:type="dcterms:W3CDTF">2018-04-04T14:31:15Z</dcterms:modified>
</cp:coreProperties>
</file>