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0" r:id="rId3"/>
    <p:sldId id="331" r:id="rId4"/>
    <p:sldId id="257" r:id="rId5"/>
    <p:sldId id="330" r:id="rId6"/>
    <p:sldId id="329" r:id="rId7"/>
    <p:sldId id="334" r:id="rId8"/>
    <p:sldId id="335" r:id="rId9"/>
    <p:sldId id="338" r:id="rId10"/>
    <p:sldId id="336" r:id="rId11"/>
    <p:sldId id="339" r:id="rId12"/>
    <p:sldId id="337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E8D9"/>
    <a:srgbClr val="FF3300"/>
    <a:srgbClr val="FFC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35" autoAdjust="0"/>
    <p:restoredTop sz="69748" autoAdjust="0"/>
  </p:normalViewPr>
  <p:slideViewPr>
    <p:cSldViewPr snapToGrid="0">
      <p:cViewPr varScale="1">
        <p:scale>
          <a:sx n="63" d="100"/>
          <a:sy n="63" d="100"/>
        </p:scale>
        <p:origin x="72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72;&#1073;&#1086;&#1090;&#1072;\&#1040;&#1042;&#1058;&#1054;&#1044;&#1054;&#1056;\&#1054;&#1090;&#1095;&#1077;&#1090;&#1099;,%20&#1087;&#1083;&#1072;&#1085;&#1099;,%20&#1087;&#1088;&#1086;&#1075;&#1085;&#1086;&#1079;&#1099;\&#1054;&#1090;&#1095;&#1077;&#1090;&#1099;%20&#1087;&#1086;%20&#1086;&#1073;&#1088;&#1072;&#1097;&#1077;&#1085;&#1080;&#1103;&#1084;%20&#1080;&#1085;&#1090;&#1077;&#1088;&#1086;&#1087;&#1077;&#1088;&#1072;&#1073;\&#1057;&#1074;&#1086;&#1076;&#1085;&#1099;&#1081;%20&#1086;&#1090;&#1095;&#1077;&#1090;%20&#1087;&#1086;%20&#1086;&#1073;&#1088;&#1072;&#1097;&#1077;&#1085;&#1080;&#1103;&#1084;_&#1048;&#1085;&#1090;&#1077;&#1088;&#1086;&#1087;&#1077;&#1088;&#1072;&#1073;&#1077;&#1083;&#1100;&#1085;&#1086;&#1089;&#1090;&#1100;_&#1040;&#1055;&#1044;-&#1054;&#1057;&#1057;&#1055;-&#1052;&#1057;&#1057;_&#1053;&#1050;&#1044;_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72;&#1073;&#1086;&#1090;&#1072;\&#1040;&#1042;&#1058;&#1054;&#1044;&#1054;&#1056;\&#1054;&#1090;&#1095;&#1077;&#1090;&#1099;,%20&#1087;&#1083;&#1072;&#1085;&#1099;,%20&#1087;&#1088;&#1086;&#1075;&#1085;&#1086;&#1079;&#1099;\&#1054;&#1090;&#1095;&#1077;&#1090;&#1099;%20&#1087;&#1086;%20&#1086;&#1073;&#1088;&#1072;&#1097;&#1077;&#1085;&#1080;&#1103;&#1084;%20&#1080;&#1085;&#1090;&#1077;&#1088;&#1086;&#1087;&#1077;&#1088;&#1072;&#1073;\&#1057;&#1074;&#1086;&#1076;&#1085;&#1099;&#1081;%20&#1086;&#1090;&#1095;&#1077;&#1090;%20&#1087;&#1086;%20&#1086;&#1073;&#1088;&#1072;&#1097;&#1077;&#1085;&#1080;&#1103;&#1084;_&#1048;&#1085;&#1090;&#1077;&#1088;&#1086;&#1087;&#1077;&#1088;&#1072;&#1073;&#1077;&#1083;&#1100;&#1085;&#1086;&#1089;&#1090;&#1100;_&#1040;&#1055;&#1044;-&#1054;&#1057;&#1057;&#1055;-&#1052;&#1057;&#1057;_&#1053;&#1050;&#1044;_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72;&#1073;&#1086;&#1090;&#1072;\&#1040;&#1042;&#1058;&#1054;&#1044;&#1054;&#1056;\&#1054;&#1090;&#1095;&#1077;&#1090;&#1099;,%20&#1087;&#1083;&#1072;&#1085;&#1099;,%20&#1087;&#1088;&#1086;&#1075;&#1085;&#1086;&#1079;&#1099;\&#1054;&#1090;&#1095;&#1077;&#1090;&#1099;%20&#1087;&#1086;%20&#1086;&#1073;&#1088;&#1072;&#1097;&#1077;&#1085;&#1080;&#1103;&#1084;%20&#1080;&#1085;&#1090;&#1077;&#1088;&#1086;&#1087;&#1077;&#1088;&#1072;&#1073;\&#1057;&#1074;&#1086;&#1076;&#1085;&#1099;&#1081;%20&#1086;&#1090;&#1095;&#1077;&#1090;%20&#1087;&#1086;%20&#1086;&#1073;&#1088;&#1072;&#1097;&#1077;&#1085;&#1080;&#1103;&#1084;_&#1048;&#1085;&#1090;&#1077;&#1088;&#1086;&#1087;&#1077;&#1088;&#1072;&#1073;&#1077;&#1083;&#1100;&#1085;&#1086;&#1089;&#1090;&#1100;_&#1040;&#1055;&#1044;-&#1054;&#1057;&#1057;&#1055;-&#1052;&#1057;&#1057;_&#1053;&#1050;&#1044;_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72;&#1073;&#1086;&#1090;&#1072;\&#1040;&#1042;&#1058;&#1054;&#1044;&#1054;&#1056;\&#1054;&#1090;&#1095;&#1077;&#1090;&#1099;,%20&#1087;&#1083;&#1072;&#1085;&#1099;,%20&#1087;&#1088;&#1086;&#1075;&#1085;&#1086;&#1079;&#1099;\&#1054;&#1090;&#1095;&#1077;&#1090;&#1099;%20&#1087;&#1086;%20&#1086;&#1073;&#1088;&#1072;&#1097;&#1077;&#1085;&#1080;&#1103;&#1084;%20&#1080;&#1085;&#1090;&#1077;&#1088;&#1086;&#1087;&#1077;&#1088;&#1072;&#1073;\&#1057;&#1074;&#1086;&#1076;&#1085;&#1099;&#1081;%20&#1086;&#1090;&#1095;&#1077;&#1090;%20&#1087;&#1086;%20&#1086;&#1073;&#1088;&#1072;&#1097;&#1077;&#1085;&#1080;&#1103;&#1084;_&#1048;&#1085;&#1090;&#1077;&#1088;&#1086;&#1087;&#1077;&#1088;&#1072;&#1073;&#1077;&#1083;&#1100;&#1085;&#1086;&#1089;&#1090;&#1100;_&#1040;&#1055;&#1044;-&#1054;&#1057;&#1057;&#1055;-&#1052;&#1057;&#1057;_&#1053;&#1050;&#1044;_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8556967011960427E-3"/>
                  <c:y val="-2.2034739621673093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2184"/>
                        <a:gd name="adj2" fmla="val -327919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0.19259973092271448"/>
                  <c:y val="4.9765861574040553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2899"/>
                        <a:gd name="adj2" fmla="val 43486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0.3662498385578889"/>
                  <c:y val="0.12132049174393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7B6488C-0F23-48E7-AD1C-ADDF99C65594}" type="CATEGORYNAME">
                      <a:rPr lang="ru-RU" smtClean="0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27C2BA08-F6F1-41EC-9A79-C3E5ED436262}" type="PERCENTAGE">
                      <a:rPr lang="ru-RU" baseline="0" smtClean="0"/>
                      <a:pPr>
                        <a:defRPr/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xfrm>
                  <a:off x="3781130" y="301338"/>
                  <a:ext cx="1231097" cy="461088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52231"/>
                        <a:gd name="adj2" fmla="val -118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500349664684107"/>
                      <c:h val="0.18563701402882263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подключения!$C$5:$C$8</c:f>
              <c:strCache>
                <c:ptCount val="3"/>
                <c:pt idx="0">
                  <c:v>Физических лиц</c:v>
                </c:pt>
                <c:pt idx="1">
                  <c:v>Юридических лиц</c:v>
                </c:pt>
                <c:pt idx="2">
                  <c:v>Индивидуальных предпринимателей</c:v>
                </c:pt>
              </c:strCache>
            </c:strRef>
          </c:cat>
          <c:val>
            <c:numRef>
              <c:f>подключения!$D$5:$D$8</c:f>
              <c:numCache>
                <c:formatCode>General</c:formatCode>
                <c:ptCount val="3"/>
                <c:pt idx="0">
                  <c:v>31022</c:v>
                </c:pt>
                <c:pt idx="1">
                  <c:v>1999</c:v>
                </c:pt>
                <c:pt idx="2">
                  <c:v>300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226740531894919E-2"/>
          <c:y val="0.14336506285919642"/>
          <c:w val="0.83392261734725304"/>
          <c:h val="0.6427118668135447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3070152315056241E-2"/>
                  <c:y val="0.2758179033829876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49089"/>
                        <a:gd name="adj2" fmla="val -314731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1.1202987698619627E-2"/>
                  <c:y val="0.14498120562439079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7756"/>
                        <a:gd name="adj2" fmla="val -236796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0.39999761764119401"/>
                  <c:y val="7.072253932897119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57EA3E-A214-4C6B-A489-4B6D3B137290}" type="CATEGORYNAME">
                      <a:rPr lang="ru-RU" smtClean="0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1F8C583D-CF7B-4588-A8F9-9272E2532020}" type="PERCENTAGE">
                      <a:rPr lang="ru-RU" baseline="0" smtClean="0"/>
                      <a:pPr>
                        <a:defRPr/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87380"/>
                        <a:gd name="adj2" fmla="val 2705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556449960989739"/>
                      <c:h val="0.15541845088500827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подключения!$C$15:$C$17</c:f>
              <c:strCache>
                <c:ptCount val="3"/>
                <c:pt idx="0">
                  <c:v>Физических лиц</c:v>
                </c:pt>
                <c:pt idx="1">
                  <c:v>Юридических лиц</c:v>
                </c:pt>
                <c:pt idx="2">
                  <c:v>Индивидуальных предпринимателей</c:v>
                </c:pt>
              </c:strCache>
            </c:strRef>
          </c:cat>
          <c:val>
            <c:numRef>
              <c:f>подключения!$D$15:$D$17</c:f>
              <c:numCache>
                <c:formatCode>General</c:formatCode>
                <c:ptCount val="3"/>
                <c:pt idx="0">
                  <c:v>31168</c:v>
                </c:pt>
                <c:pt idx="1">
                  <c:v>27061</c:v>
                </c:pt>
                <c:pt idx="2">
                  <c:v>2132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499838718417827E-2"/>
          <c:y val="9.8385643944995271E-2"/>
          <c:w val="0.81953930834120547"/>
          <c:h val="0.7872794934176506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0021535591919387"/>
                  <c:y val="3.49114773956823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85034776279117E-2"/>
                  <c:y val="-9.46711713790642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71428453892253"/>
                  <c:y val="4.8961201692753692E-3"/>
                </c:manualLayout>
              </c:layout>
              <c:tx>
                <c:rich>
                  <a:bodyPr/>
                  <a:lstStyle/>
                  <a:p>
                    <a:fld id="{35880169-5766-4BA8-ABF4-06AABAEF2209}" type="CATEGORYNAME">
                      <a:rPr lang="ru-RU"/>
                      <a:pPr/>
                      <a:t>[ИМЯ КАТЕГОРИИ]</a:t>
                    </a:fld>
                    <a:fld id="{0D15913E-F02D-483D-B1C6-FE314B29023B}" type="PERCENTAGE">
                      <a:rPr lang="ru-RU" baseline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2121665664570434"/>
                  <c:y val="0.301685122863927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288054510925327E-2"/>
                  <c:y val="0.44466148625712754"/>
                </c:manualLayout>
              </c:layout>
              <c:tx>
                <c:rich>
                  <a:bodyPr/>
                  <a:lstStyle/>
                  <a:p>
                    <a:fld id="{A4878ECF-F22B-4AE7-A4F8-C6BB419686ED}" type="CATEGORYNAME">
                      <a:rPr lang="ru-RU" smtClean="0"/>
                      <a:pPr/>
                      <a:t>[ИМЯ КАТЕГОРИИ]</a:t>
                    </a:fld>
                    <a:r>
                      <a:rPr lang="ru-RU" dirty="0" smtClean="0"/>
                      <a:t>~</a:t>
                    </a:r>
                    <a:fld id="{0D1A64C1-7744-4411-B554-7FF79A03DFDD}" type="PERCENTAGE">
                      <a:rPr lang="ru-RU" baseline="0" smtClean="0"/>
                      <a:pPr/>
                      <a:t>[ПРОЦЕНТ]</a:t>
                    </a:fld>
                    <a:endParaRPr lang="ru-RU" dirty="0" smtClean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23945576179071087"/>
                  <c:y val="0.30360302482075285"/>
                </c:manualLayout>
              </c:layout>
              <c:tx>
                <c:rich>
                  <a:bodyPr/>
                  <a:lstStyle/>
                  <a:p>
                    <a:fld id="{DE7FB672-4EBC-47EB-84F3-B10052A52BDE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&lt;1%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'итого обращения'!$B$3:$B$8</c:f>
              <c:strCache>
                <c:ptCount val="6"/>
                <c:pt idx="0">
                  <c:v>Что такое интероперабельность</c:v>
                </c:pt>
                <c:pt idx="1">
                  <c:v>Как подключиться </c:v>
                </c:pt>
                <c:pt idx="2">
                  <c:v>Тарифы / скидки
</c:v>
                </c:pt>
                <c:pt idx="3">
                  <c:v>Не сработал транспондер </c:v>
                </c:pt>
                <c:pt idx="4">
                  <c:v>Ошибочное пополнение / корректировка
</c:v>
                </c:pt>
                <c:pt idx="5">
                  <c:v>Переведенных звонков другому оператору
</c:v>
                </c:pt>
              </c:strCache>
            </c:strRef>
          </c:cat>
          <c:val>
            <c:numRef>
              <c:f>'итого обращения'!$C$3:$C$8</c:f>
              <c:numCache>
                <c:formatCode>General</c:formatCode>
                <c:ptCount val="6"/>
                <c:pt idx="0">
                  <c:v>364</c:v>
                </c:pt>
                <c:pt idx="1">
                  <c:v>5087</c:v>
                </c:pt>
                <c:pt idx="2">
                  <c:v>168</c:v>
                </c:pt>
                <c:pt idx="3">
                  <c:v>177</c:v>
                </c:pt>
                <c:pt idx="4">
                  <c:v>30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ctr" anchorCtr="0"/>
    <a:lstStyle/>
    <a:p>
      <a:pPr>
        <a:defRPr>
          <a:ln>
            <a:noFill/>
          </a:ln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bg1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p3d/>
            </c:spPr>
          </c:dPt>
          <c:cat>
            <c:strRef>
              <c:f>'проезды + обращения'!$D$5:$G$5</c:f>
              <c:strCache>
                <c:ptCount val="4"/>
                <c:pt idx="0">
                  <c:v> T-Pass</c:v>
                </c:pt>
                <c:pt idx="1">
                  <c:v>15-58</c:v>
                </c:pt>
                <c:pt idx="2">
                  <c:v>МСС</c:v>
                </c:pt>
                <c:pt idx="3">
                  <c:v>НКД</c:v>
                </c:pt>
              </c:strCache>
            </c:strRef>
          </c:cat>
          <c:val>
            <c:numRef>
              <c:f>'проезды + обращения'!$D$6:$G$6</c:f>
              <c:numCache>
                <c:formatCode>General</c:formatCode>
                <c:ptCount val="4"/>
                <c:pt idx="0">
                  <c:v>168066</c:v>
                </c:pt>
                <c:pt idx="1">
                  <c:v>145151</c:v>
                </c:pt>
                <c:pt idx="2">
                  <c:v>143554</c:v>
                </c:pt>
                <c:pt idx="3">
                  <c:v>23423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2529984"/>
        <c:axId val="288087632"/>
        <c:axId val="0"/>
      </c:bar3DChart>
      <c:catAx>
        <c:axId val="292529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8087632"/>
        <c:crosses val="autoZero"/>
        <c:auto val="1"/>
        <c:lblAlgn val="ctr"/>
        <c:lblOffset val="100"/>
        <c:noMultiLvlLbl val="0"/>
      </c:catAx>
      <c:valAx>
        <c:axId val="28808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52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06A14-661A-445D-A937-81A8F8C0E7EE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9C7B-8DD1-4E93-ABCE-1D0F4EB5E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74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8396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8396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FF3D6317-C0B7-412D-B0C5-053E05676B54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7613"/>
            <a:ext cx="5438775" cy="3907800"/>
          </a:xfrm>
          <a:prstGeom prst="rect">
            <a:avLst/>
          </a:prstGeom>
        </p:spPr>
        <p:txBody>
          <a:bodyPr vert="horz" lIns="91415" tIns="45707" rIns="91415" bIns="45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246"/>
            <a:ext cx="2946400" cy="498396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246"/>
            <a:ext cx="2946400" cy="498396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13892F90-F547-4BED-B63C-7D7CDB219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8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Зарубежный</a:t>
            </a:r>
            <a:r>
              <a:rPr lang="ru-RU" baseline="0" dirty="0" smtClean="0"/>
              <a:t> путь к интероперабельности нам наука.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92F90-F547-4BED-B63C-7D7CDB219B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20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Проезды с </a:t>
            </a:r>
            <a:r>
              <a:rPr lang="ru-RU" dirty="0" err="1" smtClean="0"/>
              <a:t>Тпасс</a:t>
            </a:r>
            <a:r>
              <a:rPr lang="ru-RU" baseline="0" dirty="0" smtClean="0"/>
              <a:t> по «чужим» дорогам</a:t>
            </a:r>
          </a:p>
          <a:p>
            <a:r>
              <a:rPr lang="ru-RU" baseline="0" dirty="0" smtClean="0"/>
              <a:t>Проезды «чужих» ЭСРП по дорогам ГК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Проезды у НКД меньше, т.к. подключились позже всех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Подчеркнуть про малое кол-во проблемных обращений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92F90-F547-4BED-B63C-7D7CDB219BA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26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акцентом</a:t>
            </a:r>
            <a:r>
              <a:rPr lang="ru-RU" baseline="0" dirty="0" smtClean="0"/>
              <a:t> на интероперабельность. </a:t>
            </a:r>
          </a:p>
          <a:p>
            <a:r>
              <a:rPr lang="ru-RU" baseline="0" dirty="0" smtClean="0"/>
              <a:t>Выводы:</a:t>
            </a:r>
          </a:p>
          <a:p>
            <a:pPr marL="228303" indent="-228303">
              <a:buAutoNum type="arabicPeriod"/>
            </a:pPr>
            <a:r>
              <a:rPr lang="ru-RU" baseline="0" dirty="0" smtClean="0"/>
              <a:t>Подчеркнуть про сопряжение КЦ всех операторов</a:t>
            </a:r>
          </a:p>
          <a:p>
            <a:pPr marL="228303" indent="-228303" defTabSz="913211">
              <a:buFontTx/>
              <a:buAutoNum type="arabicPeriod"/>
            </a:pPr>
            <a:r>
              <a:rPr lang="ru-RU" baseline="0" dirty="0" smtClean="0"/>
              <a:t>Подчеркнуть про подготовку к воду единого короткого номера для </a:t>
            </a:r>
            <a:r>
              <a:rPr lang="ru-RU" baseline="0" dirty="0" err="1" smtClean="0"/>
              <a:t>Аваркомов</a:t>
            </a:r>
            <a:r>
              <a:rPr lang="ru-RU" baseline="0" dirty="0" smtClean="0"/>
              <a:t> АПД и СЗКК</a:t>
            </a:r>
          </a:p>
          <a:p>
            <a:pPr marL="228303" indent="-228303" defTabSz="913211">
              <a:buFontTx/>
              <a:buAutoNum type="arabicPeriod"/>
            </a:pPr>
            <a:r>
              <a:rPr lang="ru-RU" baseline="0" dirty="0" smtClean="0"/>
              <a:t>Унификация знаков ДД</a:t>
            </a:r>
          </a:p>
          <a:p>
            <a:pPr marL="228303" indent="-228303" defTabSz="913211">
              <a:buFontTx/>
              <a:buAutoNum type="arabicPeriod"/>
            </a:pPr>
            <a:r>
              <a:rPr lang="ru-RU" baseline="0" dirty="0" smtClean="0"/>
              <a:t>Развитие взаимодействия между операторами/эмитентами по информированию и предоставлению сервисов пользователям</a:t>
            </a:r>
          </a:p>
          <a:p>
            <a:pPr marL="228303" indent="-228303">
              <a:buAutoNum type="arabicPeriod"/>
            </a:pPr>
            <a:r>
              <a:rPr lang="ru-RU" baseline="0" dirty="0" smtClean="0"/>
              <a:t>Дальнейшее развитие интероперабельности иных владельцев дорог</a:t>
            </a:r>
          </a:p>
          <a:p>
            <a:pPr marL="228303" indent="-228303" defTabSz="913211">
              <a:buFontTx/>
              <a:buAutoNum type="arabicPeriod"/>
            </a:pPr>
            <a:r>
              <a:rPr lang="ru-RU" baseline="0" dirty="0" smtClean="0"/>
              <a:t>При вводе ЦКАД кол-во ЭСРП вырастет в разы, интероперабельность будет еще более актуальна – работа с пользователями</a:t>
            </a:r>
            <a:endParaRPr lang="ru-RU" dirty="0" smtClean="0"/>
          </a:p>
          <a:p>
            <a:pPr marL="228303" indent="-228303">
              <a:buAutoNum type="arabicPeriod"/>
            </a:pPr>
            <a:endParaRPr lang="ru-RU" baseline="0" dirty="0" smtClean="0"/>
          </a:p>
          <a:p>
            <a:pPr marL="228303" indent="-228303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92F90-F547-4BED-B63C-7D7CDB219BA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6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92F90-F547-4BED-B63C-7D7CDB219BA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6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Кратко</a:t>
            </a:r>
            <a:r>
              <a:rPr lang="ru-RU" baseline="0" dirty="0" smtClean="0"/>
              <a:t> о сфере деятельности но с акцентом на деятельность АПД как ЭМИТЕНТА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Отметить</a:t>
            </a:r>
            <a:r>
              <a:rPr lang="ru-RU" baseline="0" dirty="0" smtClean="0"/>
              <a:t> про начало распространения ЭСРП с 2012 года и результаты на 2018 год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92F90-F547-4BED-B63C-7D7CDB219B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6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Отметить, что АПД эмитировал 500, а всего ездит</a:t>
            </a:r>
            <a:r>
              <a:rPr lang="ru-RU" baseline="0" dirty="0" smtClean="0"/>
              <a:t> свыше 1 млн. ЭСРП. При вводе ЦКАД кол-во вырастет в разы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92F90-F547-4BED-B63C-7D7CDB219BA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211"/>
            <a:r>
              <a:rPr lang="ru-RU" dirty="0" smtClean="0"/>
              <a:t>1.Принцип Полной интероперабельности, а</a:t>
            </a:r>
            <a:r>
              <a:rPr lang="ru-RU" baseline="0" dirty="0" smtClean="0"/>
              <a:t> не только</a:t>
            </a:r>
            <a:r>
              <a:rPr lang="ru-RU" dirty="0" smtClean="0"/>
              <a:t> технической (когда один ЭСРП но много</a:t>
            </a:r>
            <a:r>
              <a:rPr lang="ru-RU" baseline="0" dirty="0" smtClean="0"/>
              <a:t> договоров с разными операторами)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92F90-F547-4BED-B63C-7D7CDB219B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0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Начало - Соглашение о </a:t>
            </a:r>
            <a:r>
              <a:rPr lang="ru-RU" dirty="0" err="1" smtClean="0"/>
              <a:t>междоператорском</a:t>
            </a:r>
            <a:r>
              <a:rPr lang="ru-RU" baseline="0" dirty="0" smtClean="0"/>
              <a:t> взаимодействии, подписанном 8 сентября 2016 года</a:t>
            </a:r>
          </a:p>
          <a:p>
            <a:r>
              <a:rPr lang="ru-RU" baseline="0" dirty="0" smtClean="0"/>
              <a:t>регулирующим все аспекты взаимоотношений Между Операторами/Владельцами/Эмитентами дорог и ЭСРП</a:t>
            </a:r>
          </a:p>
          <a:p>
            <a:endParaRPr lang="ru-RU" dirty="0" smtClean="0"/>
          </a:p>
          <a:p>
            <a:r>
              <a:rPr lang="ru-RU" baseline="0" dirty="0" smtClean="0"/>
              <a:t> 2. Чем больше владельцев / операторов / эмитентов тем сложнее внедрить интероперабельность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92F90-F547-4BED-B63C-7D7CDB219B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4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Аналогия</a:t>
            </a:r>
            <a:r>
              <a:rPr lang="ru-RU" baseline="0" dirty="0" smtClean="0"/>
              <a:t> с сотовым оператором. Пользователь не видит внутренних взаимосвязей, ему важно получить услугу</a:t>
            </a:r>
          </a:p>
          <a:p>
            <a:r>
              <a:rPr lang="ru-RU" baseline="0" dirty="0" smtClean="0"/>
              <a:t>По принципу «Одного окна»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92F90-F547-4BED-B63C-7D7CDB219B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35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Уточнить,</a:t>
            </a:r>
            <a:r>
              <a:rPr lang="ru-RU" baseline="0" dirty="0" smtClean="0"/>
              <a:t> что в силу особенностей определенных партий устройств часть ЭСРП не может быть подключена</a:t>
            </a:r>
          </a:p>
          <a:p>
            <a:r>
              <a:rPr lang="ru-RU" baseline="0" dirty="0" smtClean="0"/>
              <a:t>Удаленно и необходимо посещение офиса. </a:t>
            </a:r>
          </a:p>
          <a:p>
            <a:r>
              <a:rPr lang="ru-RU" baseline="0" dirty="0" smtClean="0"/>
              <a:t>Для старых устройств – только замена.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92F90-F547-4BED-B63C-7D7CDB219B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18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Отметить, что есть</a:t>
            </a:r>
            <a:r>
              <a:rPr lang="ru-RU" baseline="0" dirty="0" smtClean="0"/>
              <a:t> разная классификация ТС и может не совпадать у разных операторов.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92F90-F547-4BED-B63C-7D7CDB219B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81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Отметить, что это информация на 04.04.2018</a:t>
            </a:r>
          </a:p>
          <a:p>
            <a:r>
              <a:rPr lang="ru-RU" dirty="0" smtClean="0"/>
              <a:t>Ежедневно</a:t>
            </a:r>
            <a:r>
              <a:rPr lang="ru-RU" baseline="0" dirty="0" smtClean="0"/>
              <a:t> подключается от 100 до 300 новых устройств</a:t>
            </a:r>
          </a:p>
          <a:p>
            <a:r>
              <a:rPr lang="ru-RU" baseline="0" dirty="0" smtClean="0"/>
              <a:t>Основная проблема – донесение до пользователя полной и объективной </a:t>
            </a:r>
            <a:r>
              <a:rPr lang="ru-RU" baseline="0" dirty="0" err="1" smtClean="0"/>
              <a:t>иформации</a:t>
            </a:r>
            <a:r>
              <a:rPr lang="ru-RU" baseline="0" dirty="0" smtClean="0"/>
              <a:t> об услуге и подключению к ней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92F90-F547-4BED-B63C-7D7CDB219BA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0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5246-FAA3-4D34-B38E-51D3D743CB0E}" type="datetime1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0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FFCB-BEF1-445B-969C-AA52596802F5}" type="datetime1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0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6F72-606D-41FA-B4D8-A296E8E93FCF}" type="datetime1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6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193505" y="6303545"/>
            <a:ext cx="3160295" cy="365125"/>
          </a:xfrm>
        </p:spPr>
        <p:txBody>
          <a:bodyPr/>
          <a:lstStyle/>
          <a:p>
            <a:fld id="{93F6BCD1-A40D-41FB-995E-211B06F08D6C}" type="datetime1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1579" y="6356350"/>
            <a:ext cx="2979821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88198745-2BFF-4DAB-A1F8-CE950FD7AE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24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6B87-8886-473B-9C2D-C81F1E290C3B}" type="datetime1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884C-5A07-4A97-83AA-415E0E7DC6E8}" type="datetime1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B71B-D11B-44AE-8AEE-256B90600784}" type="datetime1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4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F891-9F82-4831-8E95-8B1502A8BB03}" type="datetime1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2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426-C3FC-4404-8C1B-4F3C65D6A8E4}" type="datetime1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9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33BC-5004-4D85-9A5E-956DD392F634}" type="datetime1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8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8C0E-4378-4F2D-B17C-174C3E817628}" type="datetime1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8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331E2-28F5-4768-A686-1741495B36D2}" type="datetime1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98745-2BFF-4DAB-A1F8-CE950FD7A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5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66428" cy="68580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40451" y="2709136"/>
            <a:ext cx="10878879" cy="115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Интероперабельность с точки зрения пользователей платных дорог: практические аспекты и выводы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8707" y="6115381"/>
            <a:ext cx="375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Дмитрий Наумов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Заместитель Генерального директора по развитию,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Калуга 5 апреля 2018 г.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Marketing\Desktop\logo_Avtodor_platnye dorogi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5353" y="176808"/>
            <a:ext cx="1800200" cy="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597652"/>
            <a:ext cx="6581553" cy="87187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609784"/>
            <a:ext cx="6581553" cy="87187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n-lt"/>
              </a:rPr>
              <a:t>С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татистика 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34" y="6165304"/>
            <a:ext cx="12196534" cy="69269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Marketing\Desktop\logo_Avtodor_platnye dorogi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919" y="6383614"/>
            <a:ext cx="1800200" cy="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230523"/>
              </p:ext>
            </p:extLst>
          </p:nvPr>
        </p:nvGraphicFramePr>
        <p:xfrm>
          <a:off x="7684471" y="739130"/>
          <a:ext cx="4155644" cy="3264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224905"/>
              </p:ext>
            </p:extLst>
          </p:nvPr>
        </p:nvGraphicFramePr>
        <p:xfrm>
          <a:off x="7684470" y="4387323"/>
          <a:ext cx="4110831" cy="1573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979"/>
                <a:gridCol w="3149197"/>
                <a:gridCol w="577655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Что такое интероперабельность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364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Как подключиться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5087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Тарифы / </a:t>
                      </a:r>
                      <a:r>
                        <a:rPr lang="ru-RU" sz="1200" u="none" strike="noStrike" dirty="0" smtClean="0">
                          <a:effectLst/>
                        </a:rPr>
                        <a:t>скидки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Не сработал транспондер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Ошибочное пополнение / </a:t>
                      </a:r>
                      <a:r>
                        <a:rPr lang="ru-RU" sz="1200" u="none" strike="noStrike" dirty="0" smtClean="0">
                          <a:effectLst/>
                        </a:rPr>
                        <a:t>корректировка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Переведенных звонков другому </a:t>
                      </a:r>
                      <a:r>
                        <a:rPr lang="ru-RU" sz="1200" u="none" strike="noStrike" dirty="0" smtClean="0">
                          <a:effectLst/>
                        </a:rPr>
                        <a:t>оператору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6600">
                        <a:alpha val="15000"/>
                      </a:srgbClr>
                    </a:solidFill>
                  </a:tcPr>
                </a:tc>
              </a:tr>
              <a:tr h="219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Итого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00">
                        <a:alpha val="1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5836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00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587354" y="3664668"/>
            <a:ext cx="3467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2"/>
                </a:solidFill>
              </a:rPr>
              <a:t>Обращения пользователей, 2018 год</a:t>
            </a:r>
            <a:endParaRPr lang="ru-RU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339056"/>
              </p:ext>
            </p:extLst>
          </p:nvPr>
        </p:nvGraphicFramePr>
        <p:xfrm>
          <a:off x="236194" y="2298202"/>
          <a:ext cx="6427251" cy="313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79209"/>
              </p:ext>
            </p:extLst>
          </p:nvPr>
        </p:nvGraphicFramePr>
        <p:xfrm>
          <a:off x="1244600" y="5316555"/>
          <a:ext cx="804325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4325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T-Pass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168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066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13893"/>
              </p:ext>
            </p:extLst>
          </p:nvPr>
        </p:nvGraphicFramePr>
        <p:xfrm>
          <a:off x="2681175" y="5303150"/>
          <a:ext cx="609600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15-58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145 151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916326"/>
              </p:ext>
            </p:extLst>
          </p:nvPr>
        </p:nvGraphicFramePr>
        <p:xfrm>
          <a:off x="3896743" y="5316555"/>
          <a:ext cx="609600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МСС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143 554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79547"/>
              </p:ext>
            </p:extLst>
          </p:nvPr>
        </p:nvGraphicFramePr>
        <p:xfrm>
          <a:off x="5125452" y="5316555"/>
          <a:ext cx="711200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НКД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23 423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08694" y="1959648"/>
            <a:ext cx="4544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Кол-во проездов в рамках интероперабельности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3604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597652"/>
            <a:ext cx="6581553" cy="87187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609784"/>
            <a:ext cx="6581553" cy="8718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Клиентские сервисы 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34" y="6165304"/>
            <a:ext cx="12196534" cy="69269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Marketing\Desktop\logo_Avtodor_platnye dorogi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919" y="6383614"/>
            <a:ext cx="1800200" cy="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11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2761" r="61538" b="82201"/>
          <a:stretch/>
        </p:blipFill>
        <p:spPr>
          <a:xfrm>
            <a:off x="369861" y="3265217"/>
            <a:ext cx="1193802" cy="119898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749855" y="1539386"/>
            <a:ext cx="10056250" cy="44893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gtrk-omsk.ru/upload/iblock/357/call_center_softwar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r="15391"/>
          <a:stretch/>
        </p:blipFill>
        <p:spPr bwMode="auto">
          <a:xfrm>
            <a:off x="2587921" y="1554270"/>
            <a:ext cx="683168" cy="14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8" r="51876"/>
          <a:stretch/>
        </p:blipFill>
        <p:spPr>
          <a:xfrm flipH="1">
            <a:off x="4090304" y="2313888"/>
            <a:ext cx="673768" cy="1536218"/>
          </a:xfrm>
          <a:prstGeom prst="rect">
            <a:avLst/>
          </a:prstGeom>
        </p:spPr>
      </p:pic>
      <p:pic>
        <p:nvPicPr>
          <p:cNvPr id="13" name="Picture 2" descr="C:\Компьютер ЕгоровИН\2017 год\Полиграфия 2017\2017.04.17 Презентация Трансроссия\Промо_экран_Мобильное_приложение_январь20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51" y="3010489"/>
            <a:ext cx="873308" cy="152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5249" r="8721" b="-5249"/>
          <a:stretch/>
        </p:blipFill>
        <p:spPr>
          <a:xfrm>
            <a:off x="8668797" y="4538984"/>
            <a:ext cx="733768" cy="1476805"/>
          </a:xfrm>
          <a:prstGeom prst="rect">
            <a:avLst/>
          </a:prstGeom>
        </p:spPr>
      </p:pic>
      <p:pic>
        <p:nvPicPr>
          <p:cNvPr id="16" name="Picture 2" descr="C:\Компьютер ЕгоровИН\2017 год\Полиграфия 2017\2017.04.17 Презентация Трансроссия\26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0" r="46521"/>
          <a:stretch/>
        </p:blipFill>
        <p:spPr bwMode="auto">
          <a:xfrm>
            <a:off x="7149280" y="3731157"/>
            <a:ext cx="711182" cy="145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08183" y="1539572"/>
            <a:ext cx="334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П</a:t>
            </a:r>
            <a:r>
              <a:rPr lang="ru-RU" sz="1600" b="1" dirty="0" smtClean="0">
                <a:solidFill>
                  <a:schemeClr val="tx2"/>
                </a:solidFill>
              </a:rPr>
              <a:t>оддержка Контакт-центра 24 часа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55473" y="2313887"/>
            <a:ext cx="361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Сеть центров продаж и обслуживания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477231" y="4542630"/>
            <a:ext cx="2254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Аварийные комиссары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21450" y="3797023"/>
            <a:ext cx="2813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Сервисы «Личного кабинета»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72712" y="3022522"/>
            <a:ext cx="3912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Широкий перечень сервисов пополнения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66428" cy="68580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86171" y="3080446"/>
            <a:ext cx="10878879" cy="115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8707" y="6115381"/>
            <a:ext cx="375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Дмитрий Наумов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Заместитель Генерального директора по развитию,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8-905-543-9803, </a:t>
            </a:r>
            <a:r>
              <a:rPr lang="en-US" sz="1200" dirty="0" smtClean="0">
                <a:solidFill>
                  <a:schemeClr val="bg1"/>
                </a:solidFill>
              </a:rPr>
              <a:t>d.naumov@avtodor-tr.ru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Marketing\Desktop\logo_Avtodor_platnye dorogi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5353" y="176808"/>
            <a:ext cx="1800200" cy="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34763" y="1636109"/>
            <a:ext cx="244572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Эмитент</a:t>
            </a:r>
            <a:r>
              <a:rPr lang="ru-RU" sz="2000" b="1" dirty="0" smtClean="0">
                <a:solidFill>
                  <a:srgbClr val="FF6600"/>
                </a:solidFill>
              </a:rPr>
              <a:t> «</a:t>
            </a:r>
            <a:r>
              <a:rPr lang="en-US" sz="2000" b="1" dirty="0" smtClean="0">
                <a:solidFill>
                  <a:srgbClr val="FF6600"/>
                </a:solidFill>
              </a:rPr>
              <a:t>T-pass</a:t>
            </a:r>
            <a:r>
              <a:rPr lang="ru-RU" sz="2000" b="1" dirty="0" smtClean="0">
                <a:solidFill>
                  <a:srgbClr val="FF6600"/>
                </a:solidFill>
              </a:rPr>
              <a:t>»</a:t>
            </a:r>
          </a:p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транспондеров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94274" y="3851371"/>
            <a:ext cx="265445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rgbClr val="FF6600"/>
                </a:solidFill>
              </a:rPr>
              <a:t>2</a:t>
            </a:r>
            <a:r>
              <a:rPr lang="ru-RU" sz="2000" b="1" dirty="0">
                <a:solidFill>
                  <a:srgbClr val="FF6600"/>
                </a:solidFill>
              </a:rPr>
              <a:t>2</a:t>
            </a:r>
            <a:r>
              <a:rPr lang="ru-RU" sz="2400" b="1" dirty="0" smtClean="0">
                <a:solidFill>
                  <a:srgbClr val="FF6600"/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Центра продаж и обслуживания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32988" y="2470421"/>
            <a:ext cx="308355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Реализовано </a:t>
            </a:r>
          </a:p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rgbClr val="FF6600"/>
                </a:solidFill>
              </a:rPr>
              <a:t>~</a:t>
            </a:r>
            <a:r>
              <a:rPr lang="ru-RU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</a:rPr>
              <a:t>500</a:t>
            </a:r>
            <a:r>
              <a:rPr lang="ru-RU" sz="2000" b="1" dirty="0" smtClean="0">
                <a:solidFill>
                  <a:srgbClr val="FF6600"/>
                </a:solidFill>
              </a:rPr>
              <a:t> тыс.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устройств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386103" y="3989154"/>
            <a:ext cx="212047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Более</a:t>
            </a:r>
            <a:r>
              <a:rPr lang="ru-RU" sz="2000" b="1" dirty="0" smtClean="0">
                <a:solidFill>
                  <a:srgbClr val="727271"/>
                </a:solidFill>
              </a:rPr>
              <a:t> </a:t>
            </a:r>
            <a:r>
              <a:rPr lang="en-US" sz="2000" b="1" dirty="0">
                <a:solidFill>
                  <a:srgbClr val="FF6600"/>
                </a:solidFill>
              </a:rPr>
              <a:t>5</a:t>
            </a:r>
            <a:r>
              <a:rPr lang="ru-RU" sz="2000" b="1" dirty="0" smtClean="0">
                <a:solidFill>
                  <a:srgbClr val="FF6600"/>
                </a:solidFill>
              </a:rPr>
              <a:t> тыс. </a:t>
            </a:r>
          </a:p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организаций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2039" y="148819"/>
            <a:ext cx="11977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Автодор - Платные Дороги</a:t>
            </a:r>
            <a:endParaRPr lang="ru-RU" sz="2400" dirty="0">
              <a:solidFill>
                <a:srgbClr val="727271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3192"/>
            <a:ext cx="3214284" cy="512917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579125"/>
            <a:ext cx="6253716" cy="8718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Транспондер – это: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4534" y="6165304"/>
            <a:ext cx="12196534" cy="69269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Marketing\Desktop\logo_Avtodor_platnye dorogi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919" y="6383614"/>
            <a:ext cx="1800200" cy="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15548" y="589639"/>
            <a:ext cx="6337005" cy="87187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579125"/>
            <a:ext cx="6050071" cy="871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Автодор-Платные Дороги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54" y="2377035"/>
            <a:ext cx="2712802" cy="222047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538196" y="4671020"/>
            <a:ext cx="24900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Юридические лица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FF6600"/>
                </a:solidFill>
              </a:rPr>
              <a:t>более  </a:t>
            </a:r>
            <a:r>
              <a:rPr lang="en-US" sz="2000" b="1" dirty="0" smtClean="0">
                <a:solidFill>
                  <a:srgbClr val="FF6600"/>
                </a:solidFill>
              </a:rPr>
              <a:t>40</a:t>
            </a:r>
            <a:r>
              <a:rPr lang="ru-RU" sz="2000" b="1" dirty="0" smtClean="0">
                <a:solidFill>
                  <a:srgbClr val="FF6600"/>
                </a:solidFill>
              </a:rPr>
              <a:t> тыс. </a:t>
            </a:r>
          </a:p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устройств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89804" y="2357087"/>
            <a:ext cx="235892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rgbClr val="FF6600"/>
                </a:solidFill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</a:rPr>
              <a:t>~ </a:t>
            </a:r>
            <a:r>
              <a:rPr lang="ru-RU" sz="2000" b="1" dirty="0" smtClean="0">
                <a:solidFill>
                  <a:srgbClr val="FF6600"/>
                </a:solidFill>
              </a:rPr>
              <a:t>200 (350)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сетевых </a:t>
            </a:r>
          </a:p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точек продаж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-1265897" y="3628457"/>
            <a:ext cx="3986812" cy="98239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411788" y="3992329"/>
            <a:ext cx="3252660" cy="9888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2204240" y="4582581"/>
            <a:ext cx="2123911" cy="9370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 rot="16200000">
            <a:off x="1291933" y="5095878"/>
            <a:ext cx="1544735" cy="871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М-11</a:t>
            </a: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336065" y="4842186"/>
            <a:ext cx="7983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«Дон»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 rot="16200000">
            <a:off x="2506891" y="5234755"/>
            <a:ext cx="1544735" cy="871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М-3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 rot="16200000">
            <a:off x="-16470" y="5234756"/>
            <a:ext cx="1544735" cy="871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М-4</a:t>
            </a: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840198" y="3837845"/>
            <a:ext cx="24065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«Москва»- «Санкт-Петербург»</a:t>
            </a:r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2635755" y="4645122"/>
            <a:ext cx="1259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«Украина»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9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5548" y="589639"/>
            <a:ext cx="6337005" cy="87187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9125"/>
            <a:ext cx="6050071" cy="8718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Транспондер 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34" y="6165304"/>
            <a:ext cx="12196534" cy="69269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Marketing\Desktop\logo_Avtodor_platnye dorogi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919" y="6383614"/>
            <a:ext cx="1800200" cy="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3</a:t>
            </a:fld>
            <a:endParaRPr lang="ru-RU"/>
          </a:p>
        </p:txBody>
      </p:sp>
      <p:sp>
        <p:nvSpPr>
          <p:cNvPr id="124" name="Объект 2"/>
          <p:cNvSpPr>
            <a:spLocks noGrp="1"/>
          </p:cNvSpPr>
          <p:nvPr>
            <p:ph idx="1"/>
          </p:nvPr>
        </p:nvSpPr>
        <p:spPr>
          <a:xfrm>
            <a:off x="367038" y="1769124"/>
            <a:ext cx="11107708" cy="6962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800" dirty="0">
                <a:solidFill>
                  <a:schemeClr val="tx2"/>
                </a:solidFill>
              </a:rPr>
              <a:t>А</a:t>
            </a:r>
            <a:r>
              <a:rPr lang="ru-RU" sz="1800" dirty="0" smtClean="0">
                <a:solidFill>
                  <a:schemeClr val="tx2"/>
                </a:solidFill>
              </a:rPr>
              <a:t>втономное </a:t>
            </a:r>
            <a:r>
              <a:rPr lang="ru-RU" sz="1800" dirty="0">
                <a:solidFill>
                  <a:schemeClr val="tx2"/>
                </a:solidFill>
              </a:rPr>
              <a:t>электронное </a:t>
            </a:r>
            <a:r>
              <a:rPr lang="ru-RU" sz="1800" dirty="0" smtClean="0">
                <a:solidFill>
                  <a:schemeClr val="tx2"/>
                </a:solidFill>
              </a:rPr>
              <a:t>устройство</a:t>
            </a:r>
            <a:r>
              <a:rPr lang="ru-RU" sz="1800" dirty="0">
                <a:solidFill>
                  <a:schemeClr val="tx2"/>
                </a:solidFill>
              </a:rPr>
              <a:t>, размещаемое внутри </a:t>
            </a:r>
            <a:r>
              <a:rPr lang="ru-RU" sz="1800" dirty="0" smtClean="0">
                <a:solidFill>
                  <a:schemeClr val="tx2"/>
                </a:solidFill>
              </a:rPr>
              <a:t>салона </a:t>
            </a:r>
            <a:r>
              <a:rPr lang="ru-RU" sz="1800" dirty="0">
                <a:solidFill>
                  <a:schemeClr val="tx2"/>
                </a:solidFill>
              </a:rPr>
              <a:t>автомобиля на </a:t>
            </a:r>
            <a:r>
              <a:rPr lang="ru-RU" sz="1800" dirty="0" smtClean="0">
                <a:solidFill>
                  <a:schemeClr val="tx2"/>
                </a:solidFill>
              </a:rPr>
              <a:t>лобовом стекле, </a:t>
            </a:r>
            <a:r>
              <a:rPr lang="ru-RU" sz="1800" b="1" dirty="0" smtClean="0">
                <a:solidFill>
                  <a:srgbClr val="FF6600"/>
                </a:solidFill>
              </a:rPr>
              <a:t>автоматически</a:t>
            </a:r>
            <a:r>
              <a:rPr lang="ru-RU" sz="1800" dirty="0" smtClean="0">
                <a:solidFill>
                  <a:schemeClr val="tx2"/>
                </a:solidFill>
              </a:rPr>
              <a:t> регистрирующее проезды через пункты взимания платы</a:t>
            </a:r>
          </a:p>
        </p:txBody>
      </p:sp>
      <p:sp>
        <p:nvSpPr>
          <p:cNvPr id="127" name="Овал 126"/>
          <p:cNvSpPr/>
          <p:nvPr/>
        </p:nvSpPr>
        <p:spPr>
          <a:xfrm>
            <a:off x="359831" y="3321190"/>
            <a:ext cx="952501" cy="95250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/>
          <p:cNvSpPr txBox="1"/>
          <p:nvPr/>
        </p:nvSpPr>
        <p:spPr>
          <a:xfrm>
            <a:off x="355598" y="3572758"/>
            <a:ext cx="95673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~ 500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lnSpc>
                <a:spcPts val="2000"/>
              </a:lnSpc>
            </a:pPr>
            <a:r>
              <a:rPr lang="ru-RU" sz="2400" dirty="0">
                <a:solidFill>
                  <a:schemeClr val="bg1"/>
                </a:solidFill>
              </a:rPr>
              <a:t>т</a:t>
            </a:r>
            <a:r>
              <a:rPr lang="ru-RU" sz="2400" dirty="0" smtClean="0">
                <a:solidFill>
                  <a:schemeClr val="bg1"/>
                </a:solidFill>
              </a:rPr>
              <a:t>ыс.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367038" y="4701459"/>
            <a:ext cx="952501" cy="95250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TextBox 132"/>
          <p:cNvSpPr txBox="1"/>
          <p:nvPr/>
        </p:nvSpPr>
        <p:spPr>
          <a:xfrm>
            <a:off x="355598" y="4903311"/>
            <a:ext cx="956734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>
                <a:solidFill>
                  <a:schemeClr val="bg1"/>
                </a:solidFill>
              </a:rPr>
              <a:t>&gt;</a:t>
            </a:r>
            <a:r>
              <a:rPr lang="en-US" sz="2400" dirty="0" smtClean="0">
                <a:solidFill>
                  <a:schemeClr val="bg1"/>
                </a:solidFill>
              </a:rPr>
              <a:t> 1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lnSpc>
                <a:spcPts val="2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млн.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5400000">
            <a:off x="5079130" y="-385948"/>
            <a:ext cx="3042691" cy="971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8105" y="3279110"/>
            <a:ext cx="695885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Проезд через пункты взимания платы </a:t>
            </a:r>
            <a:r>
              <a:rPr lang="ru-RU" sz="1600" b="1" dirty="0">
                <a:solidFill>
                  <a:srgbClr val="FF6600"/>
                </a:solidFill>
                <a:cs typeface="Arial" panose="020B0604020202020204" pitchFamily="34" charset="0"/>
              </a:rPr>
              <a:t>без остановки</a:t>
            </a: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6600"/>
                </a:solidFill>
                <a:cs typeface="Arial" panose="020B0604020202020204" pitchFamily="34" charset="0"/>
              </a:rPr>
              <a:t>Выделенные полосы </a:t>
            </a: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только для пользователей транспондеров, вместе с этим возможность проезда по всем полосам;</a:t>
            </a: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Существенная </a:t>
            </a:r>
            <a:r>
              <a:rPr lang="ru-RU" sz="1600" b="1" dirty="0">
                <a:solidFill>
                  <a:srgbClr val="FF6600"/>
                </a:solidFill>
              </a:rPr>
              <a:t>скидка</a:t>
            </a:r>
            <a:r>
              <a:rPr lang="ru-RU" sz="1600" dirty="0">
                <a:solidFill>
                  <a:schemeClr val="tx2"/>
                </a:solidFill>
              </a:rPr>
              <a:t> от базовой стоимости проезда; </a:t>
            </a: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6600"/>
                </a:solidFill>
                <a:cs typeface="Arial" panose="020B0604020202020204" pitchFamily="34" charset="0"/>
              </a:rPr>
              <a:t>Простота</a:t>
            </a: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 использования и обслуживания;</a:t>
            </a: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Личный кабинет пользователя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для </a:t>
            </a:r>
            <a:r>
              <a:rPr lang="ru-RU" sz="1600" b="1" dirty="0">
                <a:solidFill>
                  <a:srgbClr val="FF6600"/>
                </a:solidFill>
                <a:cs typeface="Arial" panose="020B0604020202020204" pitchFamily="34" charset="0"/>
              </a:rPr>
              <a:t>управления</a:t>
            </a: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 своим балансом и </a:t>
            </a:r>
            <a:r>
              <a:rPr lang="ru-RU" sz="1600" b="1" dirty="0">
                <a:solidFill>
                  <a:srgbClr val="FF6600"/>
                </a:solidFill>
                <a:cs typeface="Arial" panose="020B0604020202020204" pitchFamily="34" charset="0"/>
              </a:rPr>
              <a:t>контролем </a:t>
            </a: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за расходами;</a:t>
            </a: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Круглосуточная </a:t>
            </a:r>
            <a:r>
              <a:rPr lang="ru-RU" sz="1600" b="1" dirty="0">
                <a:solidFill>
                  <a:srgbClr val="FF6600"/>
                </a:solidFill>
                <a:cs typeface="Arial" panose="020B0604020202020204" pitchFamily="34" charset="0"/>
              </a:rPr>
              <a:t>поддержка</a:t>
            </a: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 специалистами контактного центра.</a:t>
            </a:r>
          </a:p>
        </p:txBody>
      </p:sp>
      <p:pic>
        <p:nvPicPr>
          <p:cNvPr id="135" name="Рисунок 1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253" y="3876874"/>
            <a:ext cx="1874743" cy="13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5548" y="589639"/>
            <a:ext cx="6337005" cy="87187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9125"/>
            <a:ext cx="6253716" cy="8718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Интероперабельность      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34" y="6165304"/>
            <a:ext cx="12196534" cy="69269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Marketing\Desktop\logo_Avtodor_platnye dorogi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919" y="6383614"/>
            <a:ext cx="1800200" cy="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4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0805" y="1733982"/>
            <a:ext cx="10829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Возможность </a:t>
            </a:r>
            <a:r>
              <a:rPr lang="ru-RU" dirty="0">
                <a:solidFill>
                  <a:schemeClr val="tx2"/>
                </a:solidFill>
              </a:rPr>
              <a:t>с помощью </a:t>
            </a:r>
            <a:r>
              <a:rPr lang="ru-RU" b="1" dirty="0">
                <a:solidFill>
                  <a:srgbClr val="FF6600"/>
                </a:solidFill>
              </a:rPr>
              <a:t>одного транспондера </a:t>
            </a:r>
            <a:r>
              <a:rPr lang="ru-RU" dirty="0">
                <a:solidFill>
                  <a:schemeClr val="tx2"/>
                </a:solidFill>
              </a:rPr>
              <a:t>безостановочно проезжать по платным дорогам, эксплуатируемым различными операторами – участниками системы межоператорского взаимодействия. Для того чтобы проезд мог быть осуществлен, достаточно заключить договор и приобрести транспондер только у одного </a:t>
            </a:r>
            <a:r>
              <a:rPr lang="ru-RU" dirty="0" smtClean="0">
                <a:solidFill>
                  <a:schemeClr val="tx2"/>
                </a:solidFill>
              </a:rPr>
              <a:t>эмитента.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750605" y="4931672"/>
            <a:ext cx="6616139" cy="261097"/>
            <a:chOff x="741514" y="5831553"/>
            <a:chExt cx="8143571" cy="19083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741514" y="5831553"/>
              <a:ext cx="4071786" cy="190837"/>
              <a:chOff x="889794" y="2264569"/>
              <a:chExt cx="7576847" cy="417512"/>
            </a:xfrm>
          </p:grpSpPr>
          <p:grpSp>
            <p:nvGrpSpPr>
              <p:cNvPr id="27" name="Группа 26"/>
              <p:cNvGrpSpPr/>
              <p:nvPr/>
            </p:nvGrpSpPr>
            <p:grpSpPr>
              <a:xfrm rot="5400000">
                <a:off x="1946077" y="1208286"/>
                <a:ext cx="417512" cy="2530078"/>
                <a:chOff x="985838" y="2168525"/>
                <a:chExt cx="417512" cy="609600"/>
              </a:xfrm>
            </p:grpSpPr>
            <p:sp>
              <p:nvSpPr>
                <p:cNvPr id="38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9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5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0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28" name="Группа 27"/>
              <p:cNvGrpSpPr/>
              <p:nvPr/>
            </p:nvGrpSpPr>
            <p:grpSpPr>
              <a:xfrm rot="5400000">
                <a:off x="4476155" y="1208286"/>
                <a:ext cx="417512" cy="2530078"/>
                <a:chOff x="985838" y="2168525"/>
                <a:chExt cx="417512" cy="609600"/>
              </a:xfrm>
            </p:grpSpPr>
            <p:sp>
              <p:nvSpPr>
                <p:cNvPr id="35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6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5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7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29" name="Группа 28"/>
              <p:cNvGrpSpPr/>
              <p:nvPr/>
            </p:nvGrpSpPr>
            <p:grpSpPr>
              <a:xfrm rot="5400000">
                <a:off x="6992846" y="1208286"/>
                <a:ext cx="417512" cy="2530078"/>
                <a:chOff x="985838" y="2168525"/>
                <a:chExt cx="417512" cy="609600"/>
              </a:xfrm>
            </p:grpSpPr>
            <p:sp>
              <p:nvSpPr>
                <p:cNvPr id="31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3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5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4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14" name="Группа 13"/>
            <p:cNvGrpSpPr/>
            <p:nvPr/>
          </p:nvGrpSpPr>
          <p:grpSpPr>
            <a:xfrm>
              <a:off x="4813299" y="5831553"/>
              <a:ext cx="4071786" cy="190837"/>
              <a:chOff x="889794" y="2264569"/>
              <a:chExt cx="7576847" cy="417512"/>
            </a:xfrm>
          </p:grpSpPr>
          <p:grpSp>
            <p:nvGrpSpPr>
              <p:cNvPr id="15" name="Группа 14"/>
              <p:cNvGrpSpPr/>
              <p:nvPr/>
            </p:nvGrpSpPr>
            <p:grpSpPr>
              <a:xfrm rot="5400000">
                <a:off x="1946077" y="1208286"/>
                <a:ext cx="417512" cy="2530078"/>
                <a:chOff x="985838" y="2168525"/>
                <a:chExt cx="417512" cy="609600"/>
              </a:xfrm>
            </p:grpSpPr>
            <p:sp>
              <p:nvSpPr>
                <p:cNvPr id="24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5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6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 rot="5400000">
                <a:off x="4476153" y="1208284"/>
                <a:ext cx="417512" cy="2530082"/>
                <a:chOff x="985838" y="2168525"/>
                <a:chExt cx="417512" cy="609601"/>
              </a:xfrm>
            </p:grpSpPr>
            <p:sp>
              <p:nvSpPr>
                <p:cNvPr id="21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2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6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3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17" name="Группа 16"/>
              <p:cNvGrpSpPr/>
              <p:nvPr/>
            </p:nvGrpSpPr>
            <p:grpSpPr>
              <a:xfrm rot="5400000">
                <a:off x="6992846" y="1208286"/>
                <a:ext cx="417512" cy="2530078"/>
                <a:chOff x="985838" y="2168525"/>
                <a:chExt cx="417512" cy="609600"/>
              </a:xfrm>
            </p:grpSpPr>
            <p:sp>
              <p:nvSpPr>
                <p:cNvPr id="18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9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5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0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</p:grpSp>
      <p:grpSp>
        <p:nvGrpSpPr>
          <p:cNvPr id="41" name="Группа 40"/>
          <p:cNvGrpSpPr/>
          <p:nvPr/>
        </p:nvGrpSpPr>
        <p:grpSpPr>
          <a:xfrm>
            <a:off x="3750605" y="5657086"/>
            <a:ext cx="7594336" cy="261097"/>
            <a:chOff x="741514" y="5831553"/>
            <a:chExt cx="8143571" cy="190837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741514" y="5831553"/>
              <a:ext cx="4071786" cy="190837"/>
              <a:chOff x="889794" y="2264569"/>
              <a:chExt cx="7576847" cy="417512"/>
            </a:xfrm>
          </p:grpSpPr>
          <p:grpSp>
            <p:nvGrpSpPr>
              <p:cNvPr id="56" name="Группа 55"/>
              <p:cNvGrpSpPr/>
              <p:nvPr/>
            </p:nvGrpSpPr>
            <p:grpSpPr>
              <a:xfrm rot="5400000">
                <a:off x="1946077" y="1208286"/>
                <a:ext cx="417512" cy="2530078"/>
                <a:chOff x="985838" y="2168525"/>
                <a:chExt cx="417512" cy="609600"/>
              </a:xfrm>
            </p:grpSpPr>
            <p:sp>
              <p:nvSpPr>
                <p:cNvPr id="65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6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5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7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57" name="Группа 56"/>
              <p:cNvGrpSpPr/>
              <p:nvPr/>
            </p:nvGrpSpPr>
            <p:grpSpPr>
              <a:xfrm rot="5400000">
                <a:off x="4476155" y="1208286"/>
                <a:ext cx="417512" cy="2530078"/>
                <a:chOff x="985838" y="2168525"/>
                <a:chExt cx="417512" cy="609600"/>
              </a:xfrm>
            </p:grpSpPr>
            <p:sp>
              <p:nvSpPr>
                <p:cNvPr id="62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3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5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4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58" name="Группа 57"/>
              <p:cNvGrpSpPr/>
              <p:nvPr/>
            </p:nvGrpSpPr>
            <p:grpSpPr>
              <a:xfrm rot="5400000">
                <a:off x="6992846" y="1208286"/>
                <a:ext cx="417512" cy="2530078"/>
                <a:chOff x="985838" y="2168525"/>
                <a:chExt cx="417512" cy="609600"/>
              </a:xfrm>
            </p:grpSpPr>
            <p:sp>
              <p:nvSpPr>
                <p:cNvPr id="59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0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5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1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43" name="Группа 42"/>
            <p:cNvGrpSpPr/>
            <p:nvPr/>
          </p:nvGrpSpPr>
          <p:grpSpPr>
            <a:xfrm>
              <a:off x="4813299" y="5831553"/>
              <a:ext cx="4071786" cy="190837"/>
              <a:chOff x="889794" y="2264569"/>
              <a:chExt cx="7576847" cy="417512"/>
            </a:xfrm>
          </p:grpSpPr>
          <p:grpSp>
            <p:nvGrpSpPr>
              <p:cNvPr id="44" name="Группа 43"/>
              <p:cNvGrpSpPr/>
              <p:nvPr/>
            </p:nvGrpSpPr>
            <p:grpSpPr>
              <a:xfrm rot="5400000">
                <a:off x="1946077" y="1208286"/>
                <a:ext cx="417512" cy="2530078"/>
                <a:chOff x="985838" y="2168525"/>
                <a:chExt cx="417512" cy="609600"/>
              </a:xfrm>
            </p:grpSpPr>
            <p:sp>
              <p:nvSpPr>
                <p:cNvPr id="53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4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5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5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45" name="Группа 44"/>
              <p:cNvGrpSpPr/>
              <p:nvPr/>
            </p:nvGrpSpPr>
            <p:grpSpPr>
              <a:xfrm rot="5400000">
                <a:off x="4476153" y="1208284"/>
                <a:ext cx="417512" cy="2530082"/>
                <a:chOff x="985838" y="2168525"/>
                <a:chExt cx="417512" cy="609601"/>
              </a:xfrm>
            </p:grpSpPr>
            <p:sp>
              <p:nvSpPr>
                <p:cNvPr id="50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1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6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2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46" name="Группа 45"/>
              <p:cNvGrpSpPr/>
              <p:nvPr/>
            </p:nvGrpSpPr>
            <p:grpSpPr>
              <a:xfrm rot="5400000">
                <a:off x="6992846" y="1208286"/>
                <a:ext cx="417512" cy="2530078"/>
                <a:chOff x="985838" y="2168525"/>
                <a:chExt cx="417512" cy="609600"/>
              </a:xfrm>
            </p:grpSpPr>
            <p:sp>
              <p:nvSpPr>
                <p:cNvPr id="47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8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5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9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</p:grpSp>
      <p:grpSp>
        <p:nvGrpSpPr>
          <p:cNvPr id="68" name="Группа 67"/>
          <p:cNvGrpSpPr/>
          <p:nvPr/>
        </p:nvGrpSpPr>
        <p:grpSpPr>
          <a:xfrm>
            <a:off x="3750606" y="4243262"/>
            <a:ext cx="5616678" cy="261097"/>
            <a:chOff x="741514" y="5831553"/>
            <a:chExt cx="8143571" cy="190837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741514" y="5831553"/>
              <a:ext cx="4071786" cy="190837"/>
              <a:chOff x="889794" y="2264569"/>
              <a:chExt cx="7576847" cy="417512"/>
            </a:xfrm>
          </p:grpSpPr>
          <p:grpSp>
            <p:nvGrpSpPr>
              <p:cNvPr id="83" name="Группа 82"/>
              <p:cNvGrpSpPr/>
              <p:nvPr/>
            </p:nvGrpSpPr>
            <p:grpSpPr>
              <a:xfrm rot="5400000">
                <a:off x="1946077" y="1208286"/>
                <a:ext cx="417512" cy="2530078"/>
                <a:chOff x="985838" y="2168525"/>
                <a:chExt cx="417512" cy="609600"/>
              </a:xfrm>
            </p:grpSpPr>
            <p:sp>
              <p:nvSpPr>
                <p:cNvPr id="92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3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5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4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84" name="Группа 83"/>
              <p:cNvGrpSpPr/>
              <p:nvPr/>
            </p:nvGrpSpPr>
            <p:grpSpPr>
              <a:xfrm rot="5400000">
                <a:off x="4476155" y="1208286"/>
                <a:ext cx="417512" cy="2530078"/>
                <a:chOff x="985838" y="2168525"/>
                <a:chExt cx="417512" cy="609600"/>
              </a:xfrm>
            </p:grpSpPr>
            <p:sp>
              <p:nvSpPr>
                <p:cNvPr id="89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0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5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1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85" name="Группа 84"/>
              <p:cNvGrpSpPr/>
              <p:nvPr/>
            </p:nvGrpSpPr>
            <p:grpSpPr>
              <a:xfrm rot="5400000">
                <a:off x="6992846" y="1208286"/>
                <a:ext cx="417512" cy="2530078"/>
                <a:chOff x="985838" y="2168525"/>
                <a:chExt cx="417512" cy="609600"/>
              </a:xfrm>
            </p:grpSpPr>
            <p:sp>
              <p:nvSpPr>
                <p:cNvPr id="86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7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5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8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70" name="Группа 69"/>
            <p:cNvGrpSpPr/>
            <p:nvPr/>
          </p:nvGrpSpPr>
          <p:grpSpPr>
            <a:xfrm>
              <a:off x="4813299" y="5831553"/>
              <a:ext cx="4071786" cy="190837"/>
              <a:chOff x="889794" y="2264569"/>
              <a:chExt cx="7576847" cy="417512"/>
            </a:xfrm>
          </p:grpSpPr>
          <p:grpSp>
            <p:nvGrpSpPr>
              <p:cNvPr id="71" name="Группа 70"/>
              <p:cNvGrpSpPr/>
              <p:nvPr/>
            </p:nvGrpSpPr>
            <p:grpSpPr>
              <a:xfrm rot="5400000">
                <a:off x="1946077" y="1208286"/>
                <a:ext cx="417512" cy="2530078"/>
                <a:chOff x="985838" y="2168525"/>
                <a:chExt cx="417512" cy="609600"/>
              </a:xfrm>
            </p:grpSpPr>
            <p:sp>
              <p:nvSpPr>
                <p:cNvPr id="80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1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5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2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72" name="Группа 71"/>
              <p:cNvGrpSpPr/>
              <p:nvPr/>
            </p:nvGrpSpPr>
            <p:grpSpPr>
              <a:xfrm rot="5400000">
                <a:off x="4476153" y="1208284"/>
                <a:ext cx="417512" cy="2530082"/>
                <a:chOff x="985838" y="2168525"/>
                <a:chExt cx="417512" cy="609601"/>
              </a:xfrm>
            </p:grpSpPr>
            <p:sp>
              <p:nvSpPr>
                <p:cNvPr id="77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8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6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9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73" name="Группа 72"/>
              <p:cNvGrpSpPr/>
              <p:nvPr/>
            </p:nvGrpSpPr>
            <p:grpSpPr>
              <a:xfrm rot="5400000">
                <a:off x="6992846" y="1208286"/>
                <a:ext cx="417512" cy="2530078"/>
                <a:chOff x="985838" y="2168525"/>
                <a:chExt cx="417512" cy="609600"/>
              </a:xfrm>
            </p:grpSpPr>
            <p:sp>
              <p:nvSpPr>
                <p:cNvPr id="74" name="Rectangle 6"/>
                <p:cNvSpPr>
                  <a:spLocks noChangeArrowheads="1"/>
                </p:cNvSpPr>
                <p:nvPr/>
              </p:nvSpPr>
              <p:spPr bwMode="auto">
                <a:xfrm>
                  <a:off x="985838" y="2168525"/>
                  <a:ext cx="41275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5" name="Freeform 7"/>
                <p:cNvSpPr>
                  <a:spLocks noEditPoints="1"/>
                </p:cNvSpPr>
                <p:nvPr/>
              </p:nvSpPr>
              <p:spPr bwMode="auto">
                <a:xfrm>
                  <a:off x="1062038" y="2168525"/>
                  <a:ext cx="254000" cy="609600"/>
                </a:xfrm>
                <a:custGeom>
                  <a:avLst/>
                  <a:gdLst>
                    <a:gd name="T0" fmla="*/ 0 w 160"/>
                    <a:gd name="T1" fmla="*/ 0 h 384"/>
                    <a:gd name="T2" fmla="*/ 0 w 160"/>
                    <a:gd name="T3" fmla="*/ 384 h 384"/>
                    <a:gd name="T4" fmla="*/ 160 w 160"/>
                    <a:gd name="T5" fmla="*/ 384 h 384"/>
                    <a:gd name="T6" fmla="*/ 160 w 160"/>
                    <a:gd name="T7" fmla="*/ 0 h 384"/>
                    <a:gd name="T8" fmla="*/ 0 w 160"/>
                    <a:gd name="T9" fmla="*/ 0 h 384"/>
                    <a:gd name="T10" fmla="*/ 98 w 160"/>
                    <a:gd name="T11" fmla="*/ 362 h 384"/>
                    <a:gd name="T12" fmla="*/ 75 w 160"/>
                    <a:gd name="T13" fmla="*/ 362 h 384"/>
                    <a:gd name="T14" fmla="*/ 75 w 160"/>
                    <a:gd name="T15" fmla="*/ 319 h 384"/>
                    <a:gd name="T16" fmla="*/ 98 w 160"/>
                    <a:gd name="T17" fmla="*/ 319 h 384"/>
                    <a:gd name="T18" fmla="*/ 98 w 160"/>
                    <a:gd name="T19" fmla="*/ 362 h 384"/>
                    <a:gd name="T20" fmla="*/ 98 w 160"/>
                    <a:gd name="T21" fmla="*/ 264 h 384"/>
                    <a:gd name="T22" fmla="*/ 75 w 160"/>
                    <a:gd name="T23" fmla="*/ 264 h 384"/>
                    <a:gd name="T24" fmla="*/ 75 w 160"/>
                    <a:gd name="T25" fmla="*/ 220 h 384"/>
                    <a:gd name="T26" fmla="*/ 98 w 160"/>
                    <a:gd name="T27" fmla="*/ 220 h 384"/>
                    <a:gd name="T28" fmla="*/ 98 w 160"/>
                    <a:gd name="T29" fmla="*/ 264 h 384"/>
                    <a:gd name="T30" fmla="*/ 98 w 160"/>
                    <a:gd name="T31" fmla="*/ 165 h 384"/>
                    <a:gd name="T32" fmla="*/ 75 w 160"/>
                    <a:gd name="T33" fmla="*/ 165 h 384"/>
                    <a:gd name="T34" fmla="*/ 75 w 160"/>
                    <a:gd name="T35" fmla="*/ 121 h 384"/>
                    <a:gd name="T36" fmla="*/ 98 w 160"/>
                    <a:gd name="T37" fmla="*/ 121 h 384"/>
                    <a:gd name="T38" fmla="*/ 98 w 160"/>
                    <a:gd name="T39" fmla="*/ 165 h 384"/>
                    <a:gd name="T40" fmla="*/ 75 w 160"/>
                    <a:gd name="T41" fmla="*/ 65 h 384"/>
                    <a:gd name="T42" fmla="*/ 75 w 160"/>
                    <a:gd name="T43" fmla="*/ 22 h 384"/>
                    <a:gd name="T44" fmla="*/ 98 w 160"/>
                    <a:gd name="T45" fmla="*/ 22 h 384"/>
                    <a:gd name="T46" fmla="*/ 98 w 160"/>
                    <a:gd name="T47" fmla="*/ 65 h 384"/>
                    <a:gd name="T48" fmla="*/ 75 w 160"/>
                    <a:gd name="T49" fmla="*/ 65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384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160" y="384"/>
                      </a:lnTo>
                      <a:lnTo>
                        <a:pt x="160" y="0"/>
                      </a:lnTo>
                      <a:lnTo>
                        <a:pt x="0" y="0"/>
                      </a:lnTo>
                      <a:close/>
                      <a:moveTo>
                        <a:pt x="98" y="362"/>
                      </a:moveTo>
                      <a:lnTo>
                        <a:pt x="75" y="362"/>
                      </a:lnTo>
                      <a:lnTo>
                        <a:pt x="75" y="319"/>
                      </a:lnTo>
                      <a:lnTo>
                        <a:pt x="98" y="319"/>
                      </a:lnTo>
                      <a:lnTo>
                        <a:pt x="98" y="362"/>
                      </a:lnTo>
                      <a:close/>
                      <a:moveTo>
                        <a:pt x="98" y="264"/>
                      </a:moveTo>
                      <a:lnTo>
                        <a:pt x="75" y="264"/>
                      </a:lnTo>
                      <a:lnTo>
                        <a:pt x="75" y="220"/>
                      </a:lnTo>
                      <a:lnTo>
                        <a:pt x="98" y="220"/>
                      </a:lnTo>
                      <a:lnTo>
                        <a:pt x="98" y="264"/>
                      </a:lnTo>
                      <a:close/>
                      <a:moveTo>
                        <a:pt x="98" y="165"/>
                      </a:moveTo>
                      <a:lnTo>
                        <a:pt x="75" y="165"/>
                      </a:lnTo>
                      <a:lnTo>
                        <a:pt x="75" y="121"/>
                      </a:lnTo>
                      <a:lnTo>
                        <a:pt x="98" y="121"/>
                      </a:lnTo>
                      <a:lnTo>
                        <a:pt x="98" y="165"/>
                      </a:lnTo>
                      <a:close/>
                      <a:moveTo>
                        <a:pt x="75" y="65"/>
                      </a:moveTo>
                      <a:lnTo>
                        <a:pt x="75" y="22"/>
                      </a:lnTo>
                      <a:lnTo>
                        <a:pt x="98" y="22"/>
                      </a:lnTo>
                      <a:lnTo>
                        <a:pt x="98" y="65"/>
                      </a:lnTo>
                      <a:lnTo>
                        <a:pt x="75" y="65"/>
                      </a:lnTo>
                      <a:close/>
                    </a:path>
                  </a:pathLst>
                </a:cu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6" name="Rectangle 8"/>
                <p:cNvSpPr>
                  <a:spLocks noChangeArrowheads="1"/>
                </p:cNvSpPr>
                <p:nvPr/>
              </p:nvSpPr>
              <p:spPr bwMode="auto">
                <a:xfrm>
                  <a:off x="1352550" y="2168525"/>
                  <a:ext cx="50800" cy="609600"/>
                </a:xfrm>
                <a:prstGeom prst="rect">
                  <a:avLst/>
                </a:prstGeom>
                <a:solidFill>
                  <a:srgbClr val="434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</p:grpSp>
      <p:sp>
        <p:nvSpPr>
          <p:cNvPr id="95" name="Стрелка вправо 94"/>
          <p:cNvSpPr/>
          <p:nvPr/>
        </p:nvSpPr>
        <p:spPr>
          <a:xfrm rot="19481608">
            <a:off x="2112667" y="4432272"/>
            <a:ext cx="686778" cy="26658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96" name="Freeform 13"/>
          <p:cNvSpPr>
            <a:spLocks noEditPoints="1"/>
          </p:cNvSpPr>
          <p:nvPr/>
        </p:nvSpPr>
        <p:spPr bwMode="auto">
          <a:xfrm rot="2908485">
            <a:off x="1475759" y="4518678"/>
            <a:ext cx="601408" cy="328513"/>
          </a:xfrm>
          <a:custGeom>
            <a:avLst/>
            <a:gdLst>
              <a:gd name="T0" fmla="*/ 309 w 692"/>
              <a:gd name="T1" fmla="*/ 257 h 379"/>
              <a:gd name="T2" fmla="*/ 236 w 692"/>
              <a:gd name="T3" fmla="*/ 330 h 379"/>
              <a:gd name="T4" fmla="*/ 220 w 692"/>
              <a:gd name="T5" fmla="*/ 379 h 379"/>
              <a:gd name="T6" fmla="*/ 245 w 692"/>
              <a:gd name="T7" fmla="*/ 330 h 379"/>
              <a:gd name="T8" fmla="*/ 302 w 692"/>
              <a:gd name="T9" fmla="*/ 271 h 379"/>
              <a:gd name="T10" fmla="*/ 360 w 692"/>
              <a:gd name="T11" fmla="*/ 243 h 379"/>
              <a:gd name="T12" fmla="*/ 446 w 692"/>
              <a:gd name="T13" fmla="*/ 234 h 379"/>
              <a:gd name="T14" fmla="*/ 526 w 692"/>
              <a:gd name="T15" fmla="*/ 257 h 379"/>
              <a:gd name="T16" fmla="*/ 559 w 692"/>
              <a:gd name="T17" fmla="*/ 269 h 379"/>
              <a:gd name="T18" fmla="*/ 489 w 692"/>
              <a:gd name="T19" fmla="*/ 234 h 379"/>
              <a:gd name="T20" fmla="*/ 385 w 692"/>
              <a:gd name="T21" fmla="*/ 229 h 379"/>
              <a:gd name="T22" fmla="*/ 337 w 692"/>
              <a:gd name="T23" fmla="*/ 169 h 379"/>
              <a:gd name="T24" fmla="*/ 273 w 692"/>
              <a:gd name="T25" fmla="*/ 197 h 379"/>
              <a:gd name="T26" fmla="*/ 177 w 692"/>
              <a:gd name="T27" fmla="*/ 293 h 379"/>
              <a:gd name="T28" fmla="*/ 157 w 692"/>
              <a:gd name="T29" fmla="*/ 358 h 379"/>
              <a:gd name="T30" fmla="*/ 187 w 692"/>
              <a:gd name="T31" fmla="*/ 295 h 379"/>
              <a:gd name="T32" fmla="*/ 264 w 692"/>
              <a:gd name="T33" fmla="*/ 217 h 379"/>
              <a:gd name="T34" fmla="*/ 341 w 692"/>
              <a:gd name="T35" fmla="*/ 178 h 379"/>
              <a:gd name="T36" fmla="*/ 453 w 692"/>
              <a:gd name="T37" fmla="*/ 166 h 379"/>
              <a:gd name="T38" fmla="*/ 558 w 692"/>
              <a:gd name="T39" fmla="*/ 197 h 379"/>
              <a:gd name="T40" fmla="*/ 600 w 692"/>
              <a:gd name="T41" fmla="*/ 211 h 379"/>
              <a:gd name="T42" fmla="*/ 509 w 692"/>
              <a:gd name="T43" fmla="*/ 168 h 379"/>
              <a:gd name="T44" fmla="*/ 390 w 692"/>
              <a:gd name="T45" fmla="*/ 157 h 379"/>
              <a:gd name="T46" fmla="*/ 337 w 692"/>
              <a:gd name="T47" fmla="*/ 169 h 379"/>
              <a:gd name="T48" fmla="*/ 239 w 692"/>
              <a:gd name="T49" fmla="*/ 40 h 379"/>
              <a:gd name="T50" fmla="*/ 149 w 692"/>
              <a:gd name="T51" fmla="*/ 96 h 379"/>
              <a:gd name="T52" fmla="*/ 75 w 692"/>
              <a:gd name="T53" fmla="*/ 169 h 379"/>
              <a:gd name="T54" fmla="*/ 21 w 692"/>
              <a:gd name="T55" fmla="*/ 257 h 379"/>
              <a:gd name="T56" fmla="*/ 16 w 692"/>
              <a:gd name="T57" fmla="*/ 309 h 379"/>
              <a:gd name="T58" fmla="*/ 63 w 692"/>
              <a:gd name="T59" fmla="*/ 213 h 379"/>
              <a:gd name="T60" fmla="*/ 161 w 692"/>
              <a:gd name="T61" fmla="*/ 105 h 379"/>
              <a:gd name="T62" fmla="*/ 234 w 692"/>
              <a:gd name="T63" fmla="*/ 61 h 379"/>
              <a:gd name="T64" fmla="*/ 295 w 692"/>
              <a:gd name="T65" fmla="*/ 37 h 379"/>
              <a:gd name="T66" fmla="*/ 381 w 692"/>
              <a:gd name="T67" fmla="*/ 17 h 379"/>
              <a:gd name="T68" fmla="*/ 467 w 692"/>
              <a:gd name="T69" fmla="*/ 17 h 379"/>
              <a:gd name="T70" fmla="*/ 626 w 692"/>
              <a:gd name="T71" fmla="*/ 65 h 379"/>
              <a:gd name="T72" fmla="*/ 692 w 692"/>
              <a:gd name="T73" fmla="*/ 87 h 379"/>
              <a:gd name="T74" fmla="*/ 626 w 692"/>
              <a:gd name="T75" fmla="*/ 47 h 379"/>
              <a:gd name="T76" fmla="*/ 528 w 692"/>
              <a:gd name="T77" fmla="*/ 12 h 379"/>
              <a:gd name="T78" fmla="*/ 425 w 692"/>
              <a:gd name="T79" fmla="*/ 0 h 379"/>
              <a:gd name="T80" fmla="*/ 318 w 692"/>
              <a:gd name="T81" fmla="*/ 14 h 379"/>
              <a:gd name="T82" fmla="*/ 315 w 692"/>
              <a:gd name="T83" fmla="*/ 96 h 379"/>
              <a:gd name="T84" fmla="*/ 232 w 692"/>
              <a:gd name="T85" fmla="*/ 133 h 379"/>
              <a:gd name="T86" fmla="*/ 164 w 692"/>
              <a:gd name="T87" fmla="*/ 187 h 379"/>
              <a:gd name="T88" fmla="*/ 112 w 692"/>
              <a:gd name="T89" fmla="*/ 253 h 379"/>
              <a:gd name="T90" fmla="*/ 75 w 692"/>
              <a:gd name="T91" fmla="*/ 330 h 379"/>
              <a:gd name="T92" fmla="*/ 108 w 692"/>
              <a:gd name="T93" fmla="*/ 285 h 379"/>
              <a:gd name="T94" fmla="*/ 170 w 692"/>
              <a:gd name="T95" fmla="*/ 201 h 379"/>
              <a:gd name="T96" fmla="*/ 285 w 692"/>
              <a:gd name="T97" fmla="*/ 120 h 379"/>
              <a:gd name="T98" fmla="*/ 390 w 692"/>
              <a:gd name="T99" fmla="*/ 94 h 379"/>
              <a:gd name="T100" fmla="*/ 528 w 692"/>
              <a:gd name="T101" fmla="*/ 107 h 379"/>
              <a:gd name="T102" fmla="*/ 615 w 692"/>
              <a:gd name="T103" fmla="*/ 147 h 379"/>
              <a:gd name="T104" fmla="*/ 628 w 692"/>
              <a:gd name="T105" fmla="*/ 138 h 379"/>
              <a:gd name="T106" fmla="*/ 551 w 692"/>
              <a:gd name="T107" fmla="*/ 101 h 379"/>
              <a:gd name="T108" fmla="*/ 468 w 692"/>
              <a:gd name="T109" fmla="*/ 82 h 379"/>
              <a:gd name="T110" fmla="*/ 381 w 692"/>
              <a:gd name="T111" fmla="*/ 82 h 379"/>
              <a:gd name="T112" fmla="*/ 315 w 692"/>
              <a:gd name="T113" fmla="*/ 96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92" h="379">
                <a:moveTo>
                  <a:pt x="358" y="236"/>
                </a:moveTo>
                <a:lnTo>
                  <a:pt x="358" y="236"/>
                </a:lnTo>
                <a:lnTo>
                  <a:pt x="332" y="244"/>
                </a:lnTo>
                <a:lnTo>
                  <a:pt x="309" y="257"/>
                </a:lnTo>
                <a:lnTo>
                  <a:pt x="287" y="272"/>
                </a:lnTo>
                <a:lnTo>
                  <a:pt x="267" y="290"/>
                </a:lnTo>
                <a:lnTo>
                  <a:pt x="250" y="309"/>
                </a:lnTo>
                <a:lnTo>
                  <a:pt x="236" y="330"/>
                </a:lnTo>
                <a:lnTo>
                  <a:pt x="224" y="353"/>
                </a:lnTo>
                <a:lnTo>
                  <a:pt x="213" y="377"/>
                </a:lnTo>
                <a:lnTo>
                  <a:pt x="220" y="379"/>
                </a:lnTo>
                <a:lnTo>
                  <a:pt x="220" y="379"/>
                </a:lnTo>
                <a:lnTo>
                  <a:pt x="227" y="363"/>
                </a:lnTo>
                <a:lnTo>
                  <a:pt x="234" y="349"/>
                </a:lnTo>
                <a:lnTo>
                  <a:pt x="234" y="349"/>
                </a:lnTo>
                <a:lnTo>
                  <a:pt x="245" y="330"/>
                </a:lnTo>
                <a:lnTo>
                  <a:pt x="257" y="314"/>
                </a:lnTo>
                <a:lnTo>
                  <a:pt x="269" y="299"/>
                </a:lnTo>
                <a:lnTo>
                  <a:pt x="285" y="285"/>
                </a:lnTo>
                <a:lnTo>
                  <a:pt x="302" y="271"/>
                </a:lnTo>
                <a:lnTo>
                  <a:pt x="320" y="260"/>
                </a:lnTo>
                <a:lnTo>
                  <a:pt x="339" y="250"/>
                </a:lnTo>
                <a:lnTo>
                  <a:pt x="360" y="243"/>
                </a:lnTo>
                <a:lnTo>
                  <a:pt x="360" y="243"/>
                </a:lnTo>
                <a:lnTo>
                  <a:pt x="383" y="238"/>
                </a:lnTo>
                <a:lnTo>
                  <a:pt x="404" y="234"/>
                </a:lnTo>
                <a:lnTo>
                  <a:pt x="425" y="232"/>
                </a:lnTo>
                <a:lnTo>
                  <a:pt x="446" y="234"/>
                </a:lnTo>
                <a:lnTo>
                  <a:pt x="467" y="236"/>
                </a:lnTo>
                <a:lnTo>
                  <a:pt x="488" y="241"/>
                </a:lnTo>
                <a:lnTo>
                  <a:pt x="507" y="248"/>
                </a:lnTo>
                <a:lnTo>
                  <a:pt x="526" y="257"/>
                </a:lnTo>
                <a:lnTo>
                  <a:pt x="526" y="257"/>
                </a:lnTo>
                <a:lnTo>
                  <a:pt x="540" y="265"/>
                </a:lnTo>
                <a:lnTo>
                  <a:pt x="554" y="274"/>
                </a:lnTo>
                <a:lnTo>
                  <a:pt x="559" y="269"/>
                </a:lnTo>
                <a:lnTo>
                  <a:pt x="559" y="269"/>
                </a:lnTo>
                <a:lnTo>
                  <a:pt x="537" y="255"/>
                </a:lnTo>
                <a:lnTo>
                  <a:pt x="514" y="243"/>
                </a:lnTo>
                <a:lnTo>
                  <a:pt x="489" y="234"/>
                </a:lnTo>
                <a:lnTo>
                  <a:pt x="465" y="229"/>
                </a:lnTo>
                <a:lnTo>
                  <a:pt x="439" y="225"/>
                </a:lnTo>
                <a:lnTo>
                  <a:pt x="413" y="225"/>
                </a:lnTo>
                <a:lnTo>
                  <a:pt x="385" y="229"/>
                </a:lnTo>
                <a:lnTo>
                  <a:pt x="358" y="236"/>
                </a:lnTo>
                <a:lnTo>
                  <a:pt x="358" y="236"/>
                </a:lnTo>
                <a:close/>
                <a:moveTo>
                  <a:pt x="337" y="169"/>
                </a:moveTo>
                <a:lnTo>
                  <a:pt x="337" y="169"/>
                </a:lnTo>
                <a:lnTo>
                  <a:pt x="320" y="175"/>
                </a:lnTo>
                <a:lnTo>
                  <a:pt x="304" y="182"/>
                </a:lnTo>
                <a:lnTo>
                  <a:pt x="288" y="189"/>
                </a:lnTo>
                <a:lnTo>
                  <a:pt x="273" y="197"/>
                </a:lnTo>
                <a:lnTo>
                  <a:pt x="245" y="218"/>
                </a:lnTo>
                <a:lnTo>
                  <a:pt x="219" y="241"/>
                </a:lnTo>
                <a:lnTo>
                  <a:pt x="196" y="265"/>
                </a:lnTo>
                <a:lnTo>
                  <a:pt x="177" y="293"/>
                </a:lnTo>
                <a:lnTo>
                  <a:pt x="161" y="323"/>
                </a:lnTo>
                <a:lnTo>
                  <a:pt x="147" y="355"/>
                </a:lnTo>
                <a:lnTo>
                  <a:pt x="157" y="358"/>
                </a:lnTo>
                <a:lnTo>
                  <a:pt x="157" y="358"/>
                </a:lnTo>
                <a:lnTo>
                  <a:pt x="164" y="337"/>
                </a:lnTo>
                <a:lnTo>
                  <a:pt x="175" y="318"/>
                </a:lnTo>
                <a:lnTo>
                  <a:pt x="175" y="318"/>
                </a:lnTo>
                <a:lnTo>
                  <a:pt x="187" y="295"/>
                </a:lnTo>
                <a:lnTo>
                  <a:pt x="205" y="272"/>
                </a:lnTo>
                <a:lnTo>
                  <a:pt x="222" y="251"/>
                </a:lnTo>
                <a:lnTo>
                  <a:pt x="241" y="232"/>
                </a:lnTo>
                <a:lnTo>
                  <a:pt x="264" y="217"/>
                </a:lnTo>
                <a:lnTo>
                  <a:pt x="288" y="201"/>
                </a:lnTo>
                <a:lnTo>
                  <a:pt x="313" y="189"/>
                </a:lnTo>
                <a:lnTo>
                  <a:pt x="341" y="178"/>
                </a:lnTo>
                <a:lnTo>
                  <a:pt x="341" y="178"/>
                </a:lnTo>
                <a:lnTo>
                  <a:pt x="369" y="171"/>
                </a:lnTo>
                <a:lnTo>
                  <a:pt x="397" y="168"/>
                </a:lnTo>
                <a:lnTo>
                  <a:pt x="425" y="166"/>
                </a:lnTo>
                <a:lnTo>
                  <a:pt x="453" y="166"/>
                </a:lnTo>
                <a:lnTo>
                  <a:pt x="481" y="171"/>
                </a:lnTo>
                <a:lnTo>
                  <a:pt x="507" y="176"/>
                </a:lnTo>
                <a:lnTo>
                  <a:pt x="533" y="187"/>
                </a:lnTo>
                <a:lnTo>
                  <a:pt x="558" y="197"/>
                </a:lnTo>
                <a:lnTo>
                  <a:pt x="558" y="197"/>
                </a:lnTo>
                <a:lnTo>
                  <a:pt x="575" y="208"/>
                </a:lnTo>
                <a:lnTo>
                  <a:pt x="594" y="220"/>
                </a:lnTo>
                <a:lnTo>
                  <a:pt x="600" y="211"/>
                </a:lnTo>
                <a:lnTo>
                  <a:pt x="600" y="211"/>
                </a:lnTo>
                <a:lnTo>
                  <a:pt x="572" y="194"/>
                </a:lnTo>
                <a:lnTo>
                  <a:pt x="542" y="178"/>
                </a:lnTo>
                <a:lnTo>
                  <a:pt x="509" y="168"/>
                </a:lnTo>
                <a:lnTo>
                  <a:pt x="475" y="159"/>
                </a:lnTo>
                <a:lnTo>
                  <a:pt x="442" y="155"/>
                </a:lnTo>
                <a:lnTo>
                  <a:pt x="407" y="155"/>
                </a:lnTo>
                <a:lnTo>
                  <a:pt x="390" y="157"/>
                </a:lnTo>
                <a:lnTo>
                  <a:pt x="372" y="161"/>
                </a:lnTo>
                <a:lnTo>
                  <a:pt x="355" y="164"/>
                </a:lnTo>
                <a:lnTo>
                  <a:pt x="337" y="169"/>
                </a:lnTo>
                <a:lnTo>
                  <a:pt x="337" y="169"/>
                </a:lnTo>
                <a:close/>
                <a:moveTo>
                  <a:pt x="292" y="21"/>
                </a:moveTo>
                <a:lnTo>
                  <a:pt x="292" y="21"/>
                </a:lnTo>
                <a:lnTo>
                  <a:pt x="266" y="30"/>
                </a:lnTo>
                <a:lnTo>
                  <a:pt x="239" y="40"/>
                </a:lnTo>
                <a:lnTo>
                  <a:pt x="215" y="52"/>
                </a:lnTo>
                <a:lnTo>
                  <a:pt x="192" y="66"/>
                </a:lnTo>
                <a:lnTo>
                  <a:pt x="170" y="80"/>
                </a:lnTo>
                <a:lnTo>
                  <a:pt x="149" y="96"/>
                </a:lnTo>
                <a:lnTo>
                  <a:pt x="129" y="112"/>
                </a:lnTo>
                <a:lnTo>
                  <a:pt x="110" y="131"/>
                </a:lnTo>
                <a:lnTo>
                  <a:pt x="91" y="148"/>
                </a:lnTo>
                <a:lnTo>
                  <a:pt x="75" y="169"/>
                </a:lnTo>
                <a:lnTo>
                  <a:pt x="59" y="190"/>
                </a:lnTo>
                <a:lnTo>
                  <a:pt x="45" y="211"/>
                </a:lnTo>
                <a:lnTo>
                  <a:pt x="31" y="234"/>
                </a:lnTo>
                <a:lnTo>
                  <a:pt x="21" y="257"/>
                </a:lnTo>
                <a:lnTo>
                  <a:pt x="10" y="279"/>
                </a:lnTo>
                <a:lnTo>
                  <a:pt x="0" y="304"/>
                </a:lnTo>
                <a:lnTo>
                  <a:pt x="16" y="309"/>
                </a:lnTo>
                <a:lnTo>
                  <a:pt x="16" y="309"/>
                </a:lnTo>
                <a:lnTo>
                  <a:pt x="28" y="278"/>
                </a:lnTo>
                <a:lnTo>
                  <a:pt x="42" y="248"/>
                </a:lnTo>
                <a:lnTo>
                  <a:pt x="42" y="248"/>
                </a:lnTo>
                <a:lnTo>
                  <a:pt x="63" y="213"/>
                </a:lnTo>
                <a:lnTo>
                  <a:pt x="87" y="178"/>
                </a:lnTo>
                <a:lnTo>
                  <a:pt x="114" y="147"/>
                </a:lnTo>
                <a:lnTo>
                  <a:pt x="145" y="119"/>
                </a:lnTo>
                <a:lnTo>
                  <a:pt x="161" y="105"/>
                </a:lnTo>
                <a:lnTo>
                  <a:pt x="178" y="93"/>
                </a:lnTo>
                <a:lnTo>
                  <a:pt x="196" y="82"/>
                </a:lnTo>
                <a:lnTo>
                  <a:pt x="215" y="70"/>
                </a:lnTo>
                <a:lnTo>
                  <a:pt x="234" y="61"/>
                </a:lnTo>
                <a:lnTo>
                  <a:pt x="253" y="51"/>
                </a:lnTo>
                <a:lnTo>
                  <a:pt x="274" y="44"/>
                </a:lnTo>
                <a:lnTo>
                  <a:pt x="295" y="37"/>
                </a:lnTo>
                <a:lnTo>
                  <a:pt x="295" y="37"/>
                </a:lnTo>
                <a:lnTo>
                  <a:pt x="318" y="30"/>
                </a:lnTo>
                <a:lnTo>
                  <a:pt x="339" y="24"/>
                </a:lnTo>
                <a:lnTo>
                  <a:pt x="360" y="21"/>
                </a:lnTo>
                <a:lnTo>
                  <a:pt x="381" y="17"/>
                </a:lnTo>
                <a:lnTo>
                  <a:pt x="404" y="16"/>
                </a:lnTo>
                <a:lnTo>
                  <a:pt x="425" y="16"/>
                </a:lnTo>
                <a:lnTo>
                  <a:pt x="446" y="16"/>
                </a:lnTo>
                <a:lnTo>
                  <a:pt x="467" y="17"/>
                </a:lnTo>
                <a:lnTo>
                  <a:pt x="509" y="24"/>
                </a:lnTo>
                <a:lnTo>
                  <a:pt x="549" y="33"/>
                </a:lnTo>
                <a:lnTo>
                  <a:pt x="589" y="47"/>
                </a:lnTo>
                <a:lnTo>
                  <a:pt x="626" y="65"/>
                </a:lnTo>
                <a:lnTo>
                  <a:pt x="626" y="65"/>
                </a:lnTo>
                <a:lnTo>
                  <a:pt x="656" y="82"/>
                </a:lnTo>
                <a:lnTo>
                  <a:pt x="682" y="100"/>
                </a:lnTo>
                <a:lnTo>
                  <a:pt x="692" y="87"/>
                </a:lnTo>
                <a:lnTo>
                  <a:pt x="692" y="87"/>
                </a:lnTo>
                <a:lnTo>
                  <a:pt x="670" y="73"/>
                </a:lnTo>
                <a:lnTo>
                  <a:pt x="649" y="59"/>
                </a:lnTo>
                <a:lnTo>
                  <a:pt x="626" y="47"/>
                </a:lnTo>
                <a:lnTo>
                  <a:pt x="601" y="37"/>
                </a:lnTo>
                <a:lnTo>
                  <a:pt x="579" y="26"/>
                </a:lnTo>
                <a:lnTo>
                  <a:pt x="552" y="19"/>
                </a:lnTo>
                <a:lnTo>
                  <a:pt x="528" y="12"/>
                </a:lnTo>
                <a:lnTo>
                  <a:pt x="503" y="7"/>
                </a:lnTo>
                <a:lnTo>
                  <a:pt x="477" y="3"/>
                </a:lnTo>
                <a:lnTo>
                  <a:pt x="451" y="2"/>
                </a:lnTo>
                <a:lnTo>
                  <a:pt x="425" y="0"/>
                </a:lnTo>
                <a:lnTo>
                  <a:pt x="399" y="2"/>
                </a:lnTo>
                <a:lnTo>
                  <a:pt x="371" y="3"/>
                </a:lnTo>
                <a:lnTo>
                  <a:pt x="344" y="7"/>
                </a:lnTo>
                <a:lnTo>
                  <a:pt x="318" y="14"/>
                </a:lnTo>
                <a:lnTo>
                  <a:pt x="292" y="21"/>
                </a:lnTo>
                <a:lnTo>
                  <a:pt x="292" y="21"/>
                </a:lnTo>
                <a:close/>
                <a:moveTo>
                  <a:pt x="315" y="96"/>
                </a:moveTo>
                <a:lnTo>
                  <a:pt x="315" y="96"/>
                </a:lnTo>
                <a:lnTo>
                  <a:pt x="294" y="103"/>
                </a:lnTo>
                <a:lnTo>
                  <a:pt x="273" y="112"/>
                </a:lnTo>
                <a:lnTo>
                  <a:pt x="252" y="122"/>
                </a:lnTo>
                <a:lnTo>
                  <a:pt x="232" y="133"/>
                </a:lnTo>
                <a:lnTo>
                  <a:pt x="215" y="145"/>
                </a:lnTo>
                <a:lnTo>
                  <a:pt x="198" y="157"/>
                </a:lnTo>
                <a:lnTo>
                  <a:pt x="180" y="171"/>
                </a:lnTo>
                <a:lnTo>
                  <a:pt x="164" y="187"/>
                </a:lnTo>
                <a:lnTo>
                  <a:pt x="150" y="203"/>
                </a:lnTo>
                <a:lnTo>
                  <a:pt x="136" y="218"/>
                </a:lnTo>
                <a:lnTo>
                  <a:pt x="124" y="236"/>
                </a:lnTo>
                <a:lnTo>
                  <a:pt x="112" y="253"/>
                </a:lnTo>
                <a:lnTo>
                  <a:pt x="101" y="271"/>
                </a:lnTo>
                <a:lnTo>
                  <a:pt x="91" y="290"/>
                </a:lnTo>
                <a:lnTo>
                  <a:pt x="82" y="309"/>
                </a:lnTo>
                <a:lnTo>
                  <a:pt x="75" y="330"/>
                </a:lnTo>
                <a:lnTo>
                  <a:pt x="87" y="334"/>
                </a:lnTo>
                <a:lnTo>
                  <a:pt x="87" y="334"/>
                </a:lnTo>
                <a:lnTo>
                  <a:pt x="98" y="309"/>
                </a:lnTo>
                <a:lnTo>
                  <a:pt x="108" y="285"/>
                </a:lnTo>
                <a:lnTo>
                  <a:pt x="108" y="285"/>
                </a:lnTo>
                <a:lnTo>
                  <a:pt x="126" y="255"/>
                </a:lnTo>
                <a:lnTo>
                  <a:pt x="147" y="227"/>
                </a:lnTo>
                <a:lnTo>
                  <a:pt x="170" y="201"/>
                </a:lnTo>
                <a:lnTo>
                  <a:pt x="194" y="176"/>
                </a:lnTo>
                <a:lnTo>
                  <a:pt x="222" y="155"/>
                </a:lnTo>
                <a:lnTo>
                  <a:pt x="252" y="136"/>
                </a:lnTo>
                <a:lnTo>
                  <a:pt x="285" y="120"/>
                </a:lnTo>
                <a:lnTo>
                  <a:pt x="318" y="108"/>
                </a:lnTo>
                <a:lnTo>
                  <a:pt x="318" y="108"/>
                </a:lnTo>
                <a:lnTo>
                  <a:pt x="355" y="100"/>
                </a:lnTo>
                <a:lnTo>
                  <a:pt x="390" y="94"/>
                </a:lnTo>
                <a:lnTo>
                  <a:pt x="425" y="93"/>
                </a:lnTo>
                <a:lnTo>
                  <a:pt x="460" y="94"/>
                </a:lnTo>
                <a:lnTo>
                  <a:pt x="495" y="98"/>
                </a:lnTo>
                <a:lnTo>
                  <a:pt x="528" y="107"/>
                </a:lnTo>
                <a:lnTo>
                  <a:pt x="559" y="119"/>
                </a:lnTo>
                <a:lnTo>
                  <a:pt x="591" y="133"/>
                </a:lnTo>
                <a:lnTo>
                  <a:pt x="591" y="133"/>
                </a:lnTo>
                <a:lnTo>
                  <a:pt x="615" y="147"/>
                </a:lnTo>
                <a:lnTo>
                  <a:pt x="638" y="161"/>
                </a:lnTo>
                <a:lnTo>
                  <a:pt x="645" y="150"/>
                </a:lnTo>
                <a:lnTo>
                  <a:pt x="645" y="150"/>
                </a:lnTo>
                <a:lnTo>
                  <a:pt x="628" y="138"/>
                </a:lnTo>
                <a:lnTo>
                  <a:pt x="608" y="127"/>
                </a:lnTo>
                <a:lnTo>
                  <a:pt x="591" y="117"/>
                </a:lnTo>
                <a:lnTo>
                  <a:pt x="572" y="108"/>
                </a:lnTo>
                <a:lnTo>
                  <a:pt x="551" y="101"/>
                </a:lnTo>
                <a:lnTo>
                  <a:pt x="531" y="94"/>
                </a:lnTo>
                <a:lnTo>
                  <a:pt x="510" y="89"/>
                </a:lnTo>
                <a:lnTo>
                  <a:pt x="489" y="84"/>
                </a:lnTo>
                <a:lnTo>
                  <a:pt x="468" y="82"/>
                </a:lnTo>
                <a:lnTo>
                  <a:pt x="446" y="80"/>
                </a:lnTo>
                <a:lnTo>
                  <a:pt x="425" y="79"/>
                </a:lnTo>
                <a:lnTo>
                  <a:pt x="402" y="80"/>
                </a:lnTo>
                <a:lnTo>
                  <a:pt x="381" y="82"/>
                </a:lnTo>
                <a:lnTo>
                  <a:pt x="358" y="86"/>
                </a:lnTo>
                <a:lnTo>
                  <a:pt x="337" y="91"/>
                </a:lnTo>
                <a:lnTo>
                  <a:pt x="315" y="96"/>
                </a:lnTo>
                <a:lnTo>
                  <a:pt x="315" y="9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7" name="Группа 96"/>
          <p:cNvGrpSpPr/>
          <p:nvPr/>
        </p:nvGrpSpPr>
        <p:grpSpPr>
          <a:xfrm>
            <a:off x="3214602" y="3935184"/>
            <a:ext cx="239963" cy="517351"/>
            <a:chOff x="9241365" y="1694687"/>
            <a:chExt cx="533400" cy="1149989"/>
          </a:xfrm>
        </p:grpSpPr>
        <p:sp>
          <p:nvSpPr>
            <p:cNvPr id="98" name="Rectangle 5"/>
            <p:cNvSpPr>
              <a:spLocks noChangeArrowheads="1"/>
            </p:cNvSpPr>
            <p:nvPr/>
          </p:nvSpPr>
          <p:spPr bwMode="auto">
            <a:xfrm>
              <a:off x="9241365" y="1694687"/>
              <a:ext cx="533400" cy="11499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1" hangingPunct="1">
                <a:buFont typeface="Wingdings" charset="0"/>
                <a:buNone/>
              </a:pPr>
              <a:endParaRPr lang="ru-RU" dirty="0"/>
            </a:p>
          </p:txBody>
        </p:sp>
        <p:sp>
          <p:nvSpPr>
            <p:cNvPr id="99" name="Oval 8"/>
            <p:cNvSpPr>
              <a:spLocks noChangeArrowheads="1"/>
            </p:cNvSpPr>
            <p:nvPr/>
          </p:nvSpPr>
          <p:spPr bwMode="auto">
            <a:xfrm>
              <a:off x="9322327" y="1808040"/>
              <a:ext cx="371475" cy="37147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1" hangingPunct="1">
                <a:buFont typeface="Wingdings" charset="0"/>
                <a:buNone/>
              </a:pPr>
              <a:endParaRPr lang="ru-RU" dirty="0"/>
            </a:p>
          </p:txBody>
        </p:sp>
        <p:sp>
          <p:nvSpPr>
            <p:cNvPr id="100" name="Oval 9"/>
            <p:cNvSpPr>
              <a:spLocks noChangeArrowheads="1"/>
            </p:cNvSpPr>
            <p:nvPr/>
          </p:nvSpPr>
          <p:spPr bwMode="auto">
            <a:xfrm>
              <a:off x="9322327" y="2281115"/>
              <a:ext cx="371475" cy="37147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glow rad="101600">
                <a:srgbClr val="00CC00">
                  <a:alpha val="58000"/>
                </a:srgbClr>
              </a:glow>
            </a:effectLst>
          </p:spPr>
          <p:txBody>
            <a:bodyPr wrap="none" lIns="0" tIns="0" rIns="0" bIns="0" anchor="ctr"/>
            <a:lstStyle/>
            <a:p>
              <a:pPr algn="ctr" eaLnBrk="1" hangingPunct="1">
                <a:buFont typeface="Wingdings" charset="0"/>
                <a:buNone/>
              </a:pPr>
              <a:endParaRPr lang="ru-RU" dirty="0"/>
            </a:p>
          </p:txBody>
        </p:sp>
      </p:grpSp>
      <p:sp>
        <p:nvSpPr>
          <p:cNvPr id="101" name="Стрелка вправо 100"/>
          <p:cNvSpPr/>
          <p:nvPr/>
        </p:nvSpPr>
        <p:spPr>
          <a:xfrm>
            <a:off x="2201956" y="4883661"/>
            <a:ext cx="686778" cy="26658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2" name="Стрелка вправо 101"/>
          <p:cNvSpPr/>
          <p:nvPr/>
        </p:nvSpPr>
        <p:spPr>
          <a:xfrm rot="2520969">
            <a:off x="2099741" y="5360248"/>
            <a:ext cx="686778" cy="26658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3600794" y="3837122"/>
            <a:ext cx="457200" cy="671821"/>
            <a:chOff x="7283286" y="4930761"/>
            <a:chExt cx="457200" cy="671821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7283286" y="5220661"/>
              <a:ext cx="97311" cy="381921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5" name="Freeform 6"/>
            <p:cNvSpPr>
              <a:spLocks noEditPoints="1"/>
            </p:cNvSpPr>
            <p:nvPr/>
          </p:nvSpPr>
          <p:spPr bwMode="auto">
            <a:xfrm>
              <a:off x="7399931" y="4930761"/>
              <a:ext cx="340555" cy="340554"/>
            </a:xfrm>
            <a:custGeom>
              <a:avLst/>
              <a:gdLst>
                <a:gd name="T0" fmla="*/ 653 w 670"/>
                <a:gd name="T1" fmla="*/ 18 h 670"/>
                <a:gd name="T2" fmla="*/ 653 w 670"/>
                <a:gd name="T3" fmla="*/ 18 h 670"/>
                <a:gd name="T4" fmla="*/ 644 w 670"/>
                <a:gd name="T5" fmla="*/ 10 h 670"/>
                <a:gd name="T6" fmla="*/ 634 w 670"/>
                <a:gd name="T7" fmla="*/ 5 h 670"/>
                <a:gd name="T8" fmla="*/ 623 w 670"/>
                <a:gd name="T9" fmla="*/ 1 h 670"/>
                <a:gd name="T10" fmla="*/ 612 w 670"/>
                <a:gd name="T11" fmla="*/ 0 h 670"/>
                <a:gd name="T12" fmla="*/ 600 w 670"/>
                <a:gd name="T13" fmla="*/ 1 h 670"/>
                <a:gd name="T14" fmla="*/ 590 w 670"/>
                <a:gd name="T15" fmla="*/ 4 h 670"/>
                <a:gd name="T16" fmla="*/ 578 w 670"/>
                <a:gd name="T17" fmla="*/ 9 h 670"/>
                <a:gd name="T18" fmla="*/ 569 w 670"/>
                <a:gd name="T19" fmla="*/ 17 h 670"/>
                <a:gd name="T20" fmla="*/ 0 w 670"/>
                <a:gd name="T21" fmla="*/ 562 h 670"/>
                <a:gd name="T22" fmla="*/ 14 w 670"/>
                <a:gd name="T23" fmla="*/ 575 h 670"/>
                <a:gd name="T24" fmla="*/ 76 w 670"/>
                <a:gd name="T25" fmla="*/ 515 h 670"/>
                <a:gd name="T26" fmla="*/ 76 w 670"/>
                <a:gd name="T27" fmla="*/ 638 h 670"/>
                <a:gd name="T28" fmla="*/ 108 w 670"/>
                <a:gd name="T29" fmla="*/ 670 h 670"/>
                <a:gd name="T30" fmla="*/ 653 w 670"/>
                <a:gd name="T31" fmla="*/ 101 h 670"/>
                <a:gd name="T32" fmla="*/ 653 w 670"/>
                <a:gd name="T33" fmla="*/ 101 h 670"/>
                <a:gd name="T34" fmla="*/ 661 w 670"/>
                <a:gd name="T35" fmla="*/ 92 h 670"/>
                <a:gd name="T36" fmla="*/ 666 w 670"/>
                <a:gd name="T37" fmla="*/ 82 h 670"/>
                <a:gd name="T38" fmla="*/ 669 w 670"/>
                <a:gd name="T39" fmla="*/ 71 h 670"/>
                <a:gd name="T40" fmla="*/ 670 w 670"/>
                <a:gd name="T41" fmla="*/ 60 h 670"/>
                <a:gd name="T42" fmla="*/ 669 w 670"/>
                <a:gd name="T43" fmla="*/ 48 h 670"/>
                <a:gd name="T44" fmla="*/ 666 w 670"/>
                <a:gd name="T45" fmla="*/ 38 h 670"/>
                <a:gd name="T46" fmla="*/ 661 w 670"/>
                <a:gd name="T47" fmla="*/ 27 h 670"/>
                <a:gd name="T48" fmla="*/ 653 w 670"/>
                <a:gd name="T49" fmla="*/ 18 h 670"/>
                <a:gd name="T50" fmla="*/ 653 w 670"/>
                <a:gd name="T51" fmla="*/ 18 h 670"/>
                <a:gd name="T52" fmla="*/ 275 w 670"/>
                <a:gd name="T53" fmla="*/ 468 h 670"/>
                <a:gd name="T54" fmla="*/ 181 w 670"/>
                <a:gd name="T55" fmla="*/ 567 h 670"/>
                <a:gd name="T56" fmla="*/ 181 w 670"/>
                <a:gd name="T57" fmla="*/ 414 h 670"/>
                <a:gd name="T58" fmla="*/ 275 w 670"/>
                <a:gd name="T59" fmla="*/ 325 h 670"/>
                <a:gd name="T60" fmla="*/ 275 w 670"/>
                <a:gd name="T61" fmla="*/ 468 h 670"/>
                <a:gd name="T62" fmla="*/ 475 w 670"/>
                <a:gd name="T63" fmla="*/ 260 h 670"/>
                <a:gd name="T64" fmla="*/ 380 w 670"/>
                <a:gd name="T65" fmla="*/ 358 h 670"/>
                <a:gd name="T66" fmla="*/ 380 w 670"/>
                <a:gd name="T67" fmla="*/ 224 h 670"/>
                <a:gd name="T68" fmla="*/ 475 w 670"/>
                <a:gd name="T69" fmla="*/ 133 h 670"/>
                <a:gd name="T70" fmla="*/ 475 w 670"/>
                <a:gd name="T71" fmla="*/ 260 h 670"/>
                <a:gd name="T72" fmla="*/ 640 w 670"/>
                <a:gd name="T73" fmla="*/ 88 h 670"/>
                <a:gd name="T74" fmla="*/ 579 w 670"/>
                <a:gd name="T75" fmla="*/ 150 h 670"/>
                <a:gd name="T76" fmla="*/ 579 w 670"/>
                <a:gd name="T77" fmla="*/ 32 h 670"/>
                <a:gd name="T78" fmla="*/ 582 w 670"/>
                <a:gd name="T79" fmla="*/ 30 h 670"/>
                <a:gd name="T80" fmla="*/ 582 w 670"/>
                <a:gd name="T81" fmla="*/ 30 h 670"/>
                <a:gd name="T82" fmla="*/ 588 w 670"/>
                <a:gd name="T83" fmla="*/ 25 h 670"/>
                <a:gd name="T84" fmla="*/ 596 w 670"/>
                <a:gd name="T85" fmla="*/ 22 h 670"/>
                <a:gd name="T86" fmla="*/ 603 w 670"/>
                <a:gd name="T87" fmla="*/ 19 h 670"/>
                <a:gd name="T88" fmla="*/ 610 w 670"/>
                <a:gd name="T89" fmla="*/ 19 h 670"/>
                <a:gd name="T90" fmla="*/ 618 w 670"/>
                <a:gd name="T91" fmla="*/ 19 h 670"/>
                <a:gd name="T92" fmla="*/ 626 w 670"/>
                <a:gd name="T93" fmla="*/ 22 h 670"/>
                <a:gd name="T94" fmla="*/ 634 w 670"/>
                <a:gd name="T95" fmla="*/ 26 h 670"/>
                <a:gd name="T96" fmla="*/ 640 w 670"/>
                <a:gd name="T97" fmla="*/ 31 h 670"/>
                <a:gd name="T98" fmla="*/ 640 w 670"/>
                <a:gd name="T99" fmla="*/ 31 h 670"/>
                <a:gd name="T100" fmla="*/ 645 w 670"/>
                <a:gd name="T101" fmla="*/ 38 h 670"/>
                <a:gd name="T102" fmla="*/ 648 w 670"/>
                <a:gd name="T103" fmla="*/ 45 h 670"/>
                <a:gd name="T104" fmla="*/ 651 w 670"/>
                <a:gd name="T105" fmla="*/ 52 h 670"/>
                <a:gd name="T106" fmla="*/ 651 w 670"/>
                <a:gd name="T107" fmla="*/ 60 h 670"/>
                <a:gd name="T108" fmla="*/ 651 w 670"/>
                <a:gd name="T109" fmla="*/ 67 h 670"/>
                <a:gd name="T110" fmla="*/ 648 w 670"/>
                <a:gd name="T111" fmla="*/ 75 h 670"/>
                <a:gd name="T112" fmla="*/ 645 w 670"/>
                <a:gd name="T113" fmla="*/ 82 h 670"/>
                <a:gd name="T114" fmla="*/ 640 w 670"/>
                <a:gd name="T115" fmla="*/ 88 h 670"/>
                <a:gd name="T116" fmla="*/ 640 w 670"/>
                <a:gd name="T117" fmla="*/ 8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0" h="670">
                  <a:moveTo>
                    <a:pt x="653" y="18"/>
                  </a:moveTo>
                  <a:lnTo>
                    <a:pt x="653" y="18"/>
                  </a:lnTo>
                  <a:lnTo>
                    <a:pt x="644" y="10"/>
                  </a:lnTo>
                  <a:lnTo>
                    <a:pt x="634" y="5"/>
                  </a:lnTo>
                  <a:lnTo>
                    <a:pt x="623" y="1"/>
                  </a:lnTo>
                  <a:lnTo>
                    <a:pt x="612" y="0"/>
                  </a:lnTo>
                  <a:lnTo>
                    <a:pt x="600" y="1"/>
                  </a:lnTo>
                  <a:lnTo>
                    <a:pt x="590" y="4"/>
                  </a:lnTo>
                  <a:lnTo>
                    <a:pt x="578" y="9"/>
                  </a:lnTo>
                  <a:lnTo>
                    <a:pt x="569" y="17"/>
                  </a:lnTo>
                  <a:lnTo>
                    <a:pt x="0" y="562"/>
                  </a:lnTo>
                  <a:lnTo>
                    <a:pt x="14" y="575"/>
                  </a:lnTo>
                  <a:lnTo>
                    <a:pt x="76" y="515"/>
                  </a:lnTo>
                  <a:lnTo>
                    <a:pt x="76" y="638"/>
                  </a:lnTo>
                  <a:lnTo>
                    <a:pt x="108" y="670"/>
                  </a:lnTo>
                  <a:lnTo>
                    <a:pt x="653" y="101"/>
                  </a:lnTo>
                  <a:lnTo>
                    <a:pt x="653" y="101"/>
                  </a:lnTo>
                  <a:lnTo>
                    <a:pt x="661" y="92"/>
                  </a:lnTo>
                  <a:lnTo>
                    <a:pt x="666" y="82"/>
                  </a:lnTo>
                  <a:lnTo>
                    <a:pt x="669" y="71"/>
                  </a:lnTo>
                  <a:lnTo>
                    <a:pt x="670" y="60"/>
                  </a:lnTo>
                  <a:lnTo>
                    <a:pt x="669" y="48"/>
                  </a:lnTo>
                  <a:lnTo>
                    <a:pt x="666" y="38"/>
                  </a:lnTo>
                  <a:lnTo>
                    <a:pt x="661" y="27"/>
                  </a:lnTo>
                  <a:lnTo>
                    <a:pt x="653" y="18"/>
                  </a:lnTo>
                  <a:lnTo>
                    <a:pt x="653" y="18"/>
                  </a:lnTo>
                  <a:close/>
                  <a:moveTo>
                    <a:pt x="275" y="468"/>
                  </a:moveTo>
                  <a:lnTo>
                    <a:pt x="181" y="567"/>
                  </a:lnTo>
                  <a:lnTo>
                    <a:pt x="181" y="414"/>
                  </a:lnTo>
                  <a:lnTo>
                    <a:pt x="275" y="325"/>
                  </a:lnTo>
                  <a:lnTo>
                    <a:pt x="275" y="468"/>
                  </a:lnTo>
                  <a:close/>
                  <a:moveTo>
                    <a:pt x="475" y="260"/>
                  </a:moveTo>
                  <a:lnTo>
                    <a:pt x="380" y="358"/>
                  </a:lnTo>
                  <a:lnTo>
                    <a:pt x="380" y="224"/>
                  </a:lnTo>
                  <a:lnTo>
                    <a:pt x="475" y="133"/>
                  </a:lnTo>
                  <a:lnTo>
                    <a:pt x="475" y="260"/>
                  </a:lnTo>
                  <a:close/>
                  <a:moveTo>
                    <a:pt x="640" y="88"/>
                  </a:moveTo>
                  <a:lnTo>
                    <a:pt x="579" y="150"/>
                  </a:lnTo>
                  <a:lnTo>
                    <a:pt x="579" y="32"/>
                  </a:lnTo>
                  <a:lnTo>
                    <a:pt x="582" y="30"/>
                  </a:lnTo>
                  <a:lnTo>
                    <a:pt x="582" y="30"/>
                  </a:lnTo>
                  <a:lnTo>
                    <a:pt x="588" y="25"/>
                  </a:lnTo>
                  <a:lnTo>
                    <a:pt x="596" y="22"/>
                  </a:lnTo>
                  <a:lnTo>
                    <a:pt x="603" y="19"/>
                  </a:lnTo>
                  <a:lnTo>
                    <a:pt x="610" y="19"/>
                  </a:lnTo>
                  <a:lnTo>
                    <a:pt x="618" y="19"/>
                  </a:lnTo>
                  <a:lnTo>
                    <a:pt x="626" y="22"/>
                  </a:lnTo>
                  <a:lnTo>
                    <a:pt x="634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45" y="38"/>
                  </a:lnTo>
                  <a:lnTo>
                    <a:pt x="648" y="45"/>
                  </a:lnTo>
                  <a:lnTo>
                    <a:pt x="651" y="52"/>
                  </a:lnTo>
                  <a:lnTo>
                    <a:pt x="651" y="60"/>
                  </a:lnTo>
                  <a:lnTo>
                    <a:pt x="651" y="67"/>
                  </a:lnTo>
                  <a:lnTo>
                    <a:pt x="648" y="75"/>
                  </a:lnTo>
                  <a:lnTo>
                    <a:pt x="645" y="82"/>
                  </a:lnTo>
                  <a:lnTo>
                    <a:pt x="640" y="88"/>
                  </a:lnTo>
                  <a:lnTo>
                    <a:pt x="640" y="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7326737" y="5219470"/>
              <a:ext cx="125040" cy="125039"/>
            </a:xfrm>
            <a:custGeom>
              <a:avLst/>
              <a:gdLst>
                <a:gd name="T0" fmla="*/ 120 w 246"/>
                <a:gd name="T1" fmla="*/ 3 h 246"/>
                <a:gd name="T2" fmla="*/ 120 w 246"/>
                <a:gd name="T3" fmla="*/ 3 h 246"/>
                <a:gd name="T4" fmla="*/ 25 w 246"/>
                <a:gd name="T5" fmla="*/ 95 h 246"/>
                <a:gd name="T6" fmla="*/ 25 w 246"/>
                <a:gd name="T7" fmla="*/ 95 h 246"/>
                <a:gd name="T8" fmla="*/ 19 w 246"/>
                <a:gd name="T9" fmla="*/ 101 h 246"/>
                <a:gd name="T10" fmla="*/ 14 w 246"/>
                <a:gd name="T11" fmla="*/ 109 h 246"/>
                <a:gd name="T12" fmla="*/ 9 w 246"/>
                <a:gd name="T13" fmla="*/ 117 h 246"/>
                <a:gd name="T14" fmla="*/ 6 w 246"/>
                <a:gd name="T15" fmla="*/ 124 h 246"/>
                <a:gd name="T16" fmla="*/ 4 w 246"/>
                <a:gd name="T17" fmla="*/ 133 h 246"/>
                <a:gd name="T18" fmla="*/ 1 w 246"/>
                <a:gd name="T19" fmla="*/ 141 h 246"/>
                <a:gd name="T20" fmla="*/ 0 w 246"/>
                <a:gd name="T21" fmla="*/ 150 h 246"/>
                <a:gd name="T22" fmla="*/ 0 w 246"/>
                <a:gd name="T23" fmla="*/ 158 h 246"/>
                <a:gd name="T24" fmla="*/ 1 w 246"/>
                <a:gd name="T25" fmla="*/ 167 h 246"/>
                <a:gd name="T26" fmla="*/ 3 w 246"/>
                <a:gd name="T27" fmla="*/ 175 h 246"/>
                <a:gd name="T28" fmla="*/ 5 w 246"/>
                <a:gd name="T29" fmla="*/ 184 h 246"/>
                <a:gd name="T30" fmla="*/ 8 w 246"/>
                <a:gd name="T31" fmla="*/ 192 h 246"/>
                <a:gd name="T32" fmla="*/ 12 w 246"/>
                <a:gd name="T33" fmla="*/ 199 h 246"/>
                <a:gd name="T34" fmla="*/ 16 w 246"/>
                <a:gd name="T35" fmla="*/ 207 h 246"/>
                <a:gd name="T36" fmla="*/ 22 w 246"/>
                <a:gd name="T37" fmla="*/ 215 h 246"/>
                <a:gd name="T38" fmla="*/ 28 w 246"/>
                <a:gd name="T39" fmla="*/ 221 h 246"/>
                <a:gd name="T40" fmla="*/ 28 w 246"/>
                <a:gd name="T41" fmla="*/ 221 h 246"/>
                <a:gd name="T42" fmla="*/ 35 w 246"/>
                <a:gd name="T43" fmla="*/ 227 h 246"/>
                <a:gd name="T44" fmla="*/ 41 w 246"/>
                <a:gd name="T45" fmla="*/ 232 h 246"/>
                <a:gd name="T46" fmla="*/ 49 w 246"/>
                <a:gd name="T47" fmla="*/ 236 h 246"/>
                <a:gd name="T48" fmla="*/ 57 w 246"/>
                <a:gd name="T49" fmla="*/ 240 h 246"/>
                <a:gd name="T50" fmla="*/ 66 w 246"/>
                <a:gd name="T51" fmla="*/ 242 h 246"/>
                <a:gd name="T52" fmla="*/ 74 w 246"/>
                <a:gd name="T53" fmla="*/ 245 h 246"/>
                <a:gd name="T54" fmla="*/ 82 w 246"/>
                <a:gd name="T55" fmla="*/ 245 h 246"/>
                <a:gd name="T56" fmla="*/ 91 w 246"/>
                <a:gd name="T57" fmla="*/ 246 h 246"/>
                <a:gd name="T58" fmla="*/ 100 w 246"/>
                <a:gd name="T59" fmla="*/ 245 h 246"/>
                <a:gd name="T60" fmla="*/ 107 w 246"/>
                <a:gd name="T61" fmla="*/ 243 h 246"/>
                <a:gd name="T62" fmla="*/ 115 w 246"/>
                <a:gd name="T63" fmla="*/ 242 h 246"/>
                <a:gd name="T64" fmla="*/ 124 w 246"/>
                <a:gd name="T65" fmla="*/ 238 h 246"/>
                <a:gd name="T66" fmla="*/ 132 w 246"/>
                <a:gd name="T67" fmla="*/ 236 h 246"/>
                <a:gd name="T68" fmla="*/ 138 w 246"/>
                <a:gd name="T69" fmla="*/ 230 h 246"/>
                <a:gd name="T70" fmla="*/ 146 w 246"/>
                <a:gd name="T71" fmla="*/ 225 h 246"/>
                <a:gd name="T72" fmla="*/ 153 w 246"/>
                <a:gd name="T73" fmla="*/ 220 h 246"/>
                <a:gd name="T74" fmla="*/ 243 w 246"/>
                <a:gd name="T75" fmla="*/ 126 h 246"/>
                <a:gd name="T76" fmla="*/ 243 w 246"/>
                <a:gd name="T77" fmla="*/ 126 h 246"/>
                <a:gd name="T78" fmla="*/ 245 w 246"/>
                <a:gd name="T79" fmla="*/ 122 h 246"/>
                <a:gd name="T80" fmla="*/ 246 w 246"/>
                <a:gd name="T81" fmla="*/ 119 h 246"/>
                <a:gd name="T82" fmla="*/ 245 w 246"/>
                <a:gd name="T83" fmla="*/ 115 h 246"/>
                <a:gd name="T84" fmla="*/ 243 w 246"/>
                <a:gd name="T85" fmla="*/ 113 h 246"/>
                <a:gd name="T86" fmla="*/ 133 w 246"/>
                <a:gd name="T87" fmla="*/ 4 h 246"/>
                <a:gd name="T88" fmla="*/ 133 w 246"/>
                <a:gd name="T89" fmla="*/ 4 h 246"/>
                <a:gd name="T90" fmla="*/ 131 w 246"/>
                <a:gd name="T91" fmla="*/ 1 h 246"/>
                <a:gd name="T92" fmla="*/ 127 w 246"/>
                <a:gd name="T93" fmla="*/ 0 h 246"/>
                <a:gd name="T94" fmla="*/ 124 w 246"/>
                <a:gd name="T95" fmla="*/ 1 h 246"/>
                <a:gd name="T96" fmla="*/ 120 w 246"/>
                <a:gd name="T97" fmla="*/ 3 h 246"/>
                <a:gd name="T98" fmla="*/ 120 w 246"/>
                <a:gd name="T99" fmla="*/ 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" h="246">
                  <a:moveTo>
                    <a:pt x="120" y="3"/>
                  </a:moveTo>
                  <a:lnTo>
                    <a:pt x="120" y="3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19" y="101"/>
                  </a:lnTo>
                  <a:lnTo>
                    <a:pt x="14" y="109"/>
                  </a:lnTo>
                  <a:lnTo>
                    <a:pt x="9" y="117"/>
                  </a:lnTo>
                  <a:lnTo>
                    <a:pt x="6" y="124"/>
                  </a:lnTo>
                  <a:lnTo>
                    <a:pt x="4" y="133"/>
                  </a:lnTo>
                  <a:lnTo>
                    <a:pt x="1" y="141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1" y="167"/>
                  </a:lnTo>
                  <a:lnTo>
                    <a:pt x="3" y="175"/>
                  </a:lnTo>
                  <a:lnTo>
                    <a:pt x="5" y="184"/>
                  </a:lnTo>
                  <a:lnTo>
                    <a:pt x="8" y="192"/>
                  </a:lnTo>
                  <a:lnTo>
                    <a:pt x="12" y="199"/>
                  </a:lnTo>
                  <a:lnTo>
                    <a:pt x="16" y="207"/>
                  </a:lnTo>
                  <a:lnTo>
                    <a:pt x="22" y="215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35" y="227"/>
                  </a:lnTo>
                  <a:lnTo>
                    <a:pt x="41" y="232"/>
                  </a:lnTo>
                  <a:lnTo>
                    <a:pt x="49" y="236"/>
                  </a:lnTo>
                  <a:lnTo>
                    <a:pt x="57" y="240"/>
                  </a:lnTo>
                  <a:lnTo>
                    <a:pt x="66" y="242"/>
                  </a:lnTo>
                  <a:lnTo>
                    <a:pt x="74" y="245"/>
                  </a:lnTo>
                  <a:lnTo>
                    <a:pt x="82" y="245"/>
                  </a:lnTo>
                  <a:lnTo>
                    <a:pt x="91" y="246"/>
                  </a:lnTo>
                  <a:lnTo>
                    <a:pt x="100" y="245"/>
                  </a:lnTo>
                  <a:lnTo>
                    <a:pt x="107" y="243"/>
                  </a:lnTo>
                  <a:lnTo>
                    <a:pt x="115" y="242"/>
                  </a:lnTo>
                  <a:lnTo>
                    <a:pt x="124" y="238"/>
                  </a:lnTo>
                  <a:lnTo>
                    <a:pt x="132" y="236"/>
                  </a:lnTo>
                  <a:lnTo>
                    <a:pt x="138" y="230"/>
                  </a:lnTo>
                  <a:lnTo>
                    <a:pt x="146" y="225"/>
                  </a:lnTo>
                  <a:lnTo>
                    <a:pt x="153" y="220"/>
                  </a:lnTo>
                  <a:lnTo>
                    <a:pt x="243" y="126"/>
                  </a:lnTo>
                  <a:lnTo>
                    <a:pt x="243" y="126"/>
                  </a:lnTo>
                  <a:lnTo>
                    <a:pt x="245" y="122"/>
                  </a:lnTo>
                  <a:lnTo>
                    <a:pt x="246" y="119"/>
                  </a:lnTo>
                  <a:lnTo>
                    <a:pt x="245" y="115"/>
                  </a:lnTo>
                  <a:lnTo>
                    <a:pt x="243" y="113"/>
                  </a:lnTo>
                  <a:lnTo>
                    <a:pt x="133" y="4"/>
                  </a:lnTo>
                  <a:lnTo>
                    <a:pt x="133" y="4"/>
                  </a:lnTo>
                  <a:lnTo>
                    <a:pt x="131" y="1"/>
                  </a:lnTo>
                  <a:lnTo>
                    <a:pt x="127" y="0"/>
                  </a:lnTo>
                  <a:lnTo>
                    <a:pt x="124" y="1"/>
                  </a:lnTo>
                  <a:lnTo>
                    <a:pt x="120" y="3"/>
                  </a:lnTo>
                  <a:lnTo>
                    <a:pt x="120" y="3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3582916" y="4513219"/>
            <a:ext cx="457200" cy="671821"/>
            <a:chOff x="7283286" y="4930761"/>
            <a:chExt cx="457200" cy="671821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7283286" y="5220661"/>
              <a:ext cx="97311" cy="381921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9" name="Freeform 6"/>
            <p:cNvSpPr>
              <a:spLocks noEditPoints="1"/>
            </p:cNvSpPr>
            <p:nvPr/>
          </p:nvSpPr>
          <p:spPr bwMode="auto">
            <a:xfrm>
              <a:off x="7399931" y="4930761"/>
              <a:ext cx="340555" cy="340554"/>
            </a:xfrm>
            <a:custGeom>
              <a:avLst/>
              <a:gdLst>
                <a:gd name="T0" fmla="*/ 653 w 670"/>
                <a:gd name="T1" fmla="*/ 18 h 670"/>
                <a:gd name="T2" fmla="*/ 653 w 670"/>
                <a:gd name="T3" fmla="*/ 18 h 670"/>
                <a:gd name="T4" fmla="*/ 644 w 670"/>
                <a:gd name="T5" fmla="*/ 10 h 670"/>
                <a:gd name="T6" fmla="*/ 634 w 670"/>
                <a:gd name="T7" fmla="*/ 5 h 670"/>
                <a:gd name="T8" fmla="*/ 623 w 670"/>
                <a:gd name="T9" fmla="*/ 1 h 670"/>
                <a:gd name="T10" fmla="*/ 612 w 670"/>
                <a:gd name="T11" fmla="*/ 0 h 670"/>
                <a:gd name="T12" fmla="*/ 600 w 670"/>
                <a:gd name="T13" fmla="*/ 1 h 670"/>
                <a:gd name="T14" fmla="*/ 590 w 670"/>
                <a:gd name="T15" fmla="*/ 4 h 670"/>
                <a:gd name="T16" fmla="*/ 578 w 670"/>
                <a:gd name="T17" fmla="*/ 9 h 670"/>
                <a:gd name="T18" fmla="*/ 569 w 670"/>
                <a:gd name="T19" fmla="*/ 17 h 670"/>
                <a:gd name="T20" fmla="*/ 0 w 670"/>
                <a:gd name="T21" fmla="*/ 562 h 670"/>
                <a:gd name="T22" fmla="*/ 14 w 670"/>
                <a:gd name="T23" fmla="*/ 575 h 670"/>
                <a:gd name="T24" fmla="*/ 76 w 670"/>
                <a:gd name="T25" fmla="*/ 515 h 670"/>
                <a:gd name="T26" fmla="*/ 76 w 670"/>
                <a:gd name="T27" fmla="*/ 638 h 670"/>
                <a:gd name="T28" fmla="*/ 108 w 670"/>
                <a:gd name="T29" fmla="*/ 670 h 670"/>
                <a:gd name="T30" fmla="*/ 653 w 670"/>
                <a:gd name="T31" fmla="*/ 101 h 670"/>
                <a:gd name="T32" fmla="*/ 653 w 670"/>
                <a:gd name="T33" fmla="*/ 101 h 670"/>
                <a:gd name="T34" fmla="*/ 661 w 670"/>
                <a:gd name="T35" fmla="*/ 92 h 670"/>
                <a:gd name="T36" fmla="*/ 666 w 670"/>
                <a:gd name="T37" fmla="*/ 82 h 670"/>
                <a:gd name="T38" fmla="*/ 669 w 670"/>
                <a:gd name="T39" fmla="*/ 71 h 670"/>
                <a:gd name="T40" fmla="*/ 670 w 670"/>
                <a:gd name="T41" fmla="*/ 60 h 670"/>
                <a:gd name="T42" fmla="*/ 669 w 670"/>
                <a:gd name="T43" fmla="*/ 48 h 670"/>
                <a:gd name="T44" fmla="*/ 666 w 670"/>
                <a:gd name="T45" fmla="*/ 38 h 670"/>
                <a:gd name="T46" fmla="*/ 661 w 670"/>
                <a:gd name="T47" fmla="*/ 27 h 670"/>
                <a:gd name="T48" fmla="*/ 653 w 670"/>
                <a:gd name="T49" fmla="*/ 18 h 670"/>
                <a:gd name="T50" fmla="*/ 653 w 670"/>
                <a:gd name="T51" fmla="*/ 18 h 670"/>
                <a:gd name="T52" fmla="*/ 275 w 670"/>
                <a:gd name="T53" fmla="*/ 468 h 670"/>
                <a:gd name="T54" fmla="*/ 181 w 670"/>
                <a:gd name="T55" fmla="*/ 567 h 670"/>
                <a:gd name="T56" fmla="*/ 181 w 670"/>
                <a:gd name="T57" fmla="*/ 414 h 670"/>
                <a:gd name="T58" fmla="*/ 275 w 670"/>
                <a:gd name="T59" fmla="*/ 325 h 670"/>
                <a:gd name="T60" fmla="*/ 275 w 670"/>
                <a:gd name="T61" fmla="*/ 468 h 670"/>
                <a:gd name="T62" fmla="*/ 475 w 670"/>
                <a:gd name="T63" fmla="*/ 260 h 670"/>
                <a:gd name="T64" fmla="*/ 380 w 670"/>
                <a:gd name="T65" fmla="*/ 358 h 670"/>
                <a:gd name="T66" fmla="*/ 380 w 670"/>
                <a:gd name="T67" fmla="*/ 224 h 670"/>
                <a:gd name="T68" fmla="*/ 475 w 670"/>
                <a:gd name="T69" fmla="*/ 133 h 670"/>
                <a:gd name="T70" fmla="*/ 475 w 670"/>
                <a:gd name="T71" fmla="*/ 260 h 670"/>
                <a:gd name="T72" fmla="*/ 640 w 670"/>
                <a:gd name="T73" fmla="*/ 88 h 670"/>
                <a:gd name="T74" fmla="*/ 579 w 670"/>
                <a:gd name="T75" fmla="*/ 150 h 670"/>
                <a:gd name="T76" fmla="*/ 579 w 670"/>
                <a:gd name="T77" fmla="*/ 32 h 670"/>
                <a:gd name="T78" fmla="*/ 582 w 670"/>
                <a:gd name="T79" fmla="*/ 30 h 670"/>
                <a:gd name="T80" fmla="*/ 582 w 670"/>
                <a:gd name="T81" fmla="*/ 30 h 670"/>
                <a:gd name="T82" fmla="*/ 588 w 670"/>
                <a:gd name="T83" fmla="*/ 25 h 670"/>
                <a:gd name="T84" fmla="*/ 596 w 670"/>
                <a:gd name="T85" fmla="*/ 22 h 670"/>
                <a:gd name="T86" fmla="*/ 603 w 670"/>
                <a:gd name="T87" fmla="*/ 19 h 670"/>
                <a:gd name="T88" fmla="*/ 610 w 670"/>
                <a:gd name="T89" fmla="*/ 19 h 670"/>
                <a:gd name="T90" fmla="*/ 618 w 670"/>
                <a:gd name="T91" fmla="*/ 19 h 670"/>
                <a:gd name="T92" fmla="*/ 626 w 670"/>
                <a:gd name="T93" fmla="*/ 22 h 670"/>
                <a:gd name="T94" fmla="*/ 634 w 670"/>
                <a:gd name="T95" fmla="*/ 26 h 670"/>
                <a:gd name="T96" fmla="*/ 640 w 670"/>
                <a:gd name="T97" fmla="*/ 31 h 670"/>
                <a:gd name="T98" fmla="*/ 640 w 670"/>
                <a:gd name="T99" fmla="*/ 31 h 670"/>
                <a:gd name="T100" fmla="*/ 645 w 670"/>
                <a:gd name="T101" fmla="*/ 38 h 670"/>
                <a:gd name="T102" fmla="*/ 648 w 670"/>
                <a:gd name="T103" fmla="*/ 45 h 670"/>
                <a:gd name="T104" fmla="*/ 651 w 670"/>
                <a:gd name="T105" fmla="*/ 52 h 670"/>
                <a:gd name="T106" fmla="*/ 651 w 670"/>
                <a:gd name="T107" fmla="*/ 60 h 670"/>
                <a:gd name="T108" fmla="*/ 651 w 670"/>
                <a:gd name="T109" fmla="*/ 67 h 670"/>
                <a:gd name="T110" fmla="*/ 648 w 670"/>
                <a:gd name="T111" fmla="*/ 75 h 670"/>
                <a:gd name="T112" fmla="*/ 645 w 670"/>
                <a:gd name="T113" fmla="*/ 82 h 670"/>
                <a:gd name="T114" fmla="*/ 640 w 670"/>
                <a:gd name="T115" fmla="*/ 88 h 670"/>
                <a:gd name="T116" fmla="*/ 640 w 670"/>
                <a:gd name="T117" fmla="*/ 8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0" h="670">
                  <a:moveTo>
                    <a:pt x="653" y="18"/>
                  </a:moveTo>
                  <a:lnTo>
                    <a:pt x="653" y="18"/>
                  </a:lnTo>
                  <a:lnTo>
                    <a:pt x="644" y="10"/>
                  </a:lnTo>
                  <a:lnTo>
                    <a:pt x="634" y="5"/>
                  </a:lnTo>
                  <a:lnTo>
                    <a:pt x="623" y="1"/>
                  </a:lnTo>
                  <a:lnTo>
                    <a:pt x="612" y="0"/>
                  </a:lnTo>
                  <a:lnTo>
                    <a:pt x="600" y="1"/>
                  </a:lnTo>
                  <a:lnTo>
                    <a:pt x="590" y="4"/>
                  </a:lnTo>
                  <a:lnTo>
                    <a:pt x="578" y="9"/>
                  </a:lnTo>
                  <a:lnTo>
                    <a:pt x="569" y="17"/>
                  </a:lnTo>
                  <a:lnTo>
                    <a:pt x="0" y="562"/>
                  </a:lnTo>
                  <a:lnTo>
                    <a:pt x="14" y="575"/>
                  </a:lnTo>
                  <a:lnTo>
                    <a:pt x="76" y="515"/>
                  </a:lnTo>
                  <a:lnTo>
                    <a:pt x="76" y="638"/>
                  </a:lnTo>
                  <a:lnTo>
                    <a:pt x="108" y="670"/>
                  </a:lnTo>
                  <a:lnTo>
                    <a:pt x="653" y="101"/>
                  </a:lnTo>
                  <a:lnTo>
                    <a:pt x="653" y="101"/>
                  </a:lnTo>
                  <a:lnTo>
                    <a:pt x="661" y="92"/>
                  </a:lnTo>
                  <a:lnTo>
                    <a:pt x="666" y="82"/>
                  </a:lnTo>
                  <a:lnTo>
                    <a:pt x="669" y="71"/>
                  </a:lnTo>
                  <a:lnTo>
                    <a:pt x="670" y="60"/>
                  </a:lnTo>
                  <a:lnTo>
                    <a:pt x="669" y="48"/>
                  </a:lnTo>
                  <a:lnTo>
                    <a:pt x="666" y="38"/>
                  </a:lnTo>
                  <a:lnTo>
                    <a:pt x="661" y="27"/>
                  </a:lnTo>
                  <a:lnTo>
                    <a:pt x="653" y="18"/>
                  </a:lnTo>
                  <a:lnTo>
                    <a:pt x="653" y="18"/>
                  </a:lnTo>
                  <a:close/>
                  <a:moveTo>
                    <a:pt x="275" y="468"/>
                  </a:moveTo>
                  <a:lnTo>
                    <a:pt x="181" y="567"/>
                  </a:lnTo>
                  <a:lnTo>
                    <a:pt x="181" y="414"/>
                  </a:lnTo>
                  <a:lnTo>
                    <a:pt x="275" y="325"/>
                  </a:lnTo>
                  <a:lnTo>
                    <a:pt x="275" y="468"/>
                  </a:lnTo>
                  <a:close/>
                  <a:moveTo>
                    <a:pt x="475" y="260"/>
                  </a:moveTo>
                  <a:lnTo>
                    <a:pt x="380" y="358"/>
                  </a:lnTo>
                  <a:lnTo>
                    <a:pt x="380" y="224"/>
                  </a:lnTo>
                  <a:lnTo>
                    <a:pt x="475" y="133"/>
                  </a:lnTo>
                  <a:lnTo>
                    <a:pt x="475" y="260"/>
                  </a:lnTo>
                  <a:close/>
                  <a:moveTo>
                    <a:pt x="640" y="88"/>
                  </a:moveTo>
                  <a:lnTo>
                    <a:pt x="579" y="150"/>
                  </a:lnTo>
                  <a:lnTo>
                    <a:pt x="579" y="32"/>
                  </a:lnTo>
                  <a:lnTo>
                    <a:pt x="582" y="30"/>
                  </a:lnTo>
                  <a:lnTo>
                    <a:pt x="582" y="30"/>
                  </a:lnTo>
                  <a:lnTo>
                    <a:pt x="588" y="25"/>
                  </a:lnTo>
                  <a:lnTo>
                    <a:pt x="596" y="22"/>
                  </a:lnTo>
                  <a:lnTo>
                    <a:pt x="603" y="19"/>
                  </a:lnTo>
                  <a:lnTo>
                    <a:pt x="610" y="19"/>
                  </a:lnTo>
                  <a:lnTo>
                    <a:pt x="618" y="19"/>
                  </a:lnTo>
                  <a:lnTo>
                    <a:pt x="626" y="22"/>
                  </a:lnTo>
                  <a:lnTo>
                    <a:pt x="634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45" y="38"/>
                  </a:lnTo>
                  <a:lnTo>
                    <a:pt x="648" y="45"/>
                  </a:lnTo>
                  <a:lnTo>
                    <a:pt x="651" y="52"/>
                  </a:lnTo>
                  <a:lnTo>
                    <a:pt x="651" y="60"/>
                  </a:lnTo>
                  <a:lnTo>
                    <a:pt x="651" y="67"/>
                  </a:lnTo>
                  <a:lnTo>
                    <a:pt x="648" y="75"/>
                  </a:lnTo>
                  <a:lnTo>
                    <a:pt x="645" y="82"/>
                  </a:lnTo>
                  <a:lnTo>
                    <a:pt x="640" y="88"/>
                  </a:lnTo>
                  <a:lnTo>
                    <a:pt x="640" y="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7"/>
            <p:cNvSpPr>
              <a:spLocks/>
            </p:cNvSpPr>
            <p:nvPr/>
          </p:nvSpPr>
          <p:spPr bwMode="auto">
            <a:xfrm>
              <a:off x="7326737" y="5219470"/>
              <a:ext cx="125040" cy="125039"/>
            </a:xfrm>
            <a:custGeom>
              <a:avLst/>
              <a:gdLst>
                <a:gd name="T0" fmla="*/ 120 w 246"/>
                <a:gd name="T1" fmla="*/ 3 h 246"/>
                <a:gd name="T2" fmla="*/ 120 w 246"/>
                <a:gd name="T3" fmla="*/ 3 h 246"/>
                <a:gd name="T4" fmla="*/ 25 w 246"/>
                <a:gd name="T5" fmla="*/ 95 h 246"/>
                <a:gd name="T6" fmla="*/ 25 w 246"/>
                <a:gd name="T7" fmla="*/ 95 h 246"/>
                <a:gd name="T8" fmla="*/ 19 w 246"/>
                <a:gd name="T9" fmla="*/ 101 h 246"/>
                <a:gd name="T10" fmla="*/ 14 w 246"/>
                <a:gd name="T11" fmla="*/ 109 h 246"/>
                <a:gd name="T12" fmla="*/ 9 w 246"/>
                <a:gd name="T13" fmla="*/ 117 h 246"/>
                <a:gd name="T14" fmla="*/ 6 w 246"/>
                <a:gd name="T15" fmla="*/ 124 h 246"/>
                <a:gd name="T16" fmla="*/ 4 w 246"/>
                <a:gd name="T17" fmla="*/ 133 h 246"/>
                <a:gd name="T18" fmla="*/ 1 w 246"/>
                <a:gd name="T19" fmla="*/ 141 h 246"/>
                <a:gd name="T20" fmla="*/ 0 w 246"/>
                <a:gd name="T21" fmla="*/ 150 h 246"/>
                <a:gd name="T22" fmla="*/ 0 w 246"/>
                <a:gd name="T23" fmla="*/ 158 h 246"/>
                <a:gd name="T24" fmla="*/ 1 w 246"/>
                <a:gd name="T25" fmla="*/ 167 h 246"/>
                <a:gd name="T26" fmla="*/ 3 w 246"/>
                <a:gd name="T27" fmla="*/ 175 h 246"/>
                <a:gd name="T28" fmla="*/ 5 w 246"/>
                <a:gd name="T29" fmla="*/ 184 h 246"/>
                <a:gd name="T30" fmla="*/ 8 w 246"/>
                <a:gd name="T31" fmla="*/ 192 h 246"/>
                <a:gd name="T32" fmla="*/ 12 w 246"/>
                <a:gd name="T33" fmla="*/ 199 h 246"/>
                <a:gd name="T34" fmla="*/ 16 w 246"/>
                <a:gd name="T35" fmla="*/ 207 h 246"/>
                <a:gd name="T36" fmla="*/ 22 w 246"/>
                <a:gd name="T37" fmla="*/ 215 h 246"/>
                <a:gd name="T38" fmla="*/ 28 w 246"/>
                <a:gd name="T39" fmla="*/ 221 h 246"/>
                <a:gd name="T40" fmla="*/ 28 w 246"/>
                <a:gd name="T41" fmla="*/ 221 h 246"/>
                <a:gd name="T42" fmla="*/ 35 w 246"/>
                <a:gd name="T43" fmla="*/ 227 h 246"/>
                <a:gd name="T44" fmla="*/ 41 w 246"/>
                <a:gd name="T45" fmla="*/ 232 h 246"/>
                <a:gd name="T46" fmla="*/ 49 w 246"/>
                <a:gd name="T47" fmla="*/ 236 h 246"/>
                <a:gd name="T48" fmla="*/ 57 w 246"/>
                <a:gd name="T49" fmla="*/ 240 h 246"/>
                <a:gd name="T50" fmla="*/ 66 w 246"/>
                <a:gd name="T51" fmla="*/ 242 h 246"/>
                <a:gd name="T52" fmla="*/ 74 w 246"/>
                <a:gd name="T53" fmla="*/ 245 h 246"/>
                <a:gd name="T54" fmla="*/ 82 w 246"/>
                <a:gd name="T55" fmla="*/ 245 h 246"/>
                <a:gd name="T56" fmla="*/ 91 w 246"/>
                <a:gd name="T57" fmla="*/ 246 h 246"/>
                <a:gd name="T58" fmla="*/ 100 w 246"/>
                <a:gd name="T59" fmla="*/ 245 h 246"/>
                <a:gd name="T60" fmla="*/ 107 w 246"/>
                <a:gd name="T61" fmla="*/ 243 h 246"/>
                <a:gd name="T62" fmla="*/ 115 w 246"/>
                <a:gd name="T63" fmla="*/ 242 h 246"/>
                <a:gd name="T64" fmla="*/ 124 w 246"/>
                <a:gd name="T65" fmla="*/ 238 h 246"/>
                <a:gd name="T66" fmla="*/ 132 w 246"/>
                <a:gd name="T67" fmla="*/ 236 h 246"/>
                <a:gd name="T68" fmla="*/ 138 w 246"/>
                <a:gd name="T69" fmla="*/ 230 h 246"/>
                <a:gd name="T70" fmla="*/ 146 w 246"/>
                <a:gd name="T71" fmla="*/ 225 h 246"/>
                <a:gd name="T72" fmla="*/ 153 w 246"/>
                <a:gd name="T73" fmla="*/ 220 h 246"/>
                <a:gd name="T74" fmla="*/ 243 w 246"/>
                <a:gd name="T75" fmla="*/ 126 h 246"/>
                <a:gd name="T76" fmla="*/ 243 w 246"/>
                <a:gd name="T77" fmla="*/ 126 h 246"/>
                <a:gd name="T78" fmla="*/ 245 w 246"/>
                <a:gd name="T79" fmla="*/ 122 h 246"/>
                <a:gd name="T80" fmla="*/ 246 w 246"/>
                <a:gd name="T81" fmla="*/ 119 h 246"/>
                <a:gd name="T82" fmla="*/ 245 w 246"/>
                <a:gd name="T83" fmla="*/ 115 h 246"/>
                <a:gd name="T84" fmla="*/ 243 w 246"/>
                <a:gd name="T85" fmla="*/ 113 h 246"/>
                <a:gd name="T86" fmla="*/ 133 w 246"/>
                <a:gd name="T87" fmla="*/ 4 h 246"/>
                <a:gd name="T88" fmla="*/ 133 w 246"/>
                <a:gd name="T89" fmla="*/ 4 h 246"/>
                <a:gd name="T90" fmla="*/ 131 w 246"/>
                <a:gd name="T91" fmla="*/ 1 h 246"/>
                <a:gd name="T92" fmla="*/ 127 w 246"/>
                <a:gd name="T93" fmla="*/ 0 h 246"/>
                <a:gd name="T94" fmla="*/ 124 w 246"/>
                <a:gd name="T95" fmla="*/ 1 h 246"/>
                <a:gd name="T96" fmla="*/ 120 w 246"/>
                <a:gd name="T97" fmla="*/ 3 h 246"/>
                <a:gd name="T98" fmla="*/ 120 w 246"/>
                <a:gd name="T99" fmla="*/ 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" h="246">
                  <a:moveTo>
                    <a:pt x="120" y="3"/>
                  </a:moveTo>
                  <a:lnTo>
                    <a:pt x="120" y="3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19" y="101"/>
                  </a:lnTo>
                  <a:lnTo>
                    <a:pt x="14" y="109"/>
                  </a:lnTo>
                  <a:lnTo>
                    <a:pt x="9" y="117"/>
                  </a:lnTo>
                  <a:lnTo>
                    <a:pt x="6" y="124"/>
                  </a:lnTo>
                  <a:lnTo>
                    <a:pt x="4" y="133"/>
                  </a:lnTo>
                  <a:lnTo>
                    <a:pt x="1" y="141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1" y="167"/>
                  </a:lnTo>
                  <a:lnTo>
                    <a:pt x="3" y="175"/>
                  </a:lnTo>
                  <a:lnTo>
                    <a:pt x="5" y="184"/>
                  </a:lnTo>
                  <a:lnTo>
                    <a:pt x="8" y="192"/>
                  </a:lnTo>
                  <a:lnTo>
                    <a:pt x="12" y="199"/>
                  </a:lnTo>
                  <a:lnTo>
                    <a:pt x="16" y="207"/>
                  </a:lnTo>
                  <a:lnTo>
                    <a:pt x="22" y="215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35" y="227"/>
                  </a:lnTo>
                  <a:lnTo>
                    <a:pt x="41" y="232"/>
                  </a:lnTo>
                  <a:lnTo>
                    <a:pt x="49" y="236"/>
                  </a:lnTo>
                  <a:lnTo>
                    <a:pt x="57" y="240"/>
                  </a:lnTo>
                  <a:lnTo>
                    <a:pt x="66" y="242"/>
                  </a:lnTo>
                  <a:lnTo>
                    <a:pt x="74" y="245"/>
                  </a:lnTo>
                  <a:lnTo>
                    <a:pt x="82" y="245"/>
                  </a:lnTo>
                  <a:lnTo>
                    <a:pt x="91" y="246"/>
                  </a:lnTo>
                  <a:lnTo>
                    <a:pt x="100" y="245"/>
                  </a:lnTo>
                  <a:lnTo>
                    <a:pt x="107" y="243"/>
                  </a:lnTo>
                  <a:lnTo>
                    <a:pt x="115" y="242"/>
                  </a:lnTo>
                  <a:lnTo>
                    <a:pt x="124" y="238"/>
                  </a:lnTo>
                  <a:lnTo>
                    <a:pt x="132" y="236"/>
                  </a:lnTo>
                  <a:lnTo>
                    <a:pt x="138" y="230"/>
                  </a:lnTo>
                  <a:lnTo>
                    <a:pt x="146" y="225"/>
                  </a:lnTo>
                  <a:lnTo>
                    <a:pt x="153" y="220"/>
                  </a:lnTo>
                  <a:lnTo>
                    <a:pt x="243" y="126"/>
                  </a:lnTo>
                  <a:lnTo>
                    <a:pt x="243" y="126"/>
                  </a:lnTo>
                  <a:lnTo>
                    <a:pt x="245" y="122"/>
                  </a:lnTo>
                  <a:lnTo>
                    <a:pt x="246" y="119"/>
                  </a:lnTo>
                  <a:lnTo>
                    <a:pt x="245" y="115"/>
                  </a:lnTo>
                  <a:lnTo>
                    <a:pt x="243" y="113"/>
                  </a:lnTo>
                  <a:lnTo>
                    <a:pt x="133" y="4"/>
                  </a:lnTo>
                  <a:lnTo>
                    <a:pt x="133" y="4"/>
                  </a:lnTo>
                  <a:lnTo>
                    <a:pt x="131" y="1"/>
                  </a:lnTo>
                  <a:lnTo>
                    <a:pt x="127" y="0"/>
                  </a:lnTo>
                  <a:lnTo>
                    <a:pt x="124" y="1"/>
                  </a:lnTo>
                  <a:lnTo>
                    <a:pt x="120" y="3"/>
                  </a:lnTo>
                  <a:lnTo>
                    <a:pt x="120" y="3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3582916" y="5243551"/>
            <a:ext cx="457200" cy="671821"/>
            <a:chOff x="7283286" y="4930761"/>
            <a:chExt cx="457200" cy="671821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7283286" y="5220661"/>
              <a:ext cx="97311" cy="381921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3" name="Freeform 6"/>
            <p:cNvSpPr>
              <a:spLocks noEditPoints="1"/>
            </p:cNvSpPr>
            <p:nvPr/>
          </p:nvSpPr>
          <p:spPr bwMode="auto">
            <a:xfrm>
              <a:off x="7399931" y="4930761"/>
              <a:ext cx="340555" cy="340554"/>
            </a:xfrm>
            <a:custGeom>
              <a:avLst/>
              <a:gdLst>
                <a:gd name="T0" fmla="*/ 653 w 670"/>
                <a:gd name="T1" fmla="*/ 18 h 670"/>
                <a:gd name="T2" fmla="*/ 653 w 670"/>
                <a:gd name="T3" fmla="*/ 18 h 670"/>
                <a:gd name="T4" fmla="*/ 644 w 670"/>
                <a:gd name="T5" fmla="*/ 10 h 670"/>
                <a:gd name="T6" fmla="*/ 634 w 670"/>
                <a:gd name="T7" fmla="*/ 5 h 670"/>
                <a:gd name="T8" fmla="*/ 623 w 670"/>
                <a:gd name="T9" fmla="*/ 1 h 670"/>
                <a:gd name="T10" fmla="*/ 612 w 670"/>
                <a:gd name="T11" fmla="*/ 0 h 670"/>
                <a:gd name="T12" fmla="*/ 600 w 670"/>
                <a:gd name="T13" fmla="*/ 1 h 670"/>
                <a:gd name="T14" fmla="*/ 590 w 670"/>
                <a:gd name="T15" fmla="*/ 4 h 670"/>
                <a:gd name="T16" fmla="*/ 578 w 670"/>
                <a:gd name="T17" fmla="*/ 9 h 670"/>
                <a:gd name="T18" fmla="*/ 569 w 670"/>
                <a:gd name="T19" fmla="*/ 17 h 670"/>
                <a:gd name="T20" fmla="*/ 0 w 670"/>
                <a:gd name="T21" fmla="*/ 562 h 670"/>
                <a:gd name="T22" fmla="*/ 14 w 670"/>
                <a:gd name="T23" fmla="*/ 575 h 670"/>
                <a:gd name="T24" fmla="*/ 76 w 670"/>
                <a:gd name="T25" fmla="*/ 515 h 670"/>
                <a:gd name="T26" fmla="*/ 76 w 670"/>
                <a:gd name="T27" fmla="*/ 638 h 670"/>
                <a:gd name="T28" fmla="*/ 108 w 670"/>
                <a:gd name="T29" fmla="*/ 670 h 670"/>
                <a:gd name="T30" fmla="*/ 653 w 670"/>
                <a:gd name="T31" fmla="*/ 101 h 670"/>
                <a:gd name="T32" fmla="*/ 653 w 670"/>
                <a:gd name="T33" fmla="*/ 101 h 670"/>
                <a:gd name="T34" fmla="*/ 661 w 670"/>
                <a:gd name="T35" fmla="*/ 92 h 670"/>
                <a:gd name="T36" fmla="*/ 666 w 670"/>
                <a:gd name="T37" fmla="*/ 82 h 670"/>
                <a:gd name="T38" fmla="*/ 669 w 670"/>
                <a:gd name="T39" fmla="*/ 71 h 670"/>
                <a:gd name="T40" fmla="*/ 670 w 670"/>
                <a:gd name="T41" fmla="*/ 60 h 670"/>
                <a:gd name="T42" fmla="*/ 669 w 670"/>
                <a:gd name="T43" fmla="*/ 48 h 670"/>
                <a:gd name="T44" fmla="*/ 666 w 670"/>
                <a:gd name="T45" fmla="*/ 38 h 670"/>
                <a:gd name="T46" fmla="*/ 661 w 670"/>
                <a:gd name="T47" fmla="*/ 27 h 670"/>
                <a:gd name="T48" fmla="*/ 653 w 670"/>
                <a:gd name="T49" fmla="*/ 18 h 670"/>
                <a:gd name="T50" fmla="*/ 653 w 670"/>
                <a:gd name="T51" fmla="*/ 18 h 670"/>
                <a:gd name="T52" fmla="*/ 275 w 670"/>
                <a:gd name="T53" fmla="*/ 468 h 670"/>
                <a:gd name="T54" fmla="*/ 181 w 670"/>
                <a:gd name="T55" fmla="*/ 567 h 670"/>
                <a:gd name="T56" fmla="*/ 181 w 670"/>
                <a:gd name="T57" fmla="*/ 414 h 670"/>
                <a:gd name="T58" fmla="*/ 275 w 670"/>
                <a:gd name="T59" fmla="*/ 325 h 670"/>
                <a:gd name="T60" fmla="*/ 275 w 670"/>
                <a:gd name="T61" fmla="*/ 468 h 670"/>
                <a:gd name="T62" fmla="*/ 475 w 670"/>
                <a:gd name="T63" fmla="*/ 260 h 670"/>
                <a:gd name="T64" fmla="*/ 380 w 670"/>
                <a:gd name="T65" fmla="*/ 358 h 670"/>
                <a:gd name="T66" fmla="*/ 380 w 670"/>
                <a:gd name="T67" fmla="*/ 224 h 670"/>
                <a:gd name="T68" fmla="*/ 475 w 670"/>
                <a:gd name="T69" fmla="*/ 133 h 670"/>
                <a:gd name="T70" fmla="*/ 475 w 670"/>
                <a:gd name="T71" fmla="*/ 260 h 670"/>
                <a:gd name="T72" fmla="*/ 640 w 670"/>
                <a:gd name="T73" fmla="*/ 88 h 670"/>
                <a:gd name="T74" fmla="*/ 579 w 670"/>
                <a:gd name="T75" fmla="*/ 150 h 670"/>
                <a:gd name="T76" fmla="*/ 579 w 670"/>
                <a:gd name="T77" fmla="*/ 32 h 670"/>
                <a:gd name="T78" fmla="*/ 582 w 670"/>
                <a:gd name="T79" fmla="*/ 30 h 670"/>
                <a:gd name="T80" fmla="*/ 582 w 670"/>
                <a:gd name="T81" fmla="*/ 30 h 670"/>
                <a:gd name="T82" fmla="*/ 588 w 670"/>
                <a:gd name="T83" fmla="*/ 25 h 670"/>
                <a:gd name="T84" fmla="*/ 596 w 670"/>
                <a:gd name="T85" fmla="*/ 22 h 670"/>
                <a:gd name="T86" fmla="*/ 603 w 670"/>
                <a:gd name="T87" fmla="*/ 19 h 670"/>
                <a:gd name="T88" fmla="*/ 610 w 670"/>
                <a:gd name="T89" fmla="*/ 19 h 670"/>
                <a:gd name="T90" fmla="*/ 618 w 670"/>
                <a:gd name="T91" fmla="*/ 19 h 670"/>
                <a:gd name="T92" fmla="*/ 626 w 670"/>
                <a:gd name="T93" fmla="*/ 22 h 670"/>
                <a:gd name="T94" fmla="*/ 634 w 670"/>
                <a:gd name="T95" fmla="*/ 26 h 670"/>
                <a:gd name="T96" fmla="*/ 640 w 670"/>
                <a:gd name="T97" fmla="*/ 31 h 670"/>
                <a:gd name="T98" fmla="*/ 640 w 670"/>
                <a:gd name="T99" fmla="*/ 31 h 670"/>
                <a:gd name="T100" fmla="*/ 645 w 670"/>
                <a:gd name="T101" fmla="*/ 38 h 670"/>
                <a:gd name="T102" fmla="*/ 648 w 670"/>
                <a:gd name="T103" fmla="*/ 45 h 670"/>
                <a:gd name="T104" fmla="*/ 651 w 670"/>
                <a:gd name="T105" fmla="*/ 52 h 670"/>
                <a:gd name="T106" fmla="*/ 651 w 670"/>
                <a:gd name="T107" fmla="*/ 60 h 670"/>
                <a:gd name="T108" fmla="*/ 651 w 670"/>
                <a:gd name="T109" fmla="*/ 67 h 670"/>
                <a:gd name="T110" fmla="*/ 648 w 670"/>
                <a:gd name="T111" fmla="*/ 75 h 670"/>
                <a:gd name="T112" fmla="*/ 645 w 670"/>
                <a:gd name="T113" fmla="*/ 82 h 670"/>
                <a:gd name="T114" fmla="*/ 640 w 670"/>
                <a:gd name="T115" fmla="*/ 88 h 670"/>
                <a:gd name="T116" fmla="*/ 640 w 670"/>
                <a:gd name="T117" fmla="*/ 8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0" h="670">
                  <a:moveTo>
                    <a:pt x="653" y="18"/>
                  </a:moveTo>
                  <a:lnTo>
                    <a:pt x="653" y="18"/>
                  </a:lnTo>
                  <a:lnTo>
                    <a:pt x="644" y="10"/>
                  </a:lnTo>
                  <a:lnTo>
                    <a:pt x="634" y="5"/>
                  </a:lnTo>
                  <a:lnTo>
                    <a:pt x="623" y="1"/>
                  </a:lnTo>
                  <a:lnTo>
                    <a:pt x="612" y="0"/>
                  </a:lnTo>
                  <a:lnTo>
                    <a:pt x="600" y="1"/>
                  </a:lnTo>
                  <a:lnTo>
                    <a:pt x="590" y="4"/>
                  </a:lnTo>
                  <a:lnTo>
                    <a:pt x="578" y="9"/>
                  </a:lnTo>
                  <a:lnTo>
                    <a:pt x="569" y="17"/>
                  </a:lnTo>
                  <a:lnTo>
                    <a:pt x="0" y="562"/>
                  </a:lnTo>
                  <a:lnTo>
                    <a:pt x="14" y="575"/>
                  </a:lnTo>
                  <a:lnTo>
                    <a:pt x="76" y="515"/>
                  </a:lnTo>
                  <a:lnTo>
                    <a:pt x="76" y="638"/>
                  </a:lnTo>
                  <a:lnTo>
                    <a:pt x="108" y="670"/>
                  </a:lnTo>
                  <a:lnTo>
                    <a:pt x="653" y="101"/>
                  </a:lnTo>
                  <a:lnTo>
                    <a:pt x="653" y="101"/>
                  </a:lnTo>
                  <a:lnTo>
                    <a:pt x="661" y="92"/>
                  </a:lnTo>
                  <a:lnTo>
                    <a:pt x="666" y="82"/>
                  </a:lnTo>
                  <a:lnTo>
                    <a:pt x="669" y="71"/>
                  </a:lnTo>
                  <a:lnTo>
                    <a:pt x="670" y="60"/>
                  </a:lnTo>
                  <a:lnTo>
                    <a:pt x="669" y="48"/>
                  </a:lnTo>
                  <a:lnTo>
                    <a:pt x="666" y="38"/>
                  </a:lnTo>
                  <a:lnTo>
                    <a:pt x="661" y="27"/>
                  </a:lnTo>
                  <a:lnTo>
                    <a:pt x="653" y="18"/>
                  </a:lnTo>
                  <a:lnTo>
                    <a:pt x="653" y="18"/>
                  </a:lnTo>
                  <a:close/>
                  <a:moveTo>
                    <a:pt x="275" y="468"/>
                  </a:moveTo>
                  <a:lnTo>
                    <a:pt x="181" y="567"/>
                  </a:lnTo>
                  <a:lnTo>
                    <a:pt x="181" y="414"/>
                  </a:lnTo>
                  <a:lnTo>
                    <a:pt x="275" y="325"/>
                  </a:lnTo>
                  <a:lnTo>
                    <a:pt x="275" y="468"/>
                  </a:lnTo>
                  <a:close/>
                  <a:moveTo>
                    <a:pt x="475" y="260"/>
                  </a:moveTo>
                  <a:lnTo>
                    <a:pt x="380" y="358"/>
                  </a:lnTo>
                  <a:lnTo>
                    <a:pt x="380" y="224"/>
                  </a:lnTo>
                  <a:lnTo>
                    <a:pt x="475" y="133"/>
                  </a:lnTo>
                  <a:lnTo>
                    <a:pt x="475" y="260"/>
                  </a:lnTo>
                  <a:close/>
                  <a:moveTo>
                    <a:pt x="640" y="88"/>
                  </a:moveTo>
                  <a:lnTo>
                    <a:pt x="579" y="150"/>
                  </a:lnTo>
                  <a:lnTo>
                    <a:pt x="579" y="32"/>
                  </a:lnTo>
                  <a:lnTo>
                    <a:pt x="582" y="30"/>
                  </a:lnTo>
                  <a:lnTo>
                    <a:pt x="582" y="30"/>
                  </a:lnTo>
                  <a:lnTo>
                    <a:pt x="588" y="25"/>
                  </a:lnTo>
                  <a:lnTo>
                    <a:pt x="596" y="22"/>
                  </a:lnTo>
                  <a:lnTo>
                    <a:pt x="603" y="19"/>
                  </a:lnTo>
                  <a:lnTo>
                    <a:pt x="610" y="19"/>
                  </a:lnTo>
                  <a:lnTo>
                    <a:pt x="618" y="19"/>
                  </a:lnTo>
                  <a:lnTo>
                    <a:pt x="626" y="22"/>
                  </a:lnTo>
                  <a:lnTo>
                    <a:pt x="634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45" y="38"/>
                  </a:lnTo>
                  <a:lnTo>
                    <a:pt x="648" y="45"/>
                  </a:lnTo>
                  <a:lnTo>
                    <a:pt x="651" y="52"/>
                  </a:lnTo>
                  <a:lnTo>
                    <a:pt x="651" y="60"/>
                  </a:lnTo>
                  <a:lnTo>
                    <a:pt x="651" y="67"/>
                  </a:lnTo>
                  <a:lnTo>
                    <a:pt x="648" y="75"/>
                  </a:lnTo>
                  <a:lnTo>
                    <a:pt x="645" y="82"/>
                  </a:lnTo>
                  <a:lnTo>
                    <a:pt x="640" y="88"/>
                  </a:lnTo>
                  <a:lnTo>
                    <a:pt x="640" y="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7326737" y="5219470"/>
              <a:ext cx="125040" cy="125039"/>
            </a:xfrm>
            <a:custGeom>
              <a:avLst/>
              <a:gdLst>
                <a:gd name="T0" fmla="*/ 120 w 246"/>
                <a:gd name="T1" fmla="*/ 3 h 246"/>
                <a:gd name="T2" fmla="*/ 120 w 246"/>
                <a:gd name="T3" fmla="*/ 3 h 246"/>
                <a:gd name="T4" fmla="*/ 25 w 246"/>
                <a:gd name="T5" fmla="*/ 95 h 246"/>
                <a:gd name="T6" fmla="*/ 25 w 246"/>
                <a:gd name="T7" fmla="*/ 95 h 246"/>
                <a:gd name="T8" fmla="*/ 19 w 246"/>
                <a:gd name="T9" fmla="*/ 101 h 246"/>
                <a:gd name="T10" fmla="*/ 14 w 246"/>
                <a:gd name="T11" fmla="*/ 109 h 246"/>
                <a:gd name="T12" fmla="*/ 9 w 246"/>
                <a:gd name="T13" fmla="*/ 117 h 246"/>
                <a:gd name="T14" fmla="*/ 6 w 246"/>
                <a:gd name="T15" fmla="*/ 124 h 246"/>
                <a:gd name="T16" fmla="*/ 4 w 246"/>
                <a:gd name="T17" fmla="*/ 133 h 246"/>
                <a:gd name="T18" fmla="*/ 1 w 246"/>
                <a:gd name="T19" fmla="*/ 141 h 246"/>
                <a:gd name="T20" fmla="*/ 0 w 246"/>
                <a:gd name="T21" fmla="*/ 150 h 246"/>
                <a:gd name="T22" fmla="*/ 0 w 246"/>
                <a:gd name="T23" fmla="*/ 158 h 246"/>
                <a:gd name="T24" fmla="*/ 1 w 246"/>
                <a:gd name="T25" fmla="*/ 167 h 246"/>
                <a:gd name="T26" fmla="*/ 3 w 246"/>
                <a:gd name="T27" fmla="*/ 175 h 246"/>
                <a:gd name="T28" fmla="*/ 5 w 246"/>
                <a:gd name="T29" fmla="*/ 184 h 246"/>
                <a:gd name="T30" fmla="*/ 8 w 246"/>
                <a:gd name="T31" fmla="*/ 192 h 246"/>
                <a:gd name="T32" fmla="*/ 12 w 246"/>
                <a:gd name="T33" fmla="*/ 199 h 246"/>
                <a:gd name="T34" fmla="*/ 16 w 246"/>
                <a:gd name="T35" fmla="*/ 207 h 246"/>
                <a:gd name="T36" fmla="*/ 22 w 246"/>
                <a:gd name="T37" fmla="*/ 215 h 246"/>
                <a:gd name="T38" fmla="*/ 28 w 246"/>
                <a:gd name="T39" fmla="*/ 221 h 246"/>
                <a:gd name="T40" fmla="*/ 28 w 246"/>
                <a:gd name="T41" fmla="*/ 221 h 246"/>
                <a:gd name="T42" fmla="*/ 35 w 246"/>
                <a:gd name="T43" fmla="*/ 227 h 246"/>
                <a:gd name="T44" fmla="*/ 41 w 246"/>
                <a:gd name="T45" fmla="*/ 232 h 246"/>
                <a:gd name="T46" fmla="*/ 49 w 246"/>
                <a:gd name="T47" fmla="*/ 236 h 246"/>
                <a:gd name="T48" fmla="*/ 57 w 246"/>
                <a:gd name="T49" fmla="*/ 240 h 246"/>
                <a:gd name="T50" fmla="*/ 66 w 246"/>
                <a:gd name="T51" fmla="*/ 242 h 246"/>
                <a:gd name="T52" fmla="*/ 74 w 246"/>
                <a:gd name="T53" fmla="*/ 245 h 246"/>
                <a:gd name="T54" fmla="*/ 82 w 246"/>
                <a:gd name="T55" fmla="*/ 245 h 246"/>
                <a:gd name="T56" fmla="*/ 91 w 246"/>
                <a:gd name="T57" fmla="*/ 246 h 246"/>
                <a:gd name="T58" fmla="*/ 100 w 246"/>
                <a:gd name="T59" fmla="*/ 245 h 246"/>
                <a:gd name="T60" fmla="*/ 107 w 246"/>
                <a:gd name="T61" fmla="*/ 243 h 246"/>
                <a:gd name="T62" fmla="*/ 115 w 246"/>
                <a:gd name="T63" fmla="*/ 242 h 246"/>
                <a:gd name="T64" fmla="*/ 124 w 246"/>
                <a:gd name="T65" fmla="*/ 238 h 246"/>
                <a:gd name="T66" fmla="*/ 132 w 246"/>
                <a:gd name="T67" fmla="*/ 236 h 246"/>
                <a:gd name="T68" fmla="*/ 138 w 246"/>
                <a:gd name="T69" fmla="*/ 230 h 246"/>
                <a:gd name="T70" fmla="*/ 146 w 246"/>
                <a:gd name="T71" fmla="*/ 225 h 246"/>
                <a:gd name="T72" fmla="*/ 153 w 246"/>
                <a:gd name="T73" fmla="*/ 220 h 246"/>
                <a:gd name="T74" fmla="*/ 243 w 246"/>
                <a:gd name="T75" fmla="*/ 126 h 246"/>
                <a:gd name="T76" fmla="*/ 243 w 246"/>
                <a:gd name="T77" fmla="*/ 126 h 246"/>
                <a:gd name="T78" fmla="*/ 245 w 246"/>
                <a:gd name="T79" fmla="*/ 122 h 246"/>
                <a:gd name="T80" fmla="*/ 246 w 246"/>
                <a:gd name="T81" fmla="*/ 119 h 246"/>
                <a:gd name="T82" fmla="*/ 245 w 246"/>
                <a:gd name="T83" fmla="*/ 115 h 246"/>
                <a:gd name="T84" fmla="*/ 243 w 246"/>
                <a:gd name="T85" fmla="*/ 113 h 246"/>
                <a:gd name="T86" fmla="*/ 133 w 246"/>
                <a:gd name="T87" fmla="*/ 4 h 246"/>
                <a:gd name="T88" fmla="*/ 133 w 246"/>
                <a:gd name="T89" fmla="*/ 4 h 246"/>
                <a:gd name="T90" fmla="*/ 131 w 246"/>
                <a:gd name="T91" fmla="*/ 1 h 246"/>
                <a:gd name="T92" fmla="*/ 127 w 246"/>
                <a:gd name="T93" fmla="*/ 0 h 246"/>
                <a:gd name="T94" fmla="*/ 124 w 246"/>
                <a:gd name="T95" fmla="*/ 1 h 246"/>
                <a:gd name="T96" fmla="*/ 120 w 246"/>
                <a:gd name="T97" fmla="*/ 3 h 246"/>
                <a:gd name="T98" fmla="*/ 120 w 246"/>
                <a:gd name="T99" fmla="*/ 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" h="246">
                  <a:moveTo>
                    <a:pt x="120" y="3"/>
                  </a:moveTo>
                  <a:lnTo>
                    <a:pt x="120" y="3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19" y="101"/>
                  </a:lnTo>
                  <a:lnTo>
                    <a:pt x="14" y="109"/>
                  </a:lnTo>
                  <a:lnTo>
                    <a:pt x="9" y="117"/>
                  </a:lnTo>
                  <a:lnTo>
                    <a:pt x="6" y="124"/>
                  </a:lnTo>
                  <a:lnTo>
                    <a:pt x="4" y="133"/>
                  </a:lnTo>
                  <a:lnTo>
                    <a:pt x="1" y="141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1" y="167"/>
                  </a:lnTo>
                  <a:lnTo>
                    <a:pt x="3" y="175"/>
                  </a:lnTo>
                  <a:lnTo>
                    <a:pt x="5" y="184"/>
                  </a:lnTo>
                  <a:lnTo>
                    <a:pt x="8" y="192"/>
                  </a:lnTo>
                  <a:lnTo>
                    <a:pt x="12" y="199"/>
                  </a:lnTo>
                  <a:lnTo>
                    <a:pt x="16" y="207"/>
                  </a:lnTo>
                  <a:lnTo>
                    <a:pt x="22" y="215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35" y="227"/>
                  </a:lnTo>
                  <a:lnTo>
                    <a:pt x="41" y="232"/>
                  </a:lnTo>
                  <a:lnTo>
                    <a:pt x="49" y="236"/>
                  </a:lnTo>
                  <a:lnTo>
                    <a:pt x="57" y="240"/>
                  </a:lnTo>
                  <a:lnTo>
                    <a:pt x="66" y="242"/>
                  </a:lnTo>
                  <a:lnTo>
                    <a:pt x="74" y="245"/>
                  </a:lnTo>
                  <a:lnTo>
                    <a:pt x="82" y="245"/>
                  </a:lnTo>
                  <a:lnTo>
                    <a:pt x="91" y="246"/>
                  </a:lnTo>
                  <a:lnTo>
                    <a:pt x="100" y="245"/>
                  </a:lnTo>
                  <a:lnTo>
                    <a:pt x="107" y="243"/>
                  </a:lnTo>
                  <a:lnTo>
                    <a:pt x="115" y="242"/>
                  </a:lnTo>
                  <a:lnTo>
                    <a:pt x="124" y="238"/>
                  </a:lnTo>
                  <a:lnTo>
                    <a:pt x="132" y="236"/>
                  </a:lnTo>
                  <a:lnTo>
                    <a:pt x="138" y="230"/>
                  </a:lnTo>
                  <a:lnTo>
                    <a:pt x="146" y="225"/>
                  </a:lnTo>
                  <a:lnTo>
                    <a:pt x="153" y="220"/>
                  </a:lnTo>
                  <a:lnTo>
                    <a:pt x="243" y="126"/>
                  </a:lnTo>
                  <a:lnTo>
                    <a:pt x="243" y="126"/>
                  </a:lnTo>
                  <a:lnTo>
                    <a:pt x="245" y="122"/>
                  </a:lnTo>
                  <a:lnTo>
                    <a:pt x="246" y="119"/>
                  </a:lnTo>
                  <a:lnTo>
                    <a:pt x="245" y="115"/>
                  </a:lnTo>
                  <a:lnTo>
                    <a:pt x="243" y="113"/>
                  </a:lnTo>
                  <a:lnTo>
                    <a:pt x="133" y="4"/>
                  </a:lnTo>
                  <a:lnTo>
                    <a:pt x="133" y="4"/>
                  </a:lnTo>
                  <a:lnTo>
                    <a:pt x="131" y="1"/>
                  </a:lnTo>
                  <a:lnTo>
                    <a:pt x="127" y="0"/>
                  </a:lnTo>
                  <a:lnTo>
                    <a:pt x="124" y="1"/>
                  </a:lnTo>
                  <a:lnTo>
                    <a:pt x="120" y="3"/>
                  </a:lnTo>
                  <a:lnTo>
                    <a:pt x="120" y="3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214601" y="4700119"/>
            <a:ext cx="239963" cy="517351"/>
            <a:chOff x="9241365" y="1694687"/>
            <a:chExt cx="533400" cy="1149989"/>
          </a:xfrm>
        </p:grpSpPr>
        <p:sp>
          <p:nvSpPr>
            <p:cNvPr id="116" name="Rectangle 5"/>
            <p:cNvSpPr>
              <a:spLocks noChangeArrowheads="1"/>
            </p:cNvSpPr>
            <p:nvPr/>
          </p:nvSpPr>
          <p:spPr bwMode="auto">
            <a:xfrm>
              <a:off x="9241365" y="1694687"/>
              <a:ext cx="533400" cy="11499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1" hangingPunct="1">
                <a:buFont typeface="Wingdings" charset="0"/>
                <a:buNone/>
              </a:pPr>
              <a:endParaRPr lang="ru-RU" dirty="0"/>
            </a:p>
          </p:txBody>
        </p:sp>
        <p:sp>
          <p:nvSpPr>
            <p:cNvPr id="117" name="Oval 8"/>
            <p:cNvSpPr>
              <a:spLocks noChangeArrowheads="1"/>
            </p:cNvSpPr>
            <p:nvPr/>
          </p:nvSpPr>
          <p:spPr bwMode="auto">
            <a:xfrm>
              <a:off x="9322327" y="1808040"/>
              <a:ext cx="371475" cy="37147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1" hangingPunct="1">
                <a:buFont typeface="Wingdings" charset="0"/>
                <a:buNone/>
              </a:pPr>
              <a:endParaRPr lang="ru-RU" dirty="0"/>
            </a:p>
          </p:txBody>
        </p:sp>
        <p:sp>
          <p:nvSpPr>
            <p:cNvPr id="118" name="Oval 9"/>
            <p:cNvSpPr>
              <a:spLocks noChangeArrowheads="1"/>
            </p:cNvSpPr>
            <p:nvPr/>
          </p:nvSpPr>
          <p:spPr bwMode="auto">
            <a:xfrm>
              <a:off x="9322327" y="2281115"/>
              <a:ext cx="371475" cy="37147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glow rad="101600">
                <a:srgbClr val="00CC00">
                  <a:alpha val="58000"/>
                </a:srgbClr>
              </a:glow>
            </a:effectLst>
          </p:spPr>
          <p:txBody>
            <a:bodyPr wrap="none" lIns="0" tIns="0" rIns="0" bIns="0" anchor="ctr"/>
            <a:lstStyle/>
            <a:p>
              <a:pPr algn="ctr" eaLnBrk="1" hangingPunct="1">
                <a:buFont typeface="Wingdings" charset="0"/>
                <a:buNone/>
              </a:pPr>
              <a:endParaRPr lang="ru-RU" dirty="0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3214602" y="5430092"/>
            <a:ext cx="239963" cy="517351"/>
            <a:chOff x="9241365" y="1694687"/>
            <a:chExt cx="533400" cy="1149989"/>
          </a:xfrm>
        </p:grpSpPr>
        <p:sp>
          <p:nvSpPr>
            <p:cNvPr id="120" name="Rectangle 5"/>
            <p:cNvSpPr>
              <a:spLocks noChangeArrowheads="1"/>
            </p:cNvSpPr>
            <p:nvPr/>
          </p:nvSpPr>
          <p:spPr bwMode="auto">
            <a:xfrm>
              <a:off x="9241365" y="1694687"/>
              <a:ext cx="533400" cy="11499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1" hangingPunct="1">
                <a:buFont typeface="Wingdings" charset="0"/>
                <a:buNone/>
              </a:pPr>
              <a:endParaRPr lang="ru-RU" dirty="0"/>
            </a:p>
          </p:txBody>
        </p:sp>
        <p:sp>
          <p:nvSpPr>
            <p:cNvPr id="121" name="Oval 8"/>
            <p:cNvSpPr>
              <a:spLocks noChangeArrowheads="1"/>
            </p:cNvSpPr>
            <p:nvPr/>
          </p:nvSpPr>
          <p:spPr bwMode="auto">
            <a:xfrm>
              <a:off x="9322327" y="1808040"/>
              <a:ext cx="371475" cy="37147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1" hangingPunct="1">
                <a:buFont typeface="Wingdings" charset="0"/>
                <a:buNone/>
              </a:pPr>
              <a:endParaRPr lang="ru-RU" dirty="0"/>
            </a:p>
          </p:txBody>
        </p:sp>
        <p:sp>
          <p:nvSpPr>
            <p:cNvPr id="122" name="Oval 9"/>
            <p:cNvSpPr>
              <a:spLocks noChangeArrowheads="1"/>
            </p:cNvSpPr>
            <p:nvPr/>
          </p:nvSpPr>
          <p:spPr bwMode="auto">
            <a:xfrm>
              <a:off x="9322327" y="2281115"/>
              <a:ext cx="371475" cy="37147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glow rad="101600">
                <a:srgbClr val="00CC00">
                  <a:alpha val="58000"/>
                </a:srgbClr>
              </a:glow>
            </a:effectLst>
          </p:spPr>
          <p:txBody>
            <a:bodyPr wrap="none" lIns="0" tIns="0" rIns="0" bIns="0" anchor="ctr"/>
            <a:lstStyle/>
            <a:p>
              <a:pPr algn="ctr" eaLnBrk="1" hangingPunct="1">
                <a:buFont typeface="Wingdings" charset="0"/>
                <a:buNone/>
              </a:pPr>
              <a:endParaRPr lang="ru-RU" dirty="0"/>
            </a:p>
          </p:txBody>
        </p:sp>
      </p:grpSp>
      <p:pic>
        <p:nvPicPr>
          <p:cNvPr id="123" name="Рисунок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51" y="4801894"/>
            <a:ext cx="749979" cy="37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97652"/>
            <a:ext cx="6337005" cy="87187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784"/>
            <a:ext cx="6253716" cy="87187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n-lt"/>
              </a:rPr>
              <a:t>У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частники</a:t>
            </a:r>
            <a:r>
              <a:rPr lang="ru-RU" sz="3600" b="1" dirty="0" smtClean="0">
                <a:solidFill>
                  <a:schemeClr val="bg1"/>
                </a:solidFill>
              </a:rPr>
              <a:t> и дороги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34" y="6165304"/>
            <a:ext cx="12196534" cy="69269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Marketing\Desktop\logo_Avtodor_platnye dorogi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919" y="6383614"/>
            <a:ext cx="1800200" cy="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5</a:t>
            </a:fld>
            <a:endParaRPr lang="ru-RU"/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4"/>
          <a:stretch/>
        </p:blipFill>
        <p:spPr>
          <a:xfrm rot="20076359">
            <a:off x="3042411" y="2751781"/>
            <a:ext cx="6886737" cy="16218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37005" y="4664253"/>
            <a:ext cx="56015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ООО «Автодор-Платные Дороги</a:t>
            </a:r>
            <a:r>
              <a:rPr lang="ru-RU" sz="1600" dirty="0" smtClean="0">
                <a:solidFill>
                  <a:schemeClr val="tx2"/>
                </a:solidFill>
              </a:rPr>
              <a:t>» </a:t>
            </a:r>
            <a:r>
              <a:rPr lang="ru-RU" sz="1600" dirty="0">
                <a:solidFill>
                  <a:schemeClr val="tx2"/>
                </a:solidFill>
              </a:rPr>
              <a:t>- </a:t>
            </a:r>
            <a:r>
              <a:rPr lang="ru-RU" sz="1600" dirty="0" smtClean="0">
                <a:solidFill>
                  <a:srgbClr val="FF6600"/>
                </a:solidFill>
              </a:rPr>
              <a:t>01.09.2017</a:t>
            </a:r>
            <a:endParaRPr lang="ru-RU" sz="1600" dirty="0">
              <a:solidFill>
                <a:srgbClr val="FF6600"/>
              </a:solidFill>
            </a:endParaRP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ООО «Объединенные Системы Сбора Платы</a:t>
            </a:r>
            <a:r>
              <a:rPr lang="ru-RU" sz="1600" dirty="0" smtClean="0">
                <a:solidFill>
                  <a:schemeClr val="tx2"/>
                </a:solidFill>
              </a:rPr>
              <a:t>» </a:t>
            </a:r>
            <a:r>
              <a:rPr lang="ru-RU" sz="1600" dirty="0">
                <a:solidFill>
                  <a:schemeClr val="tx2"/>
                </a:solidFill>
              </a:rPr>
              <a:t>- </a:t>
            </a:r>
            <a:r>
              <a:rPr lang="ru-RU" sz="1600" dirty="0" smtClean="0">
                <a:solidFill>
                  <a:srgbClr val="FF6600"/>
                </a:solidFill>
              </a:rPr>
              <a:t>01.09.2017</a:t>
            </a:r>
            <a:endParaRPr lang="ru-RU" sz="1600" dirty="0">
              <a:solidFill>
                <a:srgbClr val="FF6600"/>
              </a:solidFill>
            </a:endParaRP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ООО «Магистраль северной столицы</a:t>
            </a:r>
            <a:r>
              <a:rPr lang="ru-RU" sz="1600" dirty="0" smtClean="0">
                <a:solidFill>
                  <a:schemeClr val="tx2"/>
                </a:solidFill>
              </a:rPr>
              <a:t>» </a:t>
            </a:r>
            <a:r>
              <a:rPr lang="ru-RU" sz="1600" dirty="0">
                <a:solidFill>
                  <a:schemeClr val="tx2"/>
                </a:solidFill>
              </a:rPr>
              <a:t>- </a:t>
            </a:r>
            <a:r>
              <a:rPr lang="ru-RU" sz="1600" dirty="0" smtClean="0">
                <a:solidFill>
                  <a:srgbClr val="FF6600"/>
                </a:solidFill>
              </a:rPr>
              <a:t>01.11.2017</a:t>
            </a:r>
            <a:endParaRPr lang="ru-RU" sz="1600" dirty="0">
              <a:solidFill>
                <a:srgbClr val="FF6600"/>
              </a:solidFill>
            </a:endParaRP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ea typeface="SimSun" panose="02010600030101010101" pitchFamily="2" charset="-122"/>
                <a:cs typeface="SimSun" panose="02010600030101010101" pitchFamily="2" charset="-122"/>
              </a:rPr>
              <a:t>АО </a:t>
            </a:r>
            <a:r>
              <a:rPr lang="ru-RU" sz="1600" dirty="0">
                <a:solidFill>
                  <a:schemeClr val="tx2"/>
                </a:solidFill>
                <a:ea typeface="SimSun" panose="02010600030101010101" pitchFamily="2" charset="-122"/>
                <a:cs typeface="SimSun" panose="02010600030101010101" pitchFamily="2" charset="-122"/>
              </a:rPr>
              <a:t>«Новое качество дорог» - </a:t>
            </a:r>
            <a:r>
              <a:rPr lang="ru-RU" sz="1600" dirty="0" smtClean="0">
                <a:solidFill>
                  <a:srgbClr val="FF6600"/>
                </a:solidFill>
                <a:ea typeface="SimSun" panose="02010600030101010101" pitchFamily="2" charset="-122"/>
                <a:cs typeface="SimSun" panose="02010600030101010101" pitchFamily="2" charset="-122"/>
              </a:rPr>
              <a:t>15.01.2018</a:t>
            </a:r>
            <a:endParaRPr lang="ru-RU" sz="1600" dirty="0">
              <a:solidFill>
                <a:srgbClr val="FF66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9795" y="1708689"/>
            <a:ext cx="60572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Государственная компания «Автодор</a:t>
            </a:r>
            <a:r>
              <a:rPr lang="ru-RU" sz="1600" dirty="0" smtClean="0">
                <a:solidFill>
                  <a:schemeClr val="tx2"/>
                </a:solidFill>
              </a:rPr>
              <a:t>» - </a:t>
            </a:r>
            <a:r>
              <a:rPr lang="ru-RU" sz="1600" dirty="0" smtClean="0">
                <a:solidFill>
                  <a:srgbClr val="FF6600"/>
                </a:solidFill>
              </a:rPr>
              <a:t>01.09.2017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>
              <a:solidFill>
                <a:schemeClr val="tx2"/>
              </a:solidFill>
            </a:endParaRP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ООО </a:t>
            </a:r>
            <a:r>
              <a:rPr lang="ru-RU" sz="1600" dirty="0">
                <a:solidFill>
                  <a:schemeClr val="tx2"/>
                </a:solidFill>
              </a:rPr>
              <a:t>«Северо-Западная концессионная компания</a:t>
            </a:r>
            <a:r>
              <a:rPr lang="ru-RU" sz="1600" dirty="0" smtClean="0">
                <a:solidFill>
                  <a:schemeClr val="tx2"/>
                </a:solidFill>
              </a:rPr>
              <a:t>» </a:t>
            </a:r>
            <a:r>
              <a:rPr lang="ru-RU" sz="1600" dirty="0">
                <a:solidFill>
                  <a:schemeClr val="tx2"/>
                </a:solidFill>
              </a:rPr>
              <a:t>- </a:t>
            </a:r>
            <a:r>
              <a:rPr lang="ru-RU" sz="1600" dirty="0" smtClean="0">
                <a:solidFill>
                  <a:srgbClr val="FF6600"/>
                </a:solidFill>
              </a:rPr>
              <a:t>01.09.2017</a:t>
            </a:r>
            <a:endParaRPr lang="ru-RU" sz="1600" dirty="0">
              <a:solidFill>
                <a:srgbClr val="FF6600"/>
              </a:solidFill>
            </a:endParaRP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АО «Западный скоростной диаметр</a:t>
            </a:r>
            <a:r>
              <a:rPr lang="ru-RU" sz="1600" dirty="0" smtClean="0">
                <a:solidFill>
                  <a:schemeClr val="tx2"/>
                </a:solidFill>
              </a:rPr>
              <a:t>» - </a:t>
            </a:r>
            <a:r>
              <a:rPr lang="ru-RU" sz="1600" dirty="0" smtClean="0">
                <a:solidFill>
                  <a:srgbClr val="FF6600"/>
                </a:solidFill>
              </a:rPr>
              <a:t>01.11.2017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ea typeface="SimSun" panose="02010600030101010101" pitchFamily="2" charset="-122"/>
                <a:cs typeface="SimSun" panose="02010600030101010101" pitchFamily="2" charset="-122"/>
              </a:rPr>
              <a:t>АО «Главная дорога</a:t>
            </a:r>
            <a:r>
              <a:rPr lang="ru-RU" sz="1600" dirty="0" smtClean="0">
                <a:solidFill>
                  <a:schemeClr val="tx2"/>
                </a:solidFill>
                <a:ea typeface="SimSun" panose="02010600030101010101" pitchFamily="2" charset="-122"/>
                <a:cs typeface="SimSun" panose="02010600030101010101" pitchFamily="2" charset="-122"/>
              </a:rPr>
              <a:t>» - </a:t>
            </a:r>
            <a:r>
              <a:rPr lang="ru-RU" sz="1600" dirty="0" smtClean="0">
                <a:solidFill>
                  <a:srgbClr val="FF6600"/>
                </a:solidFill>
                <a:ea typeface="SimSun" panose="02010600030101010101" pitchFamily="2" charset="-122"/>
                <a:cs typeface="SimSun" panose="02010600030101010101" pitchFamily="2" charset="-122"/>
              </a:rPr>
              <a:t>15.01.2018</a:t>
            </a:r>
            <a:endParaRPr lang="ru-RU" sz="1600" dirty="0">
              <a:solidFill>
                <a:srgbClr val="FF6600"/>
              </a:solidFill>
            </a:endParaRPr>
          </a:p>
        </p:txBody>
      </p:sp>
      <p:sp>
        <p:nvSpPr>
          <p:cNvPr id="129" name="TextBox 3"/>
          <p:cNvSpPr txBox="1"/>
          <p:nvPr/>
        </p:nvSpPr>
        <p:spPr>
          <a:xfrm rot="20051550">
            <a:off x="2241207" y="2643578"/>
            <a:ext cx="8576095" cy="1598100"/>
          </a:xfrm>
          <a:prstGeom prst="homePlate">
            <a:avLst/>
          </a:prstGeom>
          <a:solidFill>
            <a:schemeClr val="bg1">
              <a:alpha val="10000"/>
            </a:schemeClr>
          </a:solidFill>
          <a:ln w="12700">
            <a:solidFill>
              <a:schemeClr val="accent3"/>
            </a:solidFill>
            <a:prstDash val="sysDash"/>
            <a:miter lim="800000"/>
            <a:headEnd/>
            <a:tailEnd/>
          </a:ln>
          <a:effectLst/>
          <a:extLst/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 algn="just">
              <a:spcBef>
                <a:spcPts val="0"/>
              </a:spcBef>
              <a:spcAft>
                <a:spcPts val="1200"/>
              </a:spcAft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99150"/>
            <a:ext cx="6373739" cy="87187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9150"/>
            <a:ext cx="6290451" cy="8718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Как это работает 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34" y="6165304"/>
            <a:ext cx="12196534" cy="69269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Marketing\Desktop\logo_Avtodor_platnye dorogi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919" y="6383614"/>
            <a:ext cx="1800200" cy="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6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44096" y="3313166"/>
            <a:ext cx="0" cy="720000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96" y="2469004"/>
            <a:ext cx="7944346" cy="33285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0800000" flipV="1">
            <a:off x="2506879" y="3934500"/>
            <a:ext cx="1696491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93675" lvl="1" indent="-192088" defTabSz="895350" eaLnBrk="1" hangingPunct="1">
              <a:buClrTx/>
              <a:buSzPct val="125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457200" lvl="2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614363" lvl="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49808" lvl="4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accent6"/>
                </a:solidFill>
              </a:rPr>
              <a:t>Эмитент</a:t>
            </a:r>
            <a:endParaRPr lang="en-US" sz="1400" baseline="30000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8895322" y="3950083"/>
            <a:ext cx="1584614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93675" lvl="1" indent="-192088" defTabSz="895350" eaLnBrk="1" hangingPunct="1">
              <a:buClrTx/>
              <a:buSzPct val="125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457200" lvl="2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614363" lvl="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49808" lvl="4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Роуминговый Эмитент</a:t>
            </a:r>
            <a:endParaRPr lang="en-US" sz="1400" baseline="30000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97413" y="4033166"/>
            <a:ext cx="2122033" cy="129568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Соглашение </a:t>
            </a:r>
            <a:r>
              <a:rPr lang="en-US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n-US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о межоператорском взаимодействии</a:t>
            </a:r>
            <a:endParaRPr lang="ru-RU" sz="1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85725" y="2224656"/>
            <a:ext cx="13668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93675" lvl="1" indent="-192088" defTabSz="895350" eaLnBrk="1" hangingPunct="1">
              <a:buClrTx/>
              <a:buSzPct val="125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457200" lvl="2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614363" lvl="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49808" lvl="4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Роуминговая </a:t>
            </a: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дорога</a:t>
            </a:r>
            <a:endParaRPr lang="en-US" sz="1100" b="1" dirty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5366937" y="3302743"/>
            <a:ext cx="2402957" cy="504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93675" lvl="1" indent="-192088" defTabSz="895350" eaLnBrk="1" hangingPunct="1">
              <a:buClrTx/>
              <a:buSzPct val="125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457200" lvl="2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614363" lvl="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49808" lvl="4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Центр межоператорского взаимодействия</a:t>
            </a:r>
            <a:endParaRPr lang="en-US" sz="1400" baseline="300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3430" y="2262976"/>
            <a:ext cx="13668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93675" lvl="1" indent="-192088" defTabSz="895350" eaLnBrk="1" hangingPunct="1">
              <a:buClrTx/>
              <a:buSzPct val="125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457200" lvl="2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614363" lvl="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49808" lvl="4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100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Домашняя </a:t>
            </a:r>
          </a:p>
          <a:p>
            <a:pPr algn="ctr"/>
            <a:r>
              <a:rPr lang="ru-RU" sz="1100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дорога</a:t>
            </a:r>
            <a:endParaRPr lang="en-US" sz="1100" b="1" dirty="0">
              <a:solidFill>
                <a:schemeClr val="accent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0235" y="3399701"/>
            <a:ext cx="169277" cy="16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93675" lvl="1" indent="-192088" defTabSz="895350" eaLnBrk="1" hangingPunct="1">
              <a:buClrTx/>
              <a:buSzPct val="125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457200" lvl="2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614363" lvl="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49808" lvl="4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100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Домашний проезд</a:t>
            </a:r>
            <a:endParaRPr lang="en-US" sz="1100" b="1" dirty="0">
              <a:solidFill>
                <a:schemeClr val="accent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4" name="Straight Connector 161"/>
          <p:cNvCxnSpPr/>
          <p:nvPr/>
        </p:nvCxnSpPr>
        <p:spPr>
          <a:xfrm flipV="1">
            <a:off x="2268152" y="2999254"/>
            <a:ext cx="0" cy="2484000"/>
          </a:xfrm>
          <a:prstGeom prst="line">
            <a:avLst/>
          </a:prstGeom>
          <a:ln w="28575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61"/>
          <p:cNvCxnSpPr/>
          <p:nvPr/>
        </p:nvCxnSpPr>
        <p:spPr>
          <a:xfrm flipV="1">
            <a:off x="10669150" y="2994869"/>
            <a:ext cx="0" cy="2484000"/>
          </a:xfrm>
          <a:prstGeom prst="line">
            <a:avLst/>
          </a:prstGeom>
          <a:ln w="28575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70742" y="3377693"/>
            <a:ext cx="169277" cy="16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93675" lvl="1" indent="-192088" defTabSz="895350" eaLnBrk="1" hangingPunct="1">
              <a:buClrTx/>
              <a:buSzPct val="125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457200" lvl="2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614363" lvl="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49808" lvl="4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Роуминговый проезд</a:t>
            </a:r>
            <a:endParaRPr lang="en-US" sz="1100" b="1" dirty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 rot="10800000" flipV="1">
            <a:off x="2522320" y="4811514"/>
            <a:ext cx="2047421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93675" lvl="1" indent="-192088" defTabSz="895350" eaLnBrk="1" hangingPunct="1">
              <a:buClrTx/>
              <a:buSzPct val="125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457200" lvl="2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614363" lvl="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49808" lvl="4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accent6"/>
                </a:solidFill>
              </a:rPr>
              <a:t>Владелец/Оператор дороги</a:t>
            </a:r>
            <a:endParaRPr lang="en-US" sz="1400" baseline="30000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0800000" flipV="1">
            <a:off x="8474148" y="4811514"/>
            <a:ext cx="2005787" cy="5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93675" lvl="1" indent="-192088" defTabSz="895350" eaLnBrk="1" hangingPunct="1">
              <a:buClrTx/>
              <a:buSzPct val="125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457200" lvl="2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614363" lvl="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49808" lvl="4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Владелец/Оператор роуминговой </a:t>
            </a:r>
            <a:r>
              <a:rPr lang="ru-RU" sz="1400" b="1" dirty="0">
                <a:solidFill>
                  <a:srgbClr val="0070C0"/>
                </a:solidFill>
              </a:rPr>
              <a:t>дороги</a:t>
            </a:r>
            <a:endParaRPr lang="en-US" sz="1400" baseline="30000" dirty="0">
              <a:solidFill>
                <a:srgbClr val="0070C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201413" y="4202083"/>
            <a:ext cx="129600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569741" y="5076649"/>
            <a:ext cx="92767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599322" y="4211697"/>
            <a:ext cx="129600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619446" y="5076649"/>
            <a:ext cx="85470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4" y="1914717"/>
            <a:ext cx="1228163" cy="11270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2135" y="2152153"/>
            <a:ext cx="1034918" cy="51745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73" y="1905464"/>
            <a:ext cx="1228163" cy="112707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755360" y="2152153"/>
            <a:ext cx="1034918" cy="5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597652"/>
            <a:ext cx="6762308" cy="87187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609784"/>
            <a:ext cx="6762308" cy="8718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Зачем это нужно пользователю?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34" y="6165304"/>
            <a:ext cx="12196534" cy="692696"/>
          </a:xfrm>
          <a:prstGeom prst="rect">
            <a:avLst/>
          </a:prstGeom>
          <a:solidFill>
            <a:srgbClr val="EB6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Marketing\Desktop\logo_Avtodor_platnye dorogi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919" y="6383614"/>
            <a:ext cx="1800200" cy="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7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287296" y="643954"/>
            <a:ext cx="3574288" cy="56076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33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4752" y="1670294"/>
            <a:ext cx="51547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Единый пользовательский договор;</a:t>
            </a:r>
          </a:p>
          <a:p>
            <a:pPr marL="171450" indent="-1714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 smtClean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Единое </a:t>
            </a:r>
            <a:r>
              <a:rPr lang="ru-RU" sz="1600" dirty="0" smtClean="0">
                <a:solidFill>
                  <a:schemeClr val="tx2"/>
                </a:solidFill>
              </a:rPr>
              <a:t>устройство;</a:t>
            </a:r>
          </a:p>
          <a:p>
            <a:pPr marL="171450" indent="-1714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 smtClean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Единый лицевой </a:t>
            </a:r>
            <a:r>
              <a:rPr lang="ru-RU" sz="1600" dirty="0" smtClean="0">
                <a:solidFill>
                  <a:schemeClr val="tx2"/>
                </a:solidFill>
              </a:rPr>
              <a:t>счет;</a:t>
            </a:r>
          </a:p>
          <a:p>
            <a:pPr marL="171450" indent="-1714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 smtClean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Единый авансовый </a:t>
            </a:r>
            <a:r>
              <a:rPr lang="ru-RU" sz="1600" dirty="0" smtClean="0">
                <a:solidFill>
                  <a:schemeClr val="tx2"/>
                </a:solidFill>
              </a:rPr>
              <a:t>платеж;</a:t>
            </a: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 smtClean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Единый регламент работы с обращениями;</a:t>
            </a:r>
          </a:p>
          <a:p>
            <a:pPr marL="171450" indent="-1714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 smtClean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ea typeface="SimSun" panose="02010600030101010101" pitchFamily="2" charset="-122"/>
              </a:rPr>
              <a:t>Все необходимые отчетные документы у одного </a:t>
            </a:r>
            <a:r>
              <a:rPr lang="ru-RU" sz="1600" dirty="0" smtClean="0">
                <a:solidFill>
                  <a:schemeClr val="tx2"/>
                </a:solidFill>
                <a:ea typeface="SimSun" panose="02010600030101010101" pitchFamily="2" charset="-122"/>
              </a:rPr>
              <a:t>эмитента;</a:t>
            </a: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 smtClean="0">
              <a:solidFill>
                <a:schemeClr val="tx2"/>
              </a:solidFill>
              <a:ea typeface="SimSun" panose="02010600030101010101" pitchFamily="2" charset="-122"/>
            </a:endParaRP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ea typeface="SimSun" panose="02010600030101010101" pitchFamily="2" charset="-122"/>
              </a:rPr>
              <a:t>Возможность оперативного подключения и отключения услуги дистанционно </a:t>
            </a:r>
            <a:r>
              <a:rPr lang="ru-RU" sz="1600" dirty="0">
                <a:solidFill>
                  <a:schemeClr val="tx2"/>
                </a:solidFill>
              </a:rPr>
              <a:t>в «Личном кабинете</a:t>
            </a:r>
            <a:r>
              <a:rPr lang="ru-RU" sz="1600" dirty="0" smtClean="0">
                <a:solidFill>
                  <a:schemeClr val="tx2"/>
                </a:solidFill>
              </a:rPr>
              <a:t>»</a:t>
            </a:r>
            <a:r>
              <a:rPr lang="ru-RU" sz="1600" b="1" dirty="0" smtClean="0">
                <a:solidFill>
                  <a:srgbClr val="FF6600"/>
                </a:solidFill>
              </a:rPr>
              <a:t>*</a:t>
            </a:r>
            <a:r>
              <a:rPr lang="ru-RU" sz="1600" dirty="0" smtClean="0">
                <a:solidFill>
                  <a:schemeClr val="tx2"/>
                </a:solidFill>
              </a:rPr>
              <a:t>; </a:t>
            </a: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 smtClean="0">
              <a:solidFill>
                <a:schemeClr val="tx2"/>
              </a:solidFill>
              <a:ea typeface="SimSun" panose="02010600030101010101" pitchFamily="2" charset="-122"/>
            </a:endParaRP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ea typeface="SimSun" panose="02010600030101010101" pitchFamily="2" charset="-122"/>
              </a:rPr>
              <a:t>Детализированная информация о «своих» и «роуминговых» проездах</a:t>
            </a:r>
            <a:r>
              <a:rPr lang="ru-RU" sz="1600" b="1" dirty="0" smtClean="0">
                <a:solidFill>
                  <a:srgbClr val="FF6600"/>
                </a:solidFill>
                <a:ea typeface="SimSun" panose="02010600030101010101" pitchFamily="2" charset="-122"/>
              </a:rPr>
              <a:t>*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2761" r="61538" b="82201"/>
          <a:stretch/>
        </p:blipFill>
        <p:spPr>
          <a:xfrm>
            <a:off x="10017359" y="1472745"/>
            <a:ext cx="918793" cy="92770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 rot="5400000">
            <a:off x="7527484" y="1714933"/>
            <a:ext cx="3067196" cy="55580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0267" y="3071642"/>
            <a:ext cx="546162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6600"/>
                </a:solidFill>
                <a:ea typeface="SimSun" panose="02010600030101010101" pitchFamily="2" charset="-122"/>
                <a:cs typeface="SimSun" panose="02010600030101010101" pitchFamily="2" charset="-122"/>
              </a:rPr>
              <a:t>К  услуге  могут быть подключены транспондеры, приобретенные только у эмитентов - участников </a:t>
            </a:r>
            <a:r>
              <a:rPr lang="ru-RU" sz="1600" dirty="0" smtClean="0">
                <a:solidFill>
                  <a:srgbClr val="FF6600"/>
                </a:solidFill>
                <a:ea typeface="SimSun" panose="02010600030101010101" pitchFamily="2" charset="-122"/>
                <a:cs typeface="SimSun" panose="02010600030101010101" pitchFamily="2" charset="-122"/>
              </a:rPr>
              <a:t>СМВ;</a:t>
            </a:r>
            <a:endParaRPr lang="ru-RU" sz="1600" dirty="0">
              <a:solidFill>
                <a:srgbClr val="FF6600"/>
              </a:solidFill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sz="500" dirty="0">
              <a:solidFill>
                <a:srgbClr val="FF6600"/>
              </a:solidFill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6600"/>
                </a:solidFill>
                <a:ea typeface="SimSun" panose="02010600030101010101" pitchFamily="2" charset="-122"/>
                <a:cs typeface="SimSun" panose="02010600030101010101" pitchFamily="2" charset="-122"/>
              </a:rPr>
              <a:t>Присоединение возможно только для персонифицированных </a:t>
            </a:r>
            <a:r>
              <a:rPr lang="ru-RU" sz="1600" dirty="0" smtClean="0">
                <a:solidFill>
                  <a:srgbClr val="FF6600"/>
                </a:solidFill>
                <a:ea typeface="SimSun" panose="02010600030101010101" pitchFamily="2" charset="-122"/>
                <a:cs typeface="SimSun" panose="02010600030101010101" pitchFamily="2" charset="-122"/>
              </a:rPr>
              <a:t>пользователей;</a:t>
            </a:r>
            <a:endParaRPr lang="ru-RU" sz="1600" dirty="0">
              <a:solidFill>
                <a:srgbClr val="FF6600"/>
              </a:solidFill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sz="500" dirty="0">
              <a:solidFill>
                <a:srgbClr val="FF6600"/>
              </a:solidFill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6600"/>
                </a:solidFill>
              </a:rPr>
              <a:t>Р</a:t>
            </a:r>
            <a:r>
              <a:rPr lang="ru-RU" sz="1600" dirty="0" smtClean="0">
                <a:solidFill>
                  <a:srgbClr val="FF6600"/>
                </a:solidFill>
              </a:rPr>
              <a:t>азмещение транспондера: при неправильном размещении либо при наличии нескольких транспондеров в а/м возможны факты некорректного списания денежных средств;</a:t>
            </a: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sz="400" dirty="0" smtClean="0">
              <a:solidFill>
                <a:srgbClr val="FF6600"/>
              </a:solidFill>
            </a:endParaRP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6600"/>
                </a:solidFill>
              </a:rPr>
              <a:t>Тарификация / скидки на «роуминговые» проезды каждый владелец дороги устанавливает самостоятельно</a:t>
            </a:r>
            <a:endParaRPr lang="ru-RU" sz="1600" dirty="0">
              <a:solidFill>
                <a:srgbClr val="FF6600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4" t="2546" r="42199" b="81818"/>
          <a:stretch/>
        </p:blipFill>
        <p:spPr>
          <a:xfrm>
            <a:off x="10936152" y="1465386"/>
            <a:ext cx="906728" cy="93166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6" t="2546" r="23119" b="81818"/>
          <a:stretch/>
        </p:blipFill>
        <p:spPr>
          <a:xfrm>
            <a:off x="10014718" y="628137"/>
            <a:ext cx="921436" cy="83234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1" t="2546" r="599" b="81818"/>
          <a:stretch/>
        </p:blipFill>
        <p:spPr>
          <a:xfrm>
            <a:off x="10936153" y="628136"/>
            <a:ext cx="903964" cy="8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597652"/>
            <a:ext cx="6472053" cy="87187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784"/>
            <a:ext cx="6210796" cy="8718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Тарификация проездов 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34" y="6165304"/>
            <a:ext cx="12196534" cy="69269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Marketing\Desktop\logo_Avtodor_platnye dorogi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919" y="6383614"/>
            <a:ext cx="1800200" cy="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8</a:t>
            </a:fld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r="999" b="571"/>
          <a:stretch/>
        </p:blipFill>
        <p:spPr>
          <a:xfrm>
            <a:off x="356260" y="1796888"/>
            <a:ext cx="4172896" cy="41723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5163" r="7776" b="4763"/>
          <a:stretch/>
        </p:blipFill>
        <p:spPr>
          <a:xfrm>
            <a:off x="10396603" y="4371950"/>
            <a:ext cx="1646283" cy="1720247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7373816" y="5136153"/>
            <a:ext cx="2826328" cy="121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С актуальными тарифами возможно ознакомиться на сайте: </a:t>
            </a:r>
            <a:r>
              <a:rPr lang="en-US" sz="1600" b="1" dirty="0" smtClean="0">
                <a:solidFill>
                  <a:srgbClr val="FF6600"/>
                </a:solidFill>
              </a:rPr>
              <a:t>www.a</a:t>
            </a:r>
            <a:r>
              <a:rPr lang="en-US" sz="1600" b="1" dirty="0" smtClean="0">
                <a:solidFill>
                  <a:srgbClr val="EB7A3C"/>
                </a:solidFill>
              </a:rPr>
              <a:t>vtodor-tr.ru</a:t>
            </a:r>
            <a:endParaRPr lang="ru-RU" sz="1600" b="1" dirty="0" smtClean="0">
              <a:solidFill>
                <a:srgbClr val="EB7A3C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694457" y="1699964"/>
            <a:ext cx="5609240" cy="1787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6600"/>
                </a:solidFill>
              </a:rPr>
              <a:t>Тарифы на проезд по платным участкам автомобильных дорог у разных операторов зависят от: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К</a:t>
            </a:r>
            <a:r>
              <a:rPr lang="ru-RU" sz="1600" dirty="0" smtClean="0">
                <a:solidFill>
                  <a:schemeClr val="tx2"/>
                </a:solidFill>
              </a:rPr>
              <a:t>атегории транспортного средства;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Параметров участка автомобильной дороги;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В</a:t>
            </a:r>
            <a:r>
              <a:rPr lang="ru-RU" sz="1600" dirty="0" smtClean="0">
                <a:solidFill>
                  <a:schemeClr val="tx2"/>
                </a:solidFill>
              </a:rPr>
              <a:t>ремени суток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2"/>
              </a:solidFill>
            </a:endParaRP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8059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597652"/>
            <a:ext cx="6581553" cy="87187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609784"/>
            <a:ext cx="6581553" cy="8718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Статистика 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34" y="6165304"/>
            <a:ext cx="12196534" cy="69269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Marketing\Desktop\logo_Avtodor_platnye dorogi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919" y="6383614"/>
            <a:ext cx="1800200" cy="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745-2BFF-4DAB-A1F8-CE950FD7AE83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853176"/>
              </p:ext>
            </p:extLst>
          </p:nvPr>
        </p:nvGraphicFramePr>
        <p:xfrm>
          <a:off x="6422834" y="2315559"/>
          <a:ext cx="5024814" cy="248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235350"/>
              </p:ext>
            </p:extLst>
          </p:nvPr>
        </p:nvGraphicFramePr>
        <p:xfrm>
          <a:off x="174622" y="2721378"/>
          <a:ext cx="6361147" cy="296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0942" y="5232458"/>
            <a:ext cx="3565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/>
                </a:solidFill>
              </a:rPr>
              <a:t>Кол-во интероперабельных устройств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50718" y="4848407"/>
            <a:ext cx="3769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/>
                </a:solidFill>
              </a:rPr>
              <a:t>Кол-во подключившихся пользователей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16110"/>
              </p:ext>
            </p:extLst>
          </p:nvPr>
        </p:nvGraphicFramePr>
        <p:xfrm>
          <a:off x="407623" y="2019775"/>
          <a:ext cx="3095741" cy="904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7112"/>
                <a:gridCol w="458629"/>
              </a:tblGrid>
              <a:tr h="22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 Физических </a:t>
                      </a:r>
                      <a:r>
                        <a:rPr lang="ru-RU" sz="1200" u="none" strike="noStrike" dirty="0">
                          <a:effectLst/>
                        </a:rPr>
                        <a:t>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31168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</a:tr>
              <a:tr h="22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 Юридических </a:t>
                      </a:r>
                      <a:r>
                        <a:rPr lang="ru-RU" sz="1200" u="none" strike="noStrike" dirty="0">
                          <a:effectLst/>
                        </a:rPr>
                        <a:t>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27061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</a:tr>
              <a:tr h="22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 Индивидуальных </a:t>
                      </a:r>
                      <a:r>
                        <a:rPr lang="ru-RU" sz="1200" u="none" strike="noStrike" dirty="0">
                          <a:effectLst/>
                        </a:rPr>
                        <a:t>предпринимателей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2132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</a:tr>
              <a:tr h="22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 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60361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73841"/>
              </p:ext>
            </p:extLst>
          </p:nvPr>
        </p:nvGraphicFramePr>
        <p:xfrm>
          <a:off x="8434137" y="1384892"/>
          <a:ext cx="3013511" cy="10399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800"/>
                <a:gridCol w="651711"/>
              </a:tblGrid>
              <a:tr h="221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 Физических </a:t>
                      </a:r>
                      <a:r>
                        <a:rPr lang="ru-RU" sz="1200" u="none" strike="noStrike" dirty="0">
                          <a:effectLst/>
                        </a:rPr>
                        <a:t>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31022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</a:tr>
              <a:tr h="221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 Юридических </a:t>
                      </a:r>
                      <a:r>
                        <a:rPr lang="ru-RU" sz="1200" u="none" strike="noStrike" dirty="0">
                          <a:effectLst/>
                        </a:rPr>
                        <a:t>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1999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</a:tr>
              <a:tr h="221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 Индивидуальных </a:t>
                      </a:r>
                      <a:r>
                        <a:rPr lang="ru-RU" sz="1200" u="none" strike="noStrike" dirty="0">
                          <a:effectLst/>
                        </a:rPr>
                        <a:t>предпринимателей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</a:tr>
              <a:tr h="221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 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33321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3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8243</TotalTime>
  <Words>870</Words>
  <Application>Microsoft Office PowerPoint</Application>
  <PresentationFormat>Широкоэкранный</PresentationFormat>
  <Paragraphs>230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 Unicode MS</vt:lpstr>
      <vt:lpstr>SimSun</vt:lpstr>
      <vt:lpstr>Arial</vt:lpstr>
      <vt:lpstr>Calibri</vt:lpstr>
      <vt:lpstr>Calibri Light</vt:lpstr>
      <vt:lpstr>Impact</vt:lpstr>
      <vt:lpstr>Wingdings</vt:lpstr>
      <vt:lpstr>Тема Office</vt:lpstr>
      <vt:lpstr>Презентация PowerPoint</vt:lpstr>
      <vt:lpstr>Транспондер – это:</vt:lpstr>
      <vt:lpstr>Транспондер </vt:lpstr>
      <vt:lpstr>Интероперабельность      </vt:lpstr>
      <vt:lpstr>Участники и дороги</vt:lpstr>
      <vt:lpstr>Как это работает </vt:lpstr>
      <vt:lpstr>Зачем это нужно пользователю?</vt:lpstr>
      <vt:lpstr>Тарификация проездов </vt:lpstr>
      <vt:lpstr>Статистика </vt:lpstr>
      <vt:lpstr>Статистика </vt:lpstr>
      <vt:lpstr>Клиентские сервисы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Трофимов</dc:creator>
  <cp:lastModifiedBy>Наумов Дмитрий Михайлович</cp:lastModifiedBy>
  <cp:revision>401</cp:revision>
  <cp:lastPrinted>2018-04-04T09:53:20Z</cp:lastPrinted>
  <dcterms:created xsi:type="dcterms:W3CDTF">2016-10-10T14:34:25Z</dcterms:created>
  <dcterms:modified xsi:type="dcterms:W3CDTF">2018-04-04T10:03:49Z</dcterms:modified>
</cp:coreProperties>
</file>