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sldIdLst>
    <p:sldId id="339" r:id="rId2"/>
    <p:sldId id="412" r:id="rId3"/>
    <p:sldId id="437" r:id="rId4"/>
    <p:sldId id="435" r:id="rId5"/>
    <p:sldId id="439" r:id="rId6"/>
    <p:sldId id="379" r:id="rId7"/>
    <p:sldId id="366" r:id="rId8"/>
    <p:sldId id="304" r:id="rId9"/>
    <p:sldId id="436" r:id="rId10"/>
    <p:sldId id="438" r:id="rId11"/>
    <p:sldId id="355" r:id="rId12"/>
    <p:sldId id="344" r:id="rId13"/>
    <p:sldId id="352" r:id="rId14"/>
    <p:sldId id="429" r:id="rId15"/>
    <p:sldId id="427" r:id="rId16"/>
    <p:sldId id="428" r:id="rId17"/>
    <p:sldId id="403" r:id="rId18"/>
    <p:sldId id="406" r:id="rId19"/>
  </p:sldIdLst>
  <p:sldSz cx="9144000" cy="6858000" type="screen4x3"/>
  <p:notesSz cx="6797675" cy="9926638"/>
  <p:embeddedFontLst>
    <p:embeddedFont>
      <p:font typeface="Arial Narrow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BB5"/>
    <a:srgbClr val="279539"/>
    <a:srgbClr val="0F4573"/>
    <a:srgbClr val="4D4D4D"/>
    <a:srgbClr val="666699"/>
    <a:srgbClr val="777777"/>
    <a:srgbClr val="FF9900"/>
    <a:srgbClr val="CCFFCC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9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9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2BDB4-22D7-4CF1-A5E5-C9F6B201EF4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CD9FB8-7518-40CC-901B-547FE4D93692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279539"/>
        </a:solidFill>
      </dgm:spPr>
      <dgm:t>
        <a:bodyPr/>
        <a:lstStyle/>
        <a:p>
          <a:r>
            <a:rPr lang="ru-RU" b="1" dirty="0" smtClean="0"/>
            <a:t>Дороги с высокой интенсивностью дорожного движения </a:t>
          </a:r>
          <a:r>
            <a:rPr lang="ru-RU" b="1" dirty="0" smtClean="0">
              <a:solidFill>
                <a:schemeClr val="bg1"/>
              </a:solidFill>
            </a:rPr>
            <a:t>(автомагистрали и скоростные дороги) </a:t>
          </a:r>
          <a:endParaRPr lang="ru-RU" b="1" dirty="0">
            <a:solidFill>
              <a:schemeClr val="bg1"/>
            </a:solidFill>
          </a:endParaRPr>
        </a:p>
      </dgm:t>
    </dgm:pt>
    <dgm:pt modelId="{567B5231-D489-4655-9A50-061C54D857CF}" type="parTrans" cxnId="{B6BAF3FE-8BCE-41FB-919D-7BACEC3EB601}">
      <dgm:prSet/>
      <dgm:spPr/>
      <dgm:t>
        <a:bodyPr/>
        <a:lstStyle/>
        <a:p>
          <a:endParaRPr lang="ru-RU"/>
        </a:p>
      </dgm:t>
    </dgm:pt>
    <dgm:pt modelId="{EEA9D2A5-161F-40AF-B646-FBDB44BB24B4}" type="sibTrans" cxnId="{B6BAF3FE-8BCE-41FB-919D-7BACEC3EB601}">
      <dgm:prSet/>
      <dgm:spPr/>
      <dgm:t>
        <a:bodyPr/>
        <a:lstStyle/>
        <a:p>
          <a:endParaRPr lang="ru-RU"/>
        </a:p>
      </dgm:t>
    </dgm:pt>
    <dgm:pt modelId="{8B336A58-E8C2-4CEC-8C65-09E17651D7C1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279539"/>
        </a:solidFill>
      </dgm:spPr>
      <dgm:t>
        <a:bodyPr/>
        <a:lstStyle/>
        <a:p>
          <a:r>
            <a:rPr lang="ru-RU" b="1" dirty="0" smtClean="0"/>
            <a:t>Склады и складские комплексы.  </a:t>
          </a:r>
          <a:endParaRPr lang="ru-RU" b="1" dirty="0"/>
        </a:p>
      </dgm:t>
    </dgm:pt>
    <dgm:pt modelId="{C61A019D-9419-47E4-A076-C216C7690CCB}" type="parTrans" cxnId="{62D953B3-52D4-4074-AD2D-44BD807E016C}">
      <dgm:prSet/>
      <dgm:spPr/>
      <dgm:t>
        <a:bodyPr/>
        <a:lstStyle/>
        <a:p>
          <a:endParaRPr lang="ru-RU"/>
        </a:p>
      </dgm:t>
    </dgm:pt>
    <dgm:pt modelId="{18F7F5D5-2FA7-4B62-BC3B-A536BAFA8928}" type="sibTrans" cxnId="{62D953B3-52D4-4074-AD2D-44BD807E016C}">
      <dgm:prSet/>
      <dgm:spPr/>
      <dgm:t>
        <a:bodyPr/>
        <a:lstStyle/>
        <a:p>
          <a:endParaRPr lang="ru-RU"/>
        </a:p>
      </dgm:t>
    </dgm:pt>
    <dgm:pt modelId="{4BD5508B-EB79-421D-98A8-B48D42D6BEE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b="1" dirty="0" smtClean="0"/>
            <a:t>Дороги обычного типа </a:t>
          </a:r>
        </a:p>
        <a:p>
          <a:pPr>
            <a:lnSpc>
              <a:spcPct val="100000"/>
            </a:lnSpc>
          </a:pPr>
          <a:r>
            <a:rPr lang="ru-RU" b="1" dirty="0" smtClean="0"/>
            <a:t>(нескоростные дороги)</a:t>
          </a:r>
          <a:endParaRPr lang="ru-RU" b="1" dirty="0"/>
        </a:p>
      </dgm:t>
    </dgm:pt>
    <dgm:pt modelId="{49983CDC-6DA3-42BA-B8F9-6E66BC8CE0A4}" type="parTrans" cxnId="{C417857E-BE55-4BE6-B5C9-52098DAD9851}">
      <dgm:prSet/>
      <dgm:spPr/>
      <dgm:t>
        <a:bodyPr/>
        <a:lstStyle/>
        <a:p>
          <a:endParaRPr lang="ru-RU"/>
        </a:p>
      </dgm:t>
    </dgm:pt>
    <dgm:pt modelId="{8FD6B6FB-5300-4CC3-AD8D-F0ADE317A0E0}" type="sibTrans" cxnId="{C417857E-BE55-4BE6-B5C9-52098DAD9851}">
      <dgm:prSet/>
      <dgm:spPr/>
      <dgm:t>
        <a:bodyPr/>
        <a:lstStyle/>
        <a:p>
          <a:endParaRPr lang="ru-RU"/>
        </a:p>
      </dgm:t>
    </dgm:pt>
    <dgm:pt modelId="{A4E7C394-E128-47F8-8FDA-C82B0F5AC57F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r>
            <a:rPr lang="ru-RU" b="1" dirty="0" smtClean="0"/>
            <a:t>Склады.</a:t>
          </a:r>
          <a:endParaRPr lang="ru-RU" b="1" dirty="0"/>
        </a:p>
      </dgm:t>
    </dgm:pt>
    <dgm:pt modelId="{ECCF719F-9164-4E14-9237-DFA48FAAFCB0}" type="parTrans" cxnId="{B574BC86-2CAA-47AF-AE22-674CB0E07021}">
      <dgm:prSet/>
      <dgm:spPr/>
      <dgm:t>
        <a:bodyPr/>
        <a:lstStyle/>
        <a:p>
          <a:endParaRPr lang="ru-RU"/>
        </a:p>
      </dgm:t>
    </dgm:pt>
    <dgm:pt modelId="{927DBDEC-2AF3-4C53-9EB7-5B0BF42EAF3A}" type="sibTrans" cxnId="{B574BC86-2CAA-47AF-AE22-674CB0E07021}">
      <dgm:prSet/>
      <dgm:spPr/>
      <dgm:t>
        <a:bodyPr/>
        <a:lstStyle/>
        <a:p>
          <a:endParaRPr lang="ru-RU"/>
        </a:p>
      </dgm:t>
    </dgm:pt>
    <dgm:pt modelId="{0CC9E046-90D3-43E1-875D-C0B46DFABC1B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279539"/>
        </a:solidFill>
      </dgm:spPr>
      <dgm:t>
        <a:bodyPr/>
        <a:lstStyle/>
        <a:p>
          <a:r>
            <a:rPr lang="ru-RU" b="1" dirty="0" smtClean="0"/>
            <a:t>Растворно-солевые узлы. </a:t>
          </a:r>
          <a:endParaRPr lang="ru-RU" b="1" dirty="0"/>
        </a:p>
      </dgm:t>
    </dgm:pt>
    <dgm:pt modelId="{2B9B2E79-5B9F-4750-A283-D9A4DFFC23F6}" type="sibTrans" cxnId="{0806896E-A507-4AA0-976D-B2D00D8877E0}">
      <dgm:prSet/>
      <dgm:spPr/>
      <dgm:t>
        <a:bodyPr/>
        <a:lstStyle/>
        <a:p>
          <a:endParaRPr lang="ru-RU"/>
        </a:p>
      </dgm:t>
    </dgm:pt>
    <dgm:pt modelId="{443210F4-BBE7-443C-AA46-8A05026166C7}" type="parTrans" cxnId="{0806896E-A507-4AA0-976D-B2D00D8877E0}">
      <dgm:prSet/>
      <dgm:spPr/>
      <dgm:t>
        <a:bodyPr/>
        <a:lstStyle/>
        <a:p>
          <a:endParaRPr lang="ru-RU"/>
        </a:p>
      </dgm:t>
    </dgm:pt>
    <dgm:pt modelId="{13358F43-6C1C-496A-B9FF-4FC9EF0735E5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279539"/>
        </a:solidFill>
      </dgm:spPr>
      <dgm:t>
        <a:bodyPr/>
        <a:lstStyle/>
        <a:p>
          <a:r>
            <a:rPr lang="ru-RU" b="1" dirty="0" smtClean="0"/>
            <a:t>Системы измерения и контроля.   </a:t>
          </a:r>
          <a:endParaRPr lang="ru-RU" b="1" dirty="0"/>
        </a:p>
      </dgm:t>
    </dgm:pt>
    <dgm:pt modelId="{DB8B0678-E6B1-4943-9BBE-C423F959B4AE}" type="parTrans" cxnId="{FF3E4432-3C3E-4CAF-A188-648F09E6FA51}">
      <dgm:prSet/>
      <dgm:spPr/>
      <dgm:t>
        <a:bodyPr/>
        <a:lstStyle/>
        <a:p>
          <a:endParaRPr lang="ru-RU"/>
        </a:p>
      </dgm:t>
    </dgm:pt>
    <dgm:pt modelId="{8F14A720-7853-4B9F-9EB9-E4C7B8B4E13C}" type="sibTrans" cxnId="{FF3E4432-3C3E-4CAF-A188-648F09E6FA51}">
      <dgm:prSet/>
      <dgm:spPr/>
      <dgm:t>
        <a:bodyPr/>
        <a:lstStyle/>
        <a:p>
          <a:endParaRPr lang="ru-RU"/>
        </a:p>
      </dgm:t>
    </dgm:pt>
    <dgm:pt modelId="{3E1F4FEB-92B6-4397-AC0E-F74D9D25D5C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r>
            <a:rPr lang="ru-RU" b="1" dirty="0" smtClean="0"/>
            <a:t>Растворно-солевые узлы.</a:t>
          </a:r>
          <a:endParaRPr lang="ru-RU" b="1" dirty="0"/>
        </a:p>
      </dgm:t>
    </dgm:pt>
    <dgm:pt modelId="{A4FA7C4F-9345-4F05-B1D3-680370E823B0}" type="parTrans" cxnId="{E79894B9-19CE-484C-9C2F-3323CD14D101}">
      <dgm:prSet/>
      <dgm:spPr/>
      <dgm:t>
        <a:bodyPr/>
        <a:lstStyle/>
        <a:p>
          <a:endParaRPr lang="ru-RU"/>
        </a:p>
      </dgm:t>
    </dgm:pt>
    <dgm:pt modelId="{880E9E54-7412-4C2B-8C54-ACA148F0B510}" type="sibTrans" cxnId="{E79894B9-19CE-484C-9C2F-3323CD14D101}">
      <dgm:prSet/>
      <dgm:spPr/>
      <dgm:t>
        <a:bodyPr/>
        <a:lstStyle/>
        <a:p>
          <a:endParaRPr lang="ru-RU"/>
        </a:p>
      </dgm:t>
    </dgm:pt>
    <dgm:pt modelId="{430E7C82-0B74-4C31-BE55-0ECCAEAE474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90000"/>
            </a:lnSpc>
          </a:pPr>
          <a:r>
            <a:rPr lang="ru-RU" b="1" dirty="0" smtClean="0"/>
            <a:t>Комплексы приготовления песко-соляной смеси (ПСС) </a:t>
          </a:r>
          <a:endParaRPr lang="ru-RU" b="1" dirty="0"/>
        </a:p>
      </dgm:t>
    </dgm:pt>
    <dgm:pt modelId="{9CB5E4AB-755D-46DD-A6E0-503230FA5B3F}" type="parTrans" cxnId="{2B1FB60E-9436-4275-88F7-0B9569E4166F}">
      <dgm:prSet/>
      <dgm:spPr/>
      <dgm:t>
        <a:bodyPr/>
        <a:lstStyle/>
        <a:p>
          <a:endParaRPr lang="ru-RU"/>
        </a:p>
      </dgm:t>
    </dgm:pt>
    <dgm:pt modelId="{94FF142E-9287-4FCA-B24F-1874054D41C8}" type="sibTrans" cxnId="{2B1FB60E-9436-4275-88F7-0B9569E4166F}">
      <dgm:prSet/>
      <dgm:spPr/>
      <dgm:t>
        <a:bodyPr/>
        <a:lstStyle/>
        <a:p>
          <a:endParaRPr lang="ru-RU"/>
        </a:p>
      </dgm:t>
    </dgm:pt>
    <dgm:pt modelId="{89E0514E-8798-43F6-9989-0331042A8106}" type="pres">
      <dgm:prSet presAssocID="{1CD2BDB4-22D7-4CF1-A5E5-C9F6B201EF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8C40B4-9622-462D-A762-F6AABE32E68C}" type="pres">
      <dgm:prSet presAssocID="{3FCD9FB8-7518-40CC-901B-547FE4D9369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46C7E-6C68-4262-9342-D95AA812A060}" type="pres">
      <dgm:prSet presAssocID="{EEA9D2A5-161F-40AF-B646-FBDB44BB24B4}" presName="sibTrans" presStyleCnt="0"/>
      <dgm:spPr/>
    </dgm:pt>
    <dgm:pt modelId="{D5809FC2-5F24-41D1-9B5E-6BA40959DB7A}" type="pres">
      <dgm:prSet presAssocID="{4BD5508B-EB79-421D-98A8-B48D42D6BEE6}" presName="node" presStyleLbl="node1" presStyleIdx="1" presStyleCnt="2" custLinFactNeighborX="21556" custLinFactNeighborY="-1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DDAC89-D21C-40A7-A1A1-DBD0A036EDB9}" type="presOf" srcId="{4BD5508B-EB79-421D-98A8-B48D42D6BEE6}" destId="{D5809FC2-5F24-41D1-9B5E-6BA40959DB7A}" srcOrd="0" destOrd="0" presId="urn:microsoft.com/office/officeart/2005/8/layout/hList6"/>
    <dgm:cxn modelId="{B6BAF3FE-8BCE-41FB-919D-7BACEC3EB601}" srcId="{1CD2BDB4-22D7-4CF1-A5E5-C9F6B201EF4B}" destId="{3FCD9FB8-7518-40CC-901B-547FE4D93692}" srcOrd="0" destOrd="0" parTransId="{567B5231-D489-4655-9A50-061C54D857CF}" sibTransId="{EEA9D2A5-161F-40AF-B646-FBDB44BB24B4}"/>
    <dgm:cxn modelId="{57AD828B-B164-49FA-BCC4-D714C071E775}" type="presOf" srcId="{0CC9E046-90D3-43E1-875D-C0B46DFABC1B}" destId="{B58C40B4-9622-462D-A762-F6AABE32E68C}" srcOrd="0" destOrd="2" presId="urn:microsoft.com/office/officeart/2005/8/layout/hList6"/>
    <dgm:cxn modelId="{900BAD83-56CD-4679-AB4D-D85F81B5FC2D}" type="presOf" srcId="{8B336A58-E8C2-4CEC-8C65-09E17651D7C1}" destId="{B58C40B4-9622-462D-A762-F6AABE32E68C}" srcOrd="0" destOrd="1" presId="urn:microsoft.com/office/officeart/2005/8/layout/hList6"/>
    <dgm:cxn modelId="{62D953B3-52D4-4074-AD2D-44BD807E016C}" srcId="{3FCD9FB8-7518-40CC-901B-547FE4D93692}" destId="{8B336A58-E8C2-4CEC-8C65-09E17651D7C1}" srcOrd="0" destOrd="0" parTransId="{C61A019D-9419-47E4-A076-C216C7690CCB}" sibTransId="{18F7F5D5-2FA7-4B62-BC3B-A536BAFA8928}"/>
    <dgm:cxn modelId="{0806896E-A507-4AA0-976D-B2D00D8877E0}" srcId="{3FCD9FB8-7518-40CC-901B-547FE4D93692}" destId="{0CC9E046-90D3-43E1-875D-C0B46DFABC1B}" srcOrd="1" destOrd="0" parTransId="{443210F4-BBE7-443C-AA46-8A05026166C7}" sibTransId="{2B9B2E79-5B9F-4750-A283-D9A4DFFC23F6}"/>
    <dgm:cxn modelId="{FF3E4432-3C3E-4CAF-A188-648F09E6FA51}" srcId="{3FCD9FB8-7518-40CC-901B-547FE4D93692}" destId="{13358F43-6C1C-496A-B9FF-4FC9EF0735E5}" srcOrd="2" destOrd="0" parTransId="{DB8B0678-E6B1-4943-9BBE-C423F959B4AE}" sibTransId="{8F14A720-7853-4B9F-9EB9-E4C7B8B4E13C}"/>
    <dgm:cxn modelId="{C417857E-BE55-4BE6-B5C9-52098DAD9851}" srcId="{1CD2BDB4-22D7-4CF1-A5E5-C9F6B201EF4B}" destId="{4BD5508B-EB79-421D-98A8-B48D42D6BEE6}" srcOrd="1" destOrd="0" parTransId="{49983CDC-6DA3-42BA-B8F9-6E66BC8CE0A4}" sibTransId="{8FD6B6FB-5300-4CC3-AD8D-F0ADE317A0E0}"/>
    <dgm:cxn modelId="{B574BC86-2CAA-47AF-AE22-674CB0E07021}" srcId="{4BD5508B-EB79-421D-98A8-B48D42D6BEE6}" destId="{A4E7C394-E128-47F8-8FDA-C82B0F5AC57F}" srcOrd="0" destOrd="0" parTransId="{ECCF719F-9164-4E14-9237-DFA48FAAFCB0}" sibTransId="{927DBDEC-2AF3-4C53-9EB7-5B0BF42EAF3A}"/>
    <dgm:cxn modelId="{086F9E5A-8E44-4047-8488-5B9C47367FF0}" type="presOf" srcId="{3E1F4FEB-92B6-4397-AC0E-F74D9D25D5CC}" destId="{D5809FC2-5F24-41D1-9B5E-6BA40959DB7A}" srcOrd="0" destOrd="3" presId="urn:microsoft.com/office/officeart/2005/8/layout/hList6"/>
    <dgm:cxn modelId="{65C7A644-04FD-4E4A-A7F0-B01A7CCA7775}" type="presOf" srcId="{13358F43-6C1C-496A-B9FF-4FC9EF0735E5}" destId="{B58C40B4-9622-462D-A762-F6AABE32E68C}" srcOrd="0" destOrd="3" presId="urn:microsoft.com/office/officeart/2005/8/layout/hList6"/>
    <dgm:cxn modelId="{E79894B9-19CE-484C-9C2F-3323CD14D101}" srcId="{4BD5508B-EB79-421D-98A8-B48D42D6BEE6}" destId="{3E1F4FEB-92B6-4397-AC0E-F74D9D25D5CC}" srcOrd="2" destOrd="0" parTransId="{A4FA7C4F-9345-4F05-B1D3-680370E823B0}" sibTransId="{880E9E54-7412-4C2B-8C54-ACA148F0B510}"/>
    <dgm:cxn modelId="{9B79C917-C2BB-4D1B-B679-6372031A52AB}" type="presOf" srcId="{430E7C82-0B74-4C31-BE55-0ECCAEAE4743}" destId="{D5809FC2-5F24-41D1-9B5E-6BA40959DB7A}" srcOrd="0" destOrd="2" presId="urn:microsoft.com/office/officeart/2005/8/layout/hList6"/>
    <dgm:cxn modelId="{D075CFB0-159C-4A10-9099-6CD8380DE0E4}" type="presOf" srcId="{1CD2BDB4-22D7-4CF1-A5E5-C9F6B201EF4B}" destId="{89E0514E-8798-43F6-9989-0331042A8106}" srcOrd="0" destOrd="0" presId="urn:microsoft.com/office/officeart/2005/8/layout/hList6"/>
    <dgm:cxn modelId="{2B1FB60E-9436-4275-88F7-0B9569E4166F}" srcId="{4BD5508B-EB79-421D-98A8-B48D42D6BEE6}" destId="{430E7C82-0B74-4C31-BE55-0ECCAEAE4743}" srcOrd="1" destOrd="0" parTransId="{9CB5E4AB-755D-46DD-A6E0-503230FA5B3F}" sibTransId="{94FF142E-9287-4FCA-B24F-1874054D41C8}"/>
    <dgm:cxn modelId="{FCCE0097-B690-446A-B5DD-F159E2E73D39}" type="presOf" srcId="{3FCD9FB8-7518-40CC-901B-547FE4D93692}" destId="{B58C40B4-9622-462D-A762-F6AABE32E68C}" srcOrd="0" destOrd="0" presId="urn:microsoft.com/office/officeart/2005/8/layout/hList6"/>
    <dgm:cxn modelId="{95ABD216-5D48-46B7-94BA-43A6F33BDC9A}" type="presOf" srcId="{A4E7C394-E128-47F8-8FDA-C82B0F5AC57F}" destId="{D5809FC2-5F24-41D1-9B5E-6BA40959DB7A}" srcOrd="0" destOrd="1" presId="urn:microsoft.com/office/officeart/2005/8/layout/hList6"/>
    <dgm:cxn modelId="{E79AB559-6298-402D-934A-2380B8E5D22D}" type="presParOf" srcId="{89E0514E-8798-43F6-9989-0331042A8106}" destId="{B58C40B4-9622-462D-A762-F6AABE32E68C}" srcOrd="0" destOrd="0" presId="urn:microsoft.com/office/officeart/2005/8/layout/hList6"/>
    <dgm:cxn modelId="{90B50895-4E27-438A-A3CA-38F0176CBCCE}" type="presParOf" srcId="{89E0514E-8798-43F6-9989-0331042A8106}" destId="{19B46C7E-6C68-4262-9342-D95AA812A060}" srcOrd="1" destOrd="0" presId="urn:microsoft.com/office/officeart/2005/8/layout/hList6"/>
    <dgm:cxn modelId="{D9B6332F-19AB-425A-A735-6F2C127CFE3F}" type="presParOf" srcId="{89E0514E-8798-43F6-9989-0331042A8106}" destId="{D5809FC2-5F24-41D1-9B5E-6BA40959DB7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C40B4-9622-462D-A762-F6AABE32E68C}">
      <dsp:nvSpPr>
        <dsp:cNvPr id="0" name=""/>
        <dsp:cNvSpPr/>
      </dsp:nvSpPr>
      <dsp:spPr>
        <a:xfrm rot="16200000">
          <a:off x="-915286" y="918782"/>
          <a:ext cx="5200352" cy="3362787"/>
        </a:xfrm>
        <a:prstGeom prst="flowChartManualOperation">
          <a:avLst/>
        </a:prstGeom>
        <a:solidFill>
          <a:srgbClr val="2795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6050" tIns="0" rIns="146348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Дороги с высокой интенсивностью дорожного движения </a:t>
          </a:r>
          <a:r>
            <a:rPr lang="ru-RU" sz="2300" b="1" kern="1200" dirty="0" smtClean="0">
              <a:solidFill>
                <a:schemeClr val="bg1"/>
              </a:solidFill>
            </a:rPr>
            <a:t>(автомагистрали и скоростные дороги) </a:t>
          </a:r>
          <a:endParaRPr lang="ru-RU" sz="2300" b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Склады и складские комплексы.  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Растворно-солевые узлы. 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Системы измерения и контроля.   </a:t>
          </a:r>
          <a:endParaRPr lang="ru-RU" sz="1800" b="1" kern="1200" dirty="0"/>
        </a:p>
      </dsp:txBody>
      <dsp:txXfrm rot="5400000">
        <a:off x="3497" y="1040069"/>
        <a:ext cx="3362787" cy="3120212"/>
      </dsp:txXfrm>
    </dsp:sp>
    <dsp:sp modelId="{D5809FC2-5F24-41D1-9B5E-6BA40959DB7A}">
      <dsp:nvSpPr>
        <dsp:cNvPr id="0" name=""/>
        <dsp:cNvSpPr/>
      </dsp:nvSpPr>
      <dsp:spPr>
        <a:xfrm rot="16200000">
          <a:off x="2703206" y="918782"/>
          <a:ext cx="5200352" cy="3362787"/>
        </a:xfrm>
        <a:prstGeom prst="flowChartManualOperati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6050" tIns="0" rIns="146348" bIns="0" numCol="1" spcCol="1270" anchor="t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Дороги обычного типа </a:t>
          </a:r>
        </a:p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(нескоростные дороги)</a:t>
          </a:r>
          <a:endParaRPr lang="ru-RU" sz="23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Склады.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Комплексы приготовления песко-соляной смеси (ПСС) 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Растворно-солевые узлы.</a:t>
          </a:r>
          <a:endParaRPr lang="ru-RU" sz="1800" b="1" kern="1200" dirty="0"/>
        </a:p>
      </dsp:txBody>
      <dsp:txXfrm rot="5400000">
        <a:off x="3621989" y="1040069"/>
        <a:ext cx="3362787" cy="3120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35CDCF2-6F4E-4079-B866-6EE6D8617330}" type="datetimeFigureOut">
              <a:rPr lang="ru-RU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3A6D3C67-AEDC-480C-8493-A2EC113CB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6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7588" name="Foliennummernplatzhalter 3"/>
          <p:cNvSpPr txBox="1">
            <a:spLocks noGrp="1"/>
          </p:cNvSpPr>
          <p:nvPr/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/>
            <a:fld id="{E60AF36D-3381-4123-9A44-AA36245B622B}" type="slidenum">
              <a:rPr lang="de-DE" sz="1200">
                <a:latin typeface="Times New Roman" pitchFamily="18" charset="0"/>
              </a:rPr>
              <a:pPr algn="r" eaLnBrk="0" hangingPunct="0"/>
              <a:t>4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69D90-40D1-4374-AA07-D81EF7BAC771}" type="datetimeFigureOut">
              <a:rPr lang="ru-RU" smtClean="0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CEF4B-B601-4876-A739-2CFE01E911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1B481-7EFB-4B78-9AE3-720B74D40B62}" type="datetimeFigureOut">
              <a:rPr lang="ru-RU" smtClean="0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9F549-5F99-40BC-9789-8BB60C9A99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5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0084F-CD25-475B-95F0-81C211739ADF}" type="datetimeFigureOut">
              <a:rPr lang="ru-RU" smtClean="0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3A40C-9F88-43CA-8B07-6819E4CF5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983826-602C-41E0-B1D0-48D517628848}" type="datetimeFigureOut">
              <a:rPr lang="ru-RU" smtClean="0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730EF-694F-4C3D-A4DD-F61BE609E5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2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0C87C-6D5C-417F-A735-CBEA6688B4A4}" type="datetimeFigureOut">
              <a:rPr lang="ru-RU" smtClean="0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CAEA0-5435-4803-AF8B-5E6501221D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FDA44-FBEC-4859-8B42-BB8C0F56408F}" type="datetimeFigureOut">
              <a:rPr lang="ru-RU" smtClean="0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9C5AD-19E0-4C39-B2BD-3B89D0DAE2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7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E7C31-3F0F-4C15-9CE2-C2A088DB45AE}" type="datetimeFigureOut">
              <a:rPr lang="ru-RU" smtClean="0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15FE7-8F97-441E-B6C0-C3DA6C0CDB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0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26C31B-439B-43B0-9E52-4DF7D24FE43D}" type="datetimeFigureOut">
              <a:rPr lang="ru-RU" smtClean="0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F8507-2BFB-4344-B1D8-63325F0123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20964-A002-456C-A99C-F886C397B17E}" type="datetimeFigureOut">
              <a:rPr lang="ru-RU" smtClean="0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3DBDB-B7B2-4258-A5A1-107114793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38B11-69E4-4C82-AE86-9B84FF6FE45E}" type="datetimeFigureOut">
              <a:rPr lang="ru-RU" smtClean="0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9FE97-785F-40C4-9B68-141516F191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4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A7877-0974-4491-8B98-EC014A5986FB}" type="datetimeFigureOut">
              <a:rPr lang="ru-RU" smtClean="0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2EDF1-94CF-4DA9-A533-9CE3DA1DC9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610C31-D211-4CE4-8FDE-0369CC66A4C5}" type="datetimeFigureOut">
              <a:rPr lang="ru-RU" smtClean="0"/>
              <a:pPr>
                <a:defRPr/>
              </a:pPr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5727DF-0EEE-4BF7-8AB5-40F7407827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2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2.wdp"/><Relationship Id="rId7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emf"/><Relationship Id="rId3" Type="http://schemas.microsoft.com/office/2007/relationships/hdphoto" Target="../media/hdphoto2.wdp"/><Relationship Id="rId7" Type="http://schemas.openxmlformats.org/officeDocument/2006/relationships/hyperlink" Target="http://ist-c.com/wp-content/uploads/2016/02/nakopitelnye-yomkosti-02.jpg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1" y="390669"/>
            <a:ext cx="738093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14401" y="3228227"/>
            <a:ext cx="428352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СОВРЕМЕННЫЕ ИНФРАСТРУКТУРНЫЕ   РЕШЕНИЯ </a:t>
            </a:r>
          </a:p>
          <a:p>
            <a:r>
              <a:rPr lang="ru-RU" sz="2800" dirty="0" smtClean="0">
                <a:solidFill>
                  <a:srgbClr val="056BB5"/>
                </a:solidFill>
              </a:rPr>
              <a:t>ДЛЯ ПРОФИЛАКТИКИ  ЗИМНЕЙ СКОЛЬЗКОСТИ </a:t>
            </a:r>
          </a:p>
          <a:p>
            <a:r>
              <a:rPr lang="ru-RU" sz="2800" dirty="0" smtClean="0">
                <a:solidFill>
                  <a:srgbClr val="056BB5"/>
                </a:solidFill>
              </a:rPr>
              <a:t>НА АВТОМАГИСТРАЛЯХ</a:t>
            </a:r>
            <a:endParaRPr lang="ru-RU" sz="2800" dirty="0">
              <a:solidFill>
                <a:srgbClr val="056BB5"/>
              </a:solidFill>
            </a:endParaRPr>
          </a:p>
        </p:txBody>
      </p:sp>
      <p:pic>
        <p:nvPicPr>
          <p:cNvPr id="1434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6572" y="4495771"/>
            <a:ext cx="2202049" cy="202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 descr="C:\WORK\logo\IST 2015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21" y="5299100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sfinag.at/documents/10180/4535123/296x183_prognose4.jpg/30c9163f-52b1-46f3-afe5-9185099e407d?t=13927200469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6" y="453536"/>
            <a:ext cx="3880996" cy="239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3749" y="453535"/>
            <a:ext cx="3306654" cy="2423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655">
            <a:off x="5999506" y="2695676"/>
            <a:ext cx="2581030" cy="2205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2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" y="188640"/>
            <a:ext cx="9105263" cy="64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79389" y="115888"/>
            <a:ext cx="65528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ЭФФЕКТИВНОСТЬ ОБРАБОТКИ </a:t>
            </a:r>
          </a:p>
          <a:p>
            <a:r>
              <a:rPr lang="ru-RU" sz="3200" dirty="0" smtClean="0">
                <a:solidFill>
                  <a:srgbClr val="056BB5"/>
                </a:solidFill>
              </a:rPr>
              <a:t>ЖИДКИМИ ПГМ </a:t>
            </a:r>
            <a:endParaRPr lang="ru-RU" sz="3200" dirty="0">
              <a:solidFill>
                <a:srgbClr val="056BB5"/>
              </a:solidFill>
            </a:endParaRPr>
          </a:p>
        </p:txBody>
      </p:sp>
      <p:pic>
        <p:nvPicPr>
          <p:cNvPr id="7" name="Picture 2" descr="C:\Users\vinogradov\Desktop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02" y="1148494"/>
            <a:ext cx="5302001" cy="53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WORK\logo\IST 2015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" y="144673"/>
            <a:ext cx="9105263" cy="64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46001" y="4824336"/>
            <a:ext cx="830761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Основной материал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-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армированный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стеклопластик, долговечный и устойчивый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воздействию неблагоприятных факторов.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Длительный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срок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службы.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Производительность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500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до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6000 л/ч.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9389" y="115888"/>
            <a:ext cx="62648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77777"/>
                </a:solidFill>
              </a:rPr>
              <a:t>АВТОМАТИЗИРОВАННЫЕ </a:t>
            </a:r>
            <a:endParaRPr lang="ru-RU" sz="2800" dirty="0">
              <a:solidFill>
                <a:srgbClr val="777777"/>
              </a:solidFill>
            </a:endParaRPr>
          </a:p>
          <a:p>
            <a:r>
              <a:rPr lang="ru-RU" sz="2800" dirty="0" smtClean="0">
                <a:solidFill>
                  <a:srgbClr val="056BB5"/>
                </a:solidFill>
              </a:rPr>
              <a:t>РАСТВОРНО-СОЛЕВЫЕ УЗЛЫ</a:t>
            </a:r>
            <a:endParaRPr lang="ru-RU" sz="2800" dirty="0">
              <a:solidFill>
                <a:srgbClr val="056BB5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306" y="4929191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918" y="1384449"/>
            <a:ext cx="2321029" cy="292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341" y="5582206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422" y="5934313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WORK\logo\IST 2015 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5384" y="1384449"/>
            <a:ext cx="2164255" cy="2921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4934" y="1384449"/>
            <a:ext cx="3878198" cy="2908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1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441469" y="4604289"/>
            <a:ext cx="536274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dirty="0" smtClean="0">
                <a:solidFill>
                  <a:srgbClr val="056BB5"/>
                </a:solidFill>
              </a:rPr>
              <a:t>Заправочные комплексы жидких ПГМ</a:t>
            </a:r>
            <a:endParaRPr lang="ru-RU" sz="2000" dirty="0">
              <a:solidFill>
                <a:srgbClr val="056BB5"/>
              </a:solidFill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68283" y="4958232"/>
            <a:ext cx="568801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Полезный объём: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от 20 до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100 м</a:t>
            </a:r>
            <a:r>
              <a:rPr lang="ru-RU" sz="1800" baseline="30000" dirty="0" smtClean="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и более. </a:t>
            </a:r>
            <a:endParaRPr lang="ru-RU" sz="1800" baseline="30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600" baseline="30000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endParaRPr lang="ru-RU" sz="600" baseline="30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Материалы: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устойчивый к химическим воздействиям армированный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стеклопластик, полиэтилен низкого давления (НПД) или полипропилен.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79389" y="115888"/>
            <a:ext cx="67688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77777"/>
                </a:solidFill>
              </a:rPr>
              <a:t>КОМПЛЕКСНЫЕ РЕШЕНИЯ </a:t>
            </a:r>
          </a:p>
          <a:p>
            <a:r>
              <a:rPr lang="ru-RU" sz="2800" dirty="0" smtClean="0">
                <a:solidFill>
                  <a:srgbClr val="056BB5"/>
                </a:solidFill>
              </a:rPr>
              <a:t>ДЛЯ ХРАНЕНИЯ И ЗАПРАВКИ ЖИДКИХ ПГМ </a:t>
            </a:r>
            <a:endParaRPr lang="ru-RU" sz="2800" dirty="0">
              <a:solidFill>
                <a:srgbClr val="056BB5"/>
              </a:solidFill>
            </a:endParaRP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26" y="5079928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121018" y="4604289"/>
            <a:ext cx="245087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56BB5"/>
                </a:solidFill>
              </a:rPr>
              <a:t>Автономная </a:t>
            </a:r>
            <a:r>
              <a:rPr lang="ru-RU" sz="2000" dirty="0">
                <a:solidFill>
                  <a:srgbClr val="056BB5"/>
                </a:solidFill>
              </a:rPr>
              <a:t>станция </a:t>
            </a:r>
            <a:r>
              <a:rPr lang="ru-RU" sz="2000" dirty="0" smtClean="0">
                <a:solidFill>
                  <a:srgbClr val="056BB5"/>
                </a:solidFill>
              </a:rPr>
              <a:t>заправки жидких ПГМ</a:t>
            </a:r>
          </a:p>
          <a:p>
            <a:endParaRPr lang="ru-RU" sz="1000" dirty="0">
              <a:solidFill>
                <a:srgbClr val="056BB5"/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Скорость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загрузки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30 -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56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м3/ч.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25" y="5422228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7070" y="5782991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C:\WORK\logo\IST 2015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C:\Users\Николай\AppData\Local\Microsoft\Windows\INetCache\Content.Word\ПНД емкости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86"/>
          <a:stretch/>
        </p:blipFill>
        <p:spPr bwMode="auto">
          <a:xfrm>
            <a:off x="3680635" y="1487488"/>
            <a:ext cx="2207621" cy="3002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43" y="1486184"/>
            <a:ext cx="2311686" cy="300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2" y="1515281"/>
            <a:ext cx="3244134" cy="297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6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" y="188640"/>
            <a:ext cx="9105263" cy="64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95287" y="4868863"/>
            <a:ext cx="846812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Объём: от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75 до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600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en-US" sz="1800" baseline="30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Автоматическая загрузка соли в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силос.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Контроль загрузки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при помощи объёмных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датчиков.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Измерение массы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выводом информации на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внешние устройства.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Пневмотрасса для загрузки соли: от 15 до 50 м3 в час.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77057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777777"/>
                </a:solidFill>
              </a:rPr>
              <a:t>АВТОМАТИЗИРОВАННЫЕ СКЛАДЫ  </a:t>
            </a:r>
            <a:endParaRPr lang="ru-RU" sz="2800" dirty="0">
              <a:solidFill>
                <a:srgbClr val="777777"/>
              </a:solidFill>
            </a:endParaRPr>
          </a:p>
          <a:p>
            <a:r>
              <a:rPr lang="ru-RU" sz="2800" dirty="0" smtClean="0">
                <a:solidFill>
                  <a:srgbClr val="056BB5"/>
                </a:solidFill>
              </a:rPr>
              <a:t>СИЛОСНОГО ТИПА</a:t>
            </a:r>
            <a:endParaRPr lang="ru-RU" sz="2800" dirty="0">
              <a:solidFill>
                <a:srgbClr val="056BB5"/>
              </a:solidFill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340" y="5289446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69863" y="4365625"/>
            <a:ext cx="80986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 smtClean="0">
                <a:solidFill>
                  <a:srgbClr val="056BB5"/>
                </a:solidFill>
              </a:rPr>
              <a:t>Склады силосного типа </a:t>
            </a:r>
            <a:r>
              <a:rPr lang="ru-RU" sz="2200" dirty="0">
                <a:solidFill>
                  <a:srgbClr val="056BB5"/>
                </a:solidFill>
              </a:rPr>
              <a:t>для хранения </a:t>
            </a:r>
            <a:r>
              <a:rPr lang="ru-RU" sz="2200" dirty="0" smtClean="0">
                <a:solidFill>
                  <a:srgbClr val="056BB5"/>
                </a:solidFill>
              </a:rPr>
              <a:t>и </a:t>
            </a:r>
            <a:r>
              <a:rPr lang="ru-RU" sz="2200" dirty="0">
                <a:solidFill>
                  <a:srgbClr val="056BB5"/>
                </a:solidFill>
              </a:rPr>
              <a:t>оперативной загрузки </a:t>
            </a:r>
            <a:r>
              <a:rPr lang="ru-RU" sz="2200" dirty="0" smtClean="0">
                <a:solidFill>
                  <a:srgbClr val="056BB5"/>
                </a:solidFill>
              </a:rPr>
              <a:t>соли </a:t>
            </a:r>
            <a:endParaRPr lang="ru-RU" sz="2200" dirty="0">
              <a:solidFill>
                <a:srgbClr val="056BB5"/>
              </a:solidFill>
            </a:endParaRPr>
          </a:p>
        </p:txBody>
      </p:sp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5811" y="1343858"/>
            <a:ext cx="1778516" cy="298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761" y="1325158"/>
            <a:ext cx="2098978" cy="2961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65" y="5535245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998" y="5823157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48" y="6104023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C:\WORK\logo\IST 2015 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99" y="1405837"/>
            <a:ext cx="4463925" cy="296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565" y="4994172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95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" y="188640"/>
            <a:ext cx="9105263" cy="64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7705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ДЕРЕВЯННЫЕ СКЛАДЫ  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rgbClr val="056BB5"/>
                </a:solidFill>
              </a:rPr>
              <a:t>СИЛОСНОГО ТИПА </a:t>
            </a:r>
            <a:endParaRPr lang="ru-RU" sz="3200" dirty="0">
              <a:solidFill>
                <a:srgbClr val="056BB5"/>
              </a:solidFill>
            </a:endParaRPr>
          </a:p>
        </p:txBody>
      </p:sp>
      <p:pic>
        <p:nvPicPr>
          <p:cNvPr id="14" name="Picture 5" descr="C:\WORK\logo\IST 2015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80517" y="3287300"/>
            <a:ext cx="829565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Деревянная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конструкция обеспечивает наилучшие условия хранения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соли, не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пропускает тепло 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предотвращает образование конденсата в силосе – отсутствие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слёживаемости, 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связанных с ней потерь времени 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материала.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Конструкция силоса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обеспечивает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очень высокую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скорость загрузки соли в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дорожные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машины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в 4-5 раз быстрее традиционного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способа.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Исключение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потерь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соли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во время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загрузки.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Пневматическая линия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обеспечивает высокую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производительность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- от 15 до 50 тонн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соли в час.</a:t>
            </a:r>
          </a:p>
          <a:p>
            <a:endParaRPr lang="ru-RU" sz="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Низкие затраты и простота в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обслуживании.</a:t>
            </a:r>
          </a:p>
          <a:p>
            <a:pPr lvl="0"/>
            <a:r>
              <a:rPr lang="ru-RU" sz="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Автоматизированная цифровая система учета и управления запасами соли обеспечивает  точный контроль с использованием технических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средств.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6" name="Gruppieren 14"/>
          <p:cNvGrpSpPr/>
          <p:nvPr/>
        </p:nvGrpSpPr>
        <p:grpSpPr>
          <a:xfrm>
            <a:off x="3275856" y="1369940"/>
            <a:ext cx="5068265" cy="1718092"/>
            <a:chOff x="38734" y="0"/>
            <a:chExt cx="6546738" cy="2162175"/>
          </a:xfrm>
        </p:grpSpPr>
        <p:pic>
          <p:nvPicPr>
            <p:cNvPr id="17" name="Grafik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789" y="4763"/>
              <a:ext cx="1545683" cy="2157412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8" name="Grafik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866" y="0"/>
              <a:ext cx="1546545" cy="2157412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9" name="Grafik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4" y="0"/>
              <a:ext cx="1546545" cy="2157412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20" name="Grafik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5248" y="0"/>
              <a:ext cx="1546545" cy="2157412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91893"/>
            <a:ext cx="2232248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" y="188640"/>
            <a:ext cx="9105263" cy="64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77057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777777"/>
                </a:solidFill>
              </a:rPr>
              <a:t>СОСТАВ </a:t>
            </a:r>
            <a:r>
              <a:rPr lang="ru-RU" sz="3200" dirty="0">
                <a:solidFill>
                  <a:srgbClr val="777777"/>
                </a:solidFill>
              </a:rPr>
              <a:t>КОМПЛЕКСА </a:t>
            </a:r>
          </a:p>
          <a:p>
            <a:r>
              <a:rPr lang="ru-RU" sz="3200" dirty="0">
                <a:solidFill>
                  <a:srgbClr val="056BB5"/>
                </a:solidFill>
              </a:rPr>
              <a:t>ПРИГОТОВЛЕНИЯ И ХРАНЕНИЯ ПГМ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673732" y="1547883"/>
            <a:ext cx="8266261" cy="19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Склад для хранения ПГМ вместимостью от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2000 до 4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000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т.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Силос деревянный для загрузки и хранения ПГМ вместимостью от 75 м</a:t>
            </a:r>
            <a:r>
              <a:rPr lang="en-US" sz="1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600 м</a:t>
            </a:r>
            <a:r>
              <a:rPr lang="ru-RU" sz="18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Пневмотранспортер для загрузки соли со склада в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силос.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Станции приготовления жидких ПГМ с загрузочным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бункером.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Заправочная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станция для жидких ПГМ 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1-2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заправочных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поста.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Цифровые системы контроля и учета расхода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ПГМ.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286" y="1669329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285" y="2023124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286" y="230364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220" y="2612815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221" y="2897582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381" y="3212096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WORK\logo\IST 2015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3" descr="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72" y="3636734"/>
            <a:ext cx="3370988" cy="252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36734"/>
            <a:ext cx="3863938" cy="254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5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" y="188640"/>
            <a:ext cx="9105263" cy="64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77057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777777"/>
                </a:solidFill>
              </a:rPr>
              <a:t>ПРЕИМУЩЕСТВА </a:t>
            </a:r>
            <a:r>
              <a:rPr lang="ru-RU" sz="3200" dirty="0" smtClean="0">
                <a:solidFill>
                  <a:srgbClr val="777777"/>
                </a:solidFill>
              </a:rPr>
              <a:t>КОМПЛЕКСНОГО ПОДХОДА </a:t>
            </a:r>
            <a:endParaRPr lang="ru-RU" sz="3200" dirty="0">
              <a:solidFill>
                <a:srgbClr val="056BB5"/>
              </a:solidFill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219575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95288" y="1339850"/>
            <a:ext cx="28312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056BB5"/>
                </a:solidFill>
              </a:rPr>
              <a:t>Главные особенности 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496" y="5249016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395288" y="3500438"/>
            <a:ext cx="453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 smtClean="0">
                <a:solidFill>
                  <a:srgbClr val="056BB5"/>
                </a:solidFill>
              </a:rPr>
              <a:t>Техническое оснащение комплекса</a:t>
            </a:r>
            <a:endParaRPr lang="ru-RU" sz="2200" dirty="0">
              <a:solidFill>
                <a:srgbClr val="056BB5"/>
              </a:solidFill>
            </a:endParaRP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684213" y="1916113"/>
            <a:ext cx="76327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Функциональность и надежность. </a:t>
            </a:r>
          </a:p>
          <a:p>
            <a:endParaRPr lang="ru-RU" sz="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Все узлы комплекса взаимосвязаны и работают как единая система что позволяет поддерживать комплекс в постоянной оперативной готовности с высокой скоростью эксплуатации и минимальными операционными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затратами.</a:t>
            </a:r>
          </a:p>
          <a:p>
            <a:r>
              <a:rPr lang="ru-RU" sz="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sz="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Значительное сокращение времени загрузки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дорожной техники.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684213" y="4076700"/>
            <a:ext cx="77755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цифровая система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контроля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расхода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ПГМ 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единый электронный блок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управления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электронной системой доступа с использованием чип-карт, имеющих привязку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к каждой единице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техники с системой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вывода информации о расходе ПГМ на внешние устройства по сетевым протоколам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для ведения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статистики и составления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отчетов.</a:t>
            </a:r>
          </a:p>
          <a:p>
            <a:endParaRPr lang="ru-RU" sz="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автоматическая система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управления узлами комплекса, поддерживающей объект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в постоянной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готовности.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58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20888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" y="2379063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367" y="3141454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WORK\logo\IST 2015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" y="166777"/>
            <a:ext cx="9105263" cy="64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66248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77777"/>
                </a:solidFill>
              </a:rPr>
              <a:t>СИСТЕМА УДАЛЁННОГО КОНТРОЛЯ        </a:t>
            </a:r>
            <a:endParaRPr lang="ru-RU" sz="3200" dirty="0">
              <a:solidFill>
                <a:srgbClr val="777777"/>
              </a:solidFill>
            </a:endParaRPr>
          </a:p>
          <a:p>
            <a:r>
              <a:rPr lang="ru-RU" sz="3200" dirty="0" smtClean="0">
                <a:solidFill>
                  <a:srgbClr val="056BB5"/>
                </a:solidFill>
              </a:rPr>
              <a:t>ОБОРУДОВАНИЯ    </a:t>
            </a:r>
            <a:endParaRPr lang="ru-RU" sz="3200" dirty="0">
              <a:solidFill>
                <a:srgbClr val="056BB5"/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594924" y="1700808"/>
            <a:ext cx="7992888" cy="4766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dirty="0" smtClean="0">
              <a:solidFill>
                <a:srgbClr val="0F4573"/>
              </a:solidFill>
              <a:latin typeface="Arial Narrow" pitchFamily="34" charset="0"/>
            </a:endParaRPr>
          </a:p>
        </p:txBody>
      </p:sp>
      <p:pic>
        <p:nvPicPr>
          <p:cNvPr id="8" name="Picture 5" descr="C:\WORK\logo\IST 2015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8" y="4096851"/>
            <a:ext cx="8221973" cy="217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1700808"/>
            <a:ext cx="51567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Удалённый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контроль параметров оборудования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из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любой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точки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планеты 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реальном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времени.</a:t>
            </a:r>
          </a:p>
          <a:p>
            <a:endParaRPr lang="ru-RU" sz="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Точный учёт производства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расхода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жидких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ПГМ.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Удобное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составление отчетов 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ведение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  статистики расхода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жидких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ПГМ.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14078"/>
            <a:ext cx="2950458" cy="212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008" y="1797050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007" y="2457191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006" y="2833555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0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" y="188640"/>
            <a:ext cx="9105263" cy="64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79611" y="292292"/>
            <a:ext cx="68408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77777"/>
                </a:solidFill>
              </a:rPr>
              <a:t>РЕАЛИЗОВАННЫЕ ПРОЕКТЫ  </a:t>
            </a:r>
            <a:endParaRPr lang="ru-RU" sz="3200" dirty="0">
              <a:solidFill>
                <a:srgbClr val="777777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77330"/>
              </p:ext>
            </p:extLst>
          </p:nvPr>
        </p:nvGraphicFramePr>
        <p:xfrm>
          <a:off x="323527" y="1226785"/>
          <a:ext cx="8539882" cy="541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941"/>
                <a:gridCol w="1198580"/>
                <a:gridCol w="30713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ОБЪЕКТЫ 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ПЕРИОД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СТАТУС</a:t>
                      </a:r>
                      <a:r>
                        <a:rPr lang="ru-RU" sz="1500" baseline="0" dirty="0" smtClean="0"/>
                        <a:t>  </a:t>
                      </a:r>
                      <a:r>
                        <a:rPr lang="ru-RU" sz="1500" dirty="0" smtClean="0"/>
                        <a:t> 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ЗАПРАВОЧНЫЙ КОМПЛЕКС. Домодедовский район.</a:t>
                      </a:r>
                      <a:endParaRPr lang="ru-RU" sz="1300" b="1" kern="1200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/>
                        <a:t>2017</a:t>
                      </a:r>
                      <a:endParaRPr lang="ru-RU" sz="1300" b="1" kern="1200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/>
                        <a:t>СДАН В ЭКСПЛУАТАЦИЮ.</a:t>
                      </a:r>
                      <a:endParaRPr lang="ru-RU" sz="1300" b="1" kern="1200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РАСТВОРНО-СОЛЕВОЙ УЗЕЛ.  г. Кашира.</a:t>
                      </a:r>
                      <a:r>
                        <a:rPr lang="ru-RU" sz="1300" kern="1200" baseline="0" dirty="0" smtClean="0"/>
                        <a:t> </a:t>
                      </a:r>
                      <a:r>
                        <a:rPr lang="ru-RU" sz="1300" kern="1200" dirty="0" smtClean="0"/>
                        <a:t>М-4</a:t>
                      </a:r>
                      <a:endParaRPr lang="ru-RU" sz="1300" b="1" kern="1200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/>
                        <a:t>2017</a:t>
                      </a:r>
                      <a:endParaRPr lang="ru-RU" sz="1300" b="1" kern="1200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/>
                        <a:t>СДАН В ЭКСПЛУАТАЦИЮ.</a:t>
                      </a:r>
                      <a:endParaRPr lang="ru-RU" sz="1300" b="1" kern="1200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РАСТВОРНО-СОЛЕВОЙ УЗЕЛ.   АРХАНГЕЛЬСК</a:t>
                      </a:r>
                      <a:endParaRPr lang="ru-RU" sz="13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/>
                        <a:t>2017 </a:t>
                      </a:r>
                      <a:endParaRPr lang="ru-RU" sz="13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/>
                        <a:t>СДАН В ЭКСПЛУАТАЦИЮ</a:t>
                      </a:r>
                      <a:r>
                        <a:rPr lang="en-US" sz="1300" kern="1200" dirty="0" smtClean="0"/>
                        <a:t>.</a:t>
                      </a:r>
                      <a:r>
                        <a:rPr lang="ru-RU" sz="1300" kern="1200" dirty="0" smtClean="0"/>
                        <a:t> </a:t>
                      </a:r>
                      <a:endParaRPr lang="ru-RU" sz="13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РАСТВОРНО-СОЛЕВОЙ УЗЕЛ.  Обход В.</a:t>
                      </a:r>
                      <a:r>
                        <a:rPr lang="en-US" sz="1300" kern="1200" dirty="0" smtClean="0"/>
                        <a:t> </a:t>
                      </a:r>
                      <a:r>
                        <a:rPr lang="ru-RU" sz="1300" kern="1200" dirty="0" smtClean="0"/>
                        <a:t>Волочка. М-11.</a:t>
                      </a:r>
                      <a:endParaRPr lang="ru-RU" sz="1300" b="1" kern="1200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/>
                        <a:t>2017</a:t>
                      </a:r>
                      <a:endParaRPr lang="ru-RU" sz="1300" b="1" kern="1200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/>
                        <a:t>СДАН В ЭКСПЛУАТАЦИЮ.</a:t>
                      </a:r>
                      <a:endParaRPr lang="ru-RU" sz="1300" b="1" kern="1200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РАСТВОРНО-СОЛЕВОЙ УЗЕЛ.  КМ 140. М-3.</a:t>
                      </a:r>
                      <a:endParaRPr lang="ru-RU" sz="13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2017</a:t>
                      </a:r>
                      <a:endParaRPr lang="ru-RU" sz="13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СДАН В ЭКСПЛУАТАЦИЮ.</a:t>
                      </a:r>
                      <a:endParaRPr lang="ru-RU" sz="13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РАСТВОРНО-СОЛЕВОЙ УЗЕЛ.   АРХАНГЕЛЬСК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2017 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СДАН В</a:t>
                      </a:r>
                      <a:r>
                        <a:rPr lang="ru-RU" sz="1300" baseline="0" dirty="0" smtClean="0"/>
                        <a:t> ЭКСПЛУАТАЦИЮ</a:t>
                      </a:r>
                      <a:r>
                        <a:rPr lang="en-US" sz="1300" baseline="0" dirty="0" smtClean="0"/>
                        <a:t>.</a:t>
                      </a:r>
                      <a:r>
                        <a:rPr lang="ru-RU" sz="1300" baseline="0" dirty="0" smtClean="0"/>
                        <a:t> 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РАСТВОРНО-СОЛЕВОЙ УЗЕЛ.  КМ 507,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М-4 «ДОН» </a:t>
                      </a:r>
                      <a:endParaRPr lang="ru-RU" sz="13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2016 </a:t>
                      </a:r>
                      <a:endParaRPr lang="ru-RU" sz="13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СДАН В</a:t>
                      </a:r>
                      <a:r>
                        <a:rPr lang="ru-RU" sz="1300" baseline="0" dirty="0" smtClean="0"/>
                        <a:t> ЭКСПЛУАТАЦИЮ</a:t>
                      </a:r>
                      <a:r>
                        <a:rPr lang="en-US" sz="1300" baseline="0" dirty="0" smtClean="0"/>
                        <a:t>.</a:t>
                      </a:r>
                      <a:r>
                        <a:rPr lang="ru-RU" sz="1300" baseline="0" dirty="0" smtClean="0"/>
                        <a:t> </a:t>
                      </a:r>
                      <a:endParaRPr lang="ru-RU" sz="13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РАСТВОРНО-СОЛЕВОЙ УЗЕЛ,  ЧЕЛЯБИНСК 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2016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СДАН В ЭКСПЛУАТАЦИЮ</a:t>
                      </a:r>
                      <a:r>
                        <a:rPr lang="en-US" sz="1300" dirty="0" smtClean="0"/>
                        <a:t>.</a:t>
                      </a:r>
                      <a:r>
                        <a:rPr lang="ru-RU" sz="1300" dirty="0" smtClean="0"/>
                        <a:t> 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63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КОМПЛЕКС ЗИМНЕГО СОДЕРЖАНИЯ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ЗАПАДНЫЙ СКОРОСТНОЙ ДИАМЕТР. БАЗА «ЮГ»,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С.-ПЕТЕРБУРГ.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2015-2017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КОМПЛЕКС «ИСТ ДОРОГА»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КОМПЛЕКС ЗИМНЕГО СОДЕРЖАНИЯ.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ЗАПАДНЫЙ СКОРОСТНОЙ ДИАМЕТР. БАЗА «СЕВЕР», С.-ПЕТЕРБУРГ.</a:t>
                      </a:r>
                      <a:endParaRPr lang="ru-RU" sz="13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2016-2017</a:t>
                      </a:r>
                      <a:endParaRPr lang="ru-RU" sz="13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КОМПЛЕКС «ИСТ ДОРОГА»</a:t>
                      </a:r>
                      <a:endParaRPr lang="ru-RU" sz="13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aseline="0" dirty="0" smtClean="0"/>
                        <a:t>2 </a:t>
                      </a:r>
                      <a:r>
                        <a:rPr lang="ru-RU" sz="1300" dirty="0" smtClean="0"/>
                        <a:t>РАСТВОРНО-СОЛЕВЫХ </a:t>
                      </a:r>
                      <a:r>
                        <a:rPr lang="ru-RU" sz="1300" baseline="0" dirty="0" smtClean="0"/>
                        <a:t>УЗЛА.  КМ </a:t>
                      </a:r>
                      <a:r>
                        <a:rPr lang="en-US" sz="1300" dirty="0" smtClean="0"/>
                        <a:t>15-58</a:t>
                      </a:r>
                      <a:r>
                        <a:rPr lang="ru-RU" sz="1300" dirty="0" smtClean="0"/>
                        <a:t>  </a:t>
                      </a:r>
                      <a:r>
                        <a:rPr lang="ru-RU" sz="1300" baseline="0" dirty="0" smtClean="0"/>
                        <a:t>М-11.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2015 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СДАНЫ В ЭКСПЛУАТАЦИЮ</a:t>
                      </a:r>
                      <a:r>
                        <a:rPr lang="en-US" sz="1300" dirty="0" smtClean="0"/>
                        <a:t>.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РАСТВОРНО-СОЛЕВОЙ УЗЕЛ.  АЛМАТЫ.  РК.</a:t>
                      </a:r>
                      <a:endParaRPr lang="ru-RU" sz="13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2015 </a:t>
                      </a:r>
                      <a:endParaRPr lang="ru-RU" sz="13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СДАН В ЭКСПЛУАТАЦИЮ. </a:t>
                      </a:r>
                      <a:endParaRPr lang="ru-RU" sz="13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РАСТВОРНО-СОЛЕВЫЕ УЗЛЫ В С.-ПЕТЕРБУРГЕ.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2014-2015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СДАНЫ В ЭКСПЛУАТАЦИЮ </a:t>
                      </a:r>
                      <a:endParaRPr lang="ru-RU" sz="1300" b="1" dirty="0">
                        <a:solidFill>
                          <a:srgbClr val="0F457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 descr="C:\WORK\logo\IST 2015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" y="188873"/>
            <a:ext cx="9041848" cy="640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9389" y="188913"/>
            <a:ext cx="6768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77777"/>
                </a:solidFill>
              </a:rPr>
              <a:t>ЦЕЛИ И ЗАДАЧИ ПРОЕКТА   </a:t>
            </a:r>
            <a:endParaRPr lang="ru-RU" sz="2800" dirty="0">
              <a:solidFill>
                <a:srgbClr val="777777"/>
              </a:solidFill>
            </a:endParaRPr>
          </a:p>
        </p:txBody>
      </p:sp>
      <p:pic>
        <p:nvPicPr>
          <p:cNvPr id="12" name="Picture 5" descr="C:\WORK\logo\IST 2015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827584" y="1712789"/>
            <a:ext cx="7560840" cy="2724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Font typeface="Arial" pitchFamily="34" charset="0"/>
              <a:buNone/>
              <a:defRPr/>
            </a:pPr>
            <a:endParaRPr lang="de-DE" alt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467543" y="1412776"/>
            <a:ext cx="7920881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Повышение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качества содержания автомобильных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дорог общего пользования с целью обеспечения высокой пропускной способности и безопасности дорожного движения за счет модернизации инфраструктуры содержания объектов дорожного хозяйства, обеспечивающей рациональное использование материально-технических и финансовых ресурсов и уменьшение экологической нагрузки на окружающую среду.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8128" y="4293096"/>
            <a:ext cx="5544040" cy="169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" y="168657"/>
            <a:ext cx="9041848" cy="640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9389" y="188913"/>
            <a:ext cx="554473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77777"/>
                </a:solidFill>
              </a:rPr>
              <a:t>ЗНАЧЕНИЕ СОДЕРЖАНИЯ </a:t>
            </a:r>
            <a:r>
              <a:rPr lang="ru-RU" sz="2800" dirty="0" smtClean="0">
                <a:solidFill>
                  <a:srgbClr val="056BB5"/>
                </a:solidFill>
              </a:rPr>
              <a:t>АВТОМОБИЛЬНЫХ  ДОРОГ</a:t>
            </a:r>
            <a:endParaRPr lang="en-US" sz="2800" dirty="0">
              <a:solidFill>
                <a:srgbClr val="056BB5"/>
              </a:solidFill>
            </a:endParaRPr>
          </a:p>
          <a:p>
            <a:endParaRPr lang="ru-RU" sz="2800" dirty="0">
              <a:solidFill>
                <a:srgbClr val="777777"/>
              </a:solidFill>
            </a:endParaRPr>
          </a:p>
        </p:txBody>
      </p:sp>
      <p:pic>
        <p:nvPicPr>
          <p:cNvPr id="12" name="Picture 5" descr="C:\WORK\logo\IST 2015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827584" y="1712789"/>
            <a:ext cx="7560840" cy="2724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Font typeface="Arial" pitchFamily="34" charset="0"/>
              <a:buNone/>
              <a:defRPr/>
            </a:pPr>
            <a:endParaRPr lang="de-DE" alt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683568" y="1412776"/>
            <a:ext cx="792088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endParaRPr lang="ru-RU" sz="2400" dirty="0" smtClean="0">
              <a:solidFill>
                <a:srgbClr val="0F4573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Содержание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автомобильных дорог —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многогранный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комплекс работ, проводимых в течение года с целью обеспечения сохранности дорог и дорожных сооружений и поддержания их транспортно-эксплуатационного состояния и потребительских свойств, обеспечивающих непрерывное и безопасное движение в любое время года.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" y="168657"/>
            <a:ext cx="9041848" cy="640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2" name="Inhaltsplatzhalter 2"/>
          <p:cNvSpPr>
            <a:spLocks noGrp="1"/>
          </p:cNvSpPr>
          <p:nvPr>
            <p:ph sz="quarter" idx="4294967295"/>
          </p:nvPr>
        </p:nvSpPr>
        <p:spPr>
          <a:xfrm>
            <a:off x="250825" y="1196975"/>
            <a:ext cx="8642350" cy="5184775"/>
          </a:xfrm>
        </p:spPr>
        <p:txBody>
          <a:bodyPr/>
          <a:lstStyle/>
          <a:p>
            <a:pPr marL="273050" indent="-273050">
              <a:buFont typeface="Arial" charset="0"/>
              <a:buNone/>
            </a:pPr>
            <a:r>
              <a:rPr lang="ru-RU" sz="2800" dirty="0" smtClean="0">
                <a:solidFill>
                  <a:srgbClr val="666699"/>
                </a:solidFill>
                <a:cs typeface="Arial" charset="0"/>
              </a:rPr>
              <a:t> 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gray">
          <a:xfrm>
            <a:off x="179388" y="404812"/>
            <a:ext cx="8785225" cy="100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755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ru-RU" sz="2800" dirty="0" smtClean="0">
                <a:solidFill>
                  <a:srgbClr val="777777"/>
                </a:solidFill>
              </a:rPr>
              <a:t>СТРАТЕГИИ БОРЬБЫ </a:t>
            </a:r>
          </a:p>
          <a:p>
            <a:pPr lvl="0"/>
            <a:r>
              <a:rPr lang="ru-RU" sz="2800" dirty="0" smtClean="0">
                <a:solidFill>
                  <a:srgbClr val="056BB5"/>
                </a:solidFill>
              </a:rPr>
              <a:t>С ЗИМНЕЙ СКОЛЬЗКОСТЬЮ</a:t>
            </a:r>
            <a:endParaRPr lang="en-US" sz="3000" b="1" dirty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gray">
          <a:xfrm>
            <a:off x="755650" y="1557338"/>
            <a:ext cx="3887788" cy="79216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АНТИГОЛОЛЕДН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АЯ</a:t>
            </a:r>
            <a:endParaRPr lang="ru-RU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gray">
          <a:xfrm>
            <a:off x="5364163" y="1557338"/>
            <a:ext cx="3352800" cy="8207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dirty="0" smtClean="0">
                <a:latin typeface="Calibri" pitchFamily="34" charset="0"/>
              </a:rPr>
              <a:t>ПРОТИВОГОЛОЛЕДНАЯ</a:t>
            </a:r>
            <a:endParaRPr lang="ru-RU" dirty="0">
              <a:latin typeface="Calibri" pitchFamily="34" charset="0"/>
            </a:endParaRPr>
          </a:p>
          <a:p>
            <a:pPr algn="ctr"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gray">
          <a:xfrm>
            <a:off x="323850" y="2924175"/>
            <a:ext cx="2133600" cy="1079500"/>
          </a:xfrm>
          <a:prstGeom prst="rect">
            <a:avLst/>
          </a:prstGeom>
          <a:solidFill>
            <a:srgbClr val="99CCFF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chemeClr val="tx2"/>
                </a:solidFill>
              </a:rPr>
              <a:t>п</a:t>
            </a:r>
            <a:r>
              <a:rPr lang="ru-RU" sz="1600" b="1" dirty="0">
                <a:solidFill>
                  <a:schemeClr val="tx2"/>
                </a:solidFill>
                <a:latin typeface="Univers" pitchFamily="34" charset="0"/>
              </a:rPr>
              <a:t>ревентивная </a:t>
            </a:r>
          </a:p>
          <a:p>
            <a:pPr algn="ctr" eaLnBrk="0" hangingPunct="0"/>
            <a:r>
              <a:rPr lang="ru-RU" sz="1600" b="1" dirty="0">
                <a:solidFill>
                  <a:schemeClr val="tx2"/>
                </a:solidFill>
                <a:latin typeface="Univers" pitchFamily="34" charset="0"/>
              </a:rPr>
              <a:t>обработка жидким </a:t>
            </a:r>
          </a:p>
          <a:p>
            <a:pPr algn="ctr" eaLnBrk="0" hangingPunct="0"/>
            <a:r>
              <a:rPr lang="ru-RU" sz="1600" b="1" dirty="0" smtClean="0">
                <a:solidFill>
                  <a:schemeClr val="tx2"/>
                </a:solidFill>
                <a:latin typeface="Univers" pitchFamily="34" charset="0"/>
              </a:rPr>
              <a:t>ПГМ </a:t>
            </a:r>
            <a:endParaRPr lang="en-US" sz="1600" b="1" dirty="0">
              <a:solidFill>
                <a:schemeClr val="tx2"/>
              </a:solidFill>
              <a:latin typeface="Univers" pitchFamily="34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gray">
          <a:xfrm>
            <a:off x="5364163" y="2997200"/>
            <a:ext cx="3352800" cy="1079500"/>
          </a:xfrm>
          <a:prstGeom prst="rect">
            <a:avLst/>
          </a:prstGeom>
          <a:solidFill>
            <a:srgbClr val="FFFF99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dirty="0">
                <a:latin typeface="Calibri" pitchFamily="34" charset="0"/>
              </a:rPr>
              <a:t>обработка </a:t>
            </a:r>
            <a:r>
              <a:rPr lang="ru-RU" dirty="0" smtClean="0">
                <a:latin typeface="Calibri" pitchFamily="34" charset="0"/>
              </a:rPr>
              <a:t>комбинированными </a:t>
            </a:r>
          </a:p>
          <a:p>
            <a:pPr algn="ctr" eaLnBrk="0" hangingPunct="0"/>
            <a:r>
              <a:rPr lang="ru-RU" dirty="0" smtClean="0">
                <a:latin typeface="Calibri" pitchFamily="34" charset="0"/>
              </a:rPr>
              <a:t>ПГМ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gray">
          <a:xfrm>
            <a:off x="395288" y="4724400"/>
            <a:ext cx="4343400" cy="15128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МАКСИМАЛЬНОЕ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ПРЕДУПРЕЖДЕНИЕ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Calibri" pitchFamily="34" charset="0"/>
              </a:rPr>
              <a:t>ЗИМНЕЙ СКОЛЬЗКОСТИ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gray">
          <a:xfrm>
            <a:off x="5148263" y="4797425"/>
            <a:ext cx="3773487" cy="13700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latin typeface="Calibri" pitchFamily="34" charset="0"/>
              </a:rPr>
              <a:t>БОРЬБА С ГОЛОЛЕДНЫМИ 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ОБРАЗОВАНИЯМИ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gray">
          <a:xfrm flipH="1">
            <a:off x="3402013" y="2251075"/>
            <a:ext cx="812800" cy="673100"/>
          </a:xfrm>
          <a:prstGeom prst="downArrow">
            <a:avLst>
              <a:gd name="adj1" fmla="val 68861"/>
              <a:gd name="adj2" fmla="val 50324"/>
            </a:avLst>
          </a:prstGeom>
          <a:gradFill rotWithShape="0">
            <a:gsLst>
              <a:gs pos="0">
                <a:schemeClr val="bg1">
                  <a:alpha val="10001"/>
                </a:schemeClr>
              </a:gs>
              <a:gs pos="100000">
                <a:srgbClr val="0099CC">
                  <a:alpha val="5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gray">
          <a:xfrm flipH="1">
            <a:off x="6588125" y="2349500"/>
            <a:ext cx="812800" cy="673100"/>
          </a:xfrm>
          <a:prstGeom prst="downArrow">
            <a:avLst>
              <a:gd name="adj1" fmla="val 68861"/>
              <a:gd name="adj2" fmla="val 50324"/>
            </a:avLst>
          </a:prstGeom>
          <a:gradFill rotWithShape="0">
            <a:gsLst>
              <a:gs pos="0">
                <a:schemeClr val="bg1">
                  <a:alpha val="10001"/>
                </a:schemeClr>
              </a:gs>
              <a:gs pos="100000">
                <a:srgbClr val="0099CC">
                  <a:alpha val="5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gray">
          <a:xfrm flipH="1">
            <a:off x="6588125" y="4076700"/>
            <a:ext cx="812800" cy="673100"/>
          </a:xfrm>
          <a:prstGeom prst="downArrow">
            <a:avLst>
              <a:gd name="adj1" fmla="val 68861"/>
              <a:gd name="adj2" fmla="val 50324"/>
            </a:avLst>
          </a:prstGeom>
          <a:gradFill rotWithShape="0">
            <a:gsLst>
              <a:gs pos="0">
                <a:schemeClr val="bg1">
                  <a:alpha val="10001"/>
                </a:schemeClr>
              </a:gs>
              <a:gs pos="100000">
                <a:srgbClr val="0099CC">
                  <a:alpha val="5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gray">
          <a:xfrm>
            <a:off x="2627313" y="2924175"/>
            <a:ext cx="2362200" cy="1079500"/>
          </a:xfrm>
          <a:prstGeom prst="rect">
            <a:avLst/>
          </a:prstGeom>
          <a:solidFill>
            <a:srgbClr val="99CCFF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chemeClr val="tx2"/>
                </a:solidFill>
                <a:latin typeface="Univers" pitchFamily="34" charset="0"/>
              </a:rPr>
              <a:t>превентивная </a:t>
            </a:r>
          </a:p>
          <a:p>
            <a:pPr algn="ctr" eaLnBrk="0" hangingPunct="0"/>
            <a:r>
              <a:rPr lang="ru-RU" sz="1600" b="1" dirty="0">
                <a:solidFill>
                  <a:schemeClr val="tx2"/>
                </a:solidFill>
                <a:latin typeface="Univers" pitchFamily="34" charset="0"/>
              </a:rPr>
              <a:t>обработка твердым </a:t>
            </a:r>
          </a:p>
          <a:p>
            <a:pPr algn="ctr" eaLnBrk="0" hangingPunct="0"/>
            <a:r>
              <a:rPr lang="ru-RU" sz="1600" b="1" dirty="0" smtClean="0">
                <a:solidFill>
                  <a:schemeClr val="tx2"/>
                </a:solidFill>
                <a:latin typeface="Univers" pitchFamily="34" charset="0"/>
              </a:rPr>
              <a:t>ПГМ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со смачиванием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gray">
          <a:xfrm flipH="1">
            <a:off x="2112963" y="4003675"/>
            <a:ext cx="812800" cy="673100"/>
          </a:xfrm>
          <a:prstGeom prst="downArrow">
            <a:avLst>
              <a:gd name="adj1" fmla="val 68861"/>
              <a:gd name="adj2" fmla="val 50324"/>
            </a:avLst>
          </a:prstGeom>
          <a:gradFill rotWithShape="0">
            <a:gsLst>
              <a:gs pos="0">
                <a:schemeClr val="bg1">
                  <a:alpha val="10001"/>
                </a:schemeClr>
              </a:gs>
              <a:gs pos="100000">
                <a:srgbClr val="0099CC">
                  <a:alpha val="5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gray">
          <a:xfrm flipH="1">
            <a:off x="1115616" y="2251075"/>
            <a:ext cx="812800" cy="673100"/>
          </a:xfrm>
          <a:prstGeom prst="downArrow">
            <a:avLst>
              <a:gd name="adj1" fmla="val 68861"/>
              <a:gd name="adj2" fmla="val 50324"/>
            </a:avLst>
          </a:prstGeom>
          <a:gradFill rotWithShape="0">
            <a:gsLst>
              <a:gs pos="0">
                <a:schemeClr val="bg1">
                  <a:alpha val="10001"/>
                </a:schemeClr>
              </a:gs>
              <a:gs pos="100000">
                <a:srgbClr val="0099CC">
                  <a:alpha val="5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Picture 5" descr="C:\WORK\logo\IST 2015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9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2" y="-8596"/>
            <a:ext cx="9053500" cy="67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7705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777777"/>
                </a:solidFill>
              </a:rPr>
              <a:t>НЕОБХОДИМАЯ ИНФРАСТРУКТУРА   </a:t>
            </a:r>
            <a:endParaRPr lang="ru-RU" sz="3200" dirty="0">
              <a:solidFill>
                <a:srgbClr val="777777"/>
              </a:solidFill>
            </a:endParaRPr>
          </a:p>
          <a:p>
            <a:r>
              <a:rPr lang="ru-RU" sz="3200" dirty="0" smtClean="0">
                <a:solidFill>
                  <a:srgbClr val="056BB5"/>
                </a:solidFill>
              </a:rPr>
              <a:t>ДЛЯ ПРОФИЛАКТИКИ ЗИМНЕЙ СКОЛЬЗКОСТИ   </a:t>
            </a:r>
            <a:endParaRPr lang="ru-RU" sz="3200" dirty="0">
              <a:solidFill>
                <a:srgbClr val="056BB5"/>
              </a:solidFill>
            </a:endParaRPr>
          </a:p>
        </p:txBody>
      </p:sp>
      <p:pic>
        <p:nvPicPr>
          <p:cNvPr id="12" name="Picture 5" descr="C:\WORK\logo\IST 2015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6383930" y="1131268"/>
            <a:ext cx="1622486" cy="2105053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7" name="Рисунок 26" descr="F:\Pictures\IST\Склады оборудование\DSC066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31" y="1456458"/>
            <a:ext cx="1077484" cy="145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6268516" y="2951372"/>
            <a:ext cx="1853313" cy="569898"/>
          </a:xfrm>
          <a:prstGeom prst="roundRect">
            <a:avLst/>
          </a:prstGeom>
          <a:solidFill>
            <a:srgbClr val="056BB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bg1"/>
                </a:solidFill>
                <a:effectLst/>
                <a:latin typeface="Arial Narrow"/>
                <a:ea typeface="Calibri"/>
                <a:cs typeface="Times New Roman"/>
              </a:rPr>
              <a:t>Станция </a:t>
            </a:r>
            <a:r>
              <a:rPr lang="ru-RU" sz="1400" b="1" dirty="0" smtClean="0">
                <a:solidFill>
                  <a:schemeClr val="bg1"/>
                </a:solidFill>
                <a:effectLst/>
                <a:latin typeface="Arial Narrow"/>
                <a:ea typeface="Calibri"/>
                <a:cs typeface="Times New Roman"/>
              </a:rPr>
              <a:t>заправки </a:t>
            </a:r>
            <a:r>
              <a:rPr lang="ru-RU" sz="1400" b="1" dirty="0">
                <a:solidFill>
                  <a:schemeClr val="bg1"/>
                </a:solidFill>
                <a:effectLst/>
                <a:latin typeface="Arial Narrow"/>
                <a:ea typeface="Calibri"/>
                <a:cs typeface="Times New Roman"/>
              </a:rPr>
              <a:t>жидких </a:t>
            </a:r>
            <a:r>
              <a:rPr lang="ru-RU" sz="1400" b="1" dirty="0" smtClean="0">
                <a:solidFill>
                  <a:schemeClr val="bg1"/>
                </a:solidFill>
                <a:effectLst/>
                <a:latin typeface="Arial Narrow"/>
                <a:ea typeface="Calibri"/>
                <a:cs typeface="Times New Roman"/>
              </a:rPr>
              <a:t>ПГМ</a:t>
            </a:r>
            <a:endParaRPr lang="ru-RU" sz="14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39552" y="2414813"/>
            <a:ext cx="2427266" cy="1490781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39442" y="1384859"/>
            <a:ext cx="3000703" cy="1538814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6" name="Рисунок 35" descr="F:\Pictures\IST\Склады оборудование\salzlagerhallen-kopfbil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08" y="2596056"/>
            <a:ext cx="1464726" cy="110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6" descr="nakopitelnye-yomkosti-0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21" y="1502837"/>
            <a:ext cx="1416189" cy="1108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/>
          <p:cNvSpPr/>
          <p:nvPr/>
        </p:nvSpPr>
        <p:spPr>
          <a:xfrm>
            <a:off x="1640801" y="4365939"/>
            <a:ext cx="2253615" cy="1509395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" name="Picture 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30" y="4619427"/>
            <a:ext cx="1525156" cy="10887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2" name="Скругленный прямоугольник 41"/>
          <p:cNvSpPr/>
          <p:nvPr/>
        </p:nvSpPr>
        <p:spPr>
          <a:xfrm>
            <a:off x="1874314" y="5716420"/>
            <a:ext cx="1728192" cy="473694"/>
          </a:xfrm>
          <a:prstGeom prst="roundRect">
            <a:avLst/>
          </a:prstGeom>
          <a:solidFill>
            <a:srgbClr val="056BB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Arial Narrow"/>
                <a:ea typeface="Calibri"/>
                <a:cs typeface="Times New Roman"/>
              </a:rPr>
              <a:t>Дорожные метеостанции </a:t>
            </a:r>
            <a:endParaRPr lang="ru-RU" sz="14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03639" y="3801032"/>
            <a:ext cx="1307465" cy="531495"/>
          </a:xfrm>
          <a:prstGeom prst="roundRect">
            <a:avLst/>
          </a:prstGeom>
          <a:solidFill>
            <a:srgbClr val="056BB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bg1"/>
                </a:solidFill>
                <a:effectLst/>
                <a:latin typeface="Arial Narrow"/>
                <a:ea typeface="Calibri"/>
                <a:cs typeface="Times New Roman"/>
              </a:rPr>
              <a:t>Склады для </a:t>
            </a:r>
            <a:r>
              <a:rPr lang="ru-RU" sz="1400" b="1" dirty="0" smtClean="0">
                <a:solidFill>
                  <a:schemeClr val="bg1"/>
                </a:solidFill>
                <a:effectLst/>
                <a:latin typeface="Arial Narrow"/>
                <a:ea typeface="Calibri"/>
                <a:cs typeface="Times New Roman"/>
              </a:rPr>
              <a:t>твердых ПГМ </a:t>
            </a:r>
            <a:endParaRPr lang="ru-RU" sz="14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032251" y="4568001"/>
            <a:ext cx="2349420" cy="1517653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383931" y="3611240"/>
            <a:ext cx="2526116" cy="1509396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315935" y="2707767"/>
            <a:ext cx="2192169" cy="431812"/>
          </a:xfrm>
          <a:prstGeom prst="roundRect">
            <a:avLst/>
          </a:prstGeom>
          <a:solidFill>
            <a:srgbClr val="056BB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Arial Narrow"/>
                <a:ea typeface="Calibri"/>
                <a:cs typeface="Times New Roman"/>
              </a:rPr>
              <a:t>Растворно-солевые узлы </a:t>
            </a:r>
            <a:endParaRPr lang="ru-RU" sz="14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98350" y="5810366"/>
            <a:ext cx="2356712" cy="534060"/>
          </a:xfrm>
          <a:prstGeom prst="roundRect">
            <a:avLst/>
          </a:prstGeom>
          <a:solidFill>
            <a:srgbClr val="056BB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Противогололедные материалы </a:t>
            </a:r>
            <a:endParaRPr lang="ru-RU" sz="14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692944" y="4893421"/>
            <a:ext cx="2280379" cy="1059845"/>
          </a:xfrm>
          <a:prstGeom prst="roundRect">
            <a:avLst/>
          </a:prstGeom>
          <a:solidFill>
            <a:srgbClr val="056BB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Arial Narrow"/>
                <a:ea typeface="Calibri"/>
                <a:cs typeface="Times New Roman"/>
              </a:rPr>
              <a:t>КДМ для обработки жидкими ПГМ  и твердыми в режиме смачивания  </a:t>
            </a:r>
            <a:endParaRPr lang="ru-RU" sz="14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7" name="Picture 13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16059" y="1647882"/>
            <a:ext cx="839470" cy="95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5" descr="C:\WORK\logo\IST 2015 p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9" r="55880" b="16273"/>
          <a:stretch/>
        </p:blipFill>
        <p:spPr bwMode="auto">
          <a:xfrm rot="519777">
            <a:off x="4441212" y="3317411"/>
            <a:ext cx="1010647" cy="115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17" y="4116976"/>
            <a:ext cx="1283413" cy="77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&amp;Rcy;&amp;acy;&amp;scy;&amp;pcy;&amp;rcy;&amp;iecy;&amp;dcy;&amp;iecy;&amp;lcy;&amp;icy;&amp;tcy;&amp;iecy;&amp;lcy;&amp;softcy; &amp;zhcy;&amp;icy;&amp;dcy;&amp;kcy;&amp;icy;&amp;khcy; &amp;rcy;&amp;iecy;&amp;acy;&amp;gcy;&amp;iecy;&amp;ncy;&amp;tcy;&amp;ocy;&amp;vcy; Gilett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38" y="3767081"/>
            <a:ext cx="1198982" cy="800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19" y="4818139"/>
            <a:ext cx="1600141" cy="97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AutoShape 14"/>
          <p:cNvSpPr>
            <a:spLocks noChangeArrowheads="1"/>
          </p:cNvSpPr>
          <p:nvPr/>
        </p:nvSpPr>
        <p:spPr bwMode="gray">
          <a:xfrm rot="6399159" flipH="1">
            <a:off x="2958581" y="3168440"/>
            <a:ext cx="437796" cy="421322"/>
          </a:xfrm>
          <a:prstGeom prst="downArrow">
            <a:avLst>
              <a:gd name="adj1" fmla="val 68861"/>
              <a:gd name="adj2" fmla="val 50324"/>
            </a:avLst>
          </a:prstGeom>
          <a:gradFill rotWithShape="0">
            <a:gsLst>
              <a:gs pos="0">
                <a:schemeClr val="bg1">
                  <a:alpha val="10001"/>
                </a:schemeClr>
              </a:gs>
              <a:gs pos="100000">
                <a:srgbClr val="0099CC">
                  <a:alpha val="5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14"/>
          <p:cNvSpPr>
            <a:spLocks noChangeArrowheads="1"/>
          </p:cNvSpPr>
          <p:nvPr/>
        </p:nvSpPr>
        <p:spPr bwMode="gray">
          <a:xfrm rot="2666591" flipH="1">
            <a:off x="3426671" y="4105092"/>
            <a:ext cx="437796" cy="421322"/>
          </a:xfrm>
          <a:prstGeom prst="downArrow">
            <a:avLst>
              <a:gd name="adj1" fmla="val 68861"/>
              <a:gd name="adj2" fmla="val 50324"/>
            </a:avLst>
          </a:prstGeom>
          <a:gradFill rotWithShape="0">
            <a:gsLst>
              <a:gs pos="0">
                <a:schemeClr val="bg1">
                  <a:alpha val="10001"/>
                </a:schemeClr>
              </a:gs>
              <a:gs pos="100000">
                <a:srgbClr val="0099CC">
                  <a:alpha val="5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gray">
          <a:xfrm rot="9360892" flipH="1">
            <a:off x="4334678" y="3050754"/>
            <a:ext cx="437796" cy="421322"/>
          </a:xfrm>
          <a:prstGeom prst="downArrow">
            <a:avLst>
              <a:gd name="adj1" fmla="val 68861"/>
              <a:gd name="adj2" fmla="val 50324"/>
            </a:avLst>
          </a:prstGeom>
          <a:gradFill rotWithShape="0">
            <a:gsLst>
              <a:gs pos="0">
                <a:schemeClr val="bg1">
                  <a:alpha val="10001"/>
                </a:schemeClr>
              </a:gs>
              <a:gs pos="100000">
                <a:srgbClr val="0099CC">
                  <a:alpha val="5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14"/>
          <p:cNvSpPr>
            <a:spLocks noChangeArrowheads="1"/>
          </p:cNvSpPr>
          <p:nvPr/>
        </p:nvSpPr>
        <p:spPr bwMode="gray">
          <a:xfrm rot="14460293" flipH="1">
            <a:off x="5750867" y="3332207"/>
            <a:ext cx="437796" cy="421322"/>
          </a:xfrm>
          <a:prstGeom prst="downArrow">
            <a:avLst>
              <a:gd name="adj1" fmla="val 68861"/>
              <a:gd name="adj2" fmla="val 50324"/>
            </a:avLst>
          </a:prstGeom>
          <a:gradFill rotWithShape="0">
            <a:gsLst>
              <a:gs pos="0">
                <a:schemeClr val="bg1">
                  <a:alpha val="10001"/>
                </a:schemeClr>
              </a:gs>
              <a:gs pos="100000">
                <a:srgbClr val="0099CC">
                  <a:alpha val="5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14"/>
          <p:cNvSpPr>
            <a:spLocks noChangeArrowheads="1"/>
          </p:cNvSpPr>
          <p:nvPr/>
        </p:nvSpPr>
        <p:spPr bwMode="gray">
          <a:xfrm rot="16935936" flipH="1">
            <a:off x="5956090" y="3956879"/>
            <a:ext cx="437796" cy="421322"/>
          </a:xfrm>
          <a:prstGeom prst="downArrow">
            <a:avLst>
              <a:gd name="adj1" fmla="val 68861"/>
              <a:gd name="adj2" fmla="val 50324"/>
            </a:avLst>
          </a:prstGeom>
          <a:gradFill rotWithShape="0">
            <a:gsLst>
              <a:gs pos="0">
                <a:schemeClr val="bg1">
                  <a:alpha val="10001"/>
                </a:schemeClr>
              </a:gs>
              <a:gs pos="100000">
                <a:srgbClr val="0099CC">
                  <a:alpha val="5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gray">
          <a:xfrm flipH="1">
            <a:off x="4958873" y="4332181"/>
            <a:ext cx="437796" cy="421322"/>
          </a:xfrm>
          <a:prstGeom prst="downArrow">
            <a:avLst>
              <a:gd name="adj1" fmla="val 68861"/>
              <a:gd name="adj2" fmla="val 50324"/>
            </a:avLst>
          </a:prstGeom>
          <a:gradFill rotWithShape="0">
            <a:gsLst>
              <a:gs pos="0">
                <a:schemeClr val="bg1">
                  <a:alpha val="10001"/>
                </a:schemeClr>
              </a:gs>
              <a:gs pos="100000">
                <a:srgbClr val="0099CC">
                  <a:alpha val="5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" y="188873"/>
            <a:ext cx="9041848" cy="640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77057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777777"/>
                </a:solidFill>
              </a:rPr>
              <a:t>РЕШЕНИЯ И ТЕХНОЛОГИИ   </a:t>
            </a:r>
            <a:endParaRPr lang="ru-RU" sz="2800" dirty="0">
              <a:solidFill>
                <a:srgbClr val="777777"/>
              </a:solidFill>
            </a:endParaRPr>
          </a:p>
          <a:p>
            <a:r>
              <a:rPr lang="ru-RU" sz="2800" dirty="0" smtClean="0">
                <a:solidFill>
                  <a:srgbClr val="056BB5"/>
                </a:solidFill>
              </a:rPr>
              <a:t>ДЛЯ СОДЕРЖАНИЯ АВТОДОРОГ </a:t>
            </a:r>
            <a:endParaRPr lang="ru-RU" sz="2800" dirty="0">
              <a:solidFill>
                <a:srgbClr val="056BB5"/>
              </a:solidFill>
            </a:endParaRPr>
          </a:p>
        </p:txBody>
      </p:sp>
      <p:pic>
        <p:nvPicPr>
          <p:cNvPr id="12" name="Picture 5" descr="C:\WORK\logo\IST 2015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14804372"/>
              </p:ext>
            </p:extLst>
          </p:nvPr>
        </p:nvGraphicFramePr>
        <p:xfrm>
          <a:off x="1017200" y="1268760"/>
          <a:ext cx="698477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930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" y="520522"/>
            <a:ext cx="9105263" cy="64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79389" y="188913"/>
            <a:ext cx="65528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77777"/>
                </a:solidFill>
              </a:rPr>
              <a:t>ПРОФИЛАКТИКА ЗИМНЕЙ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СКОЛЬЗКОСТИ</a:t>
            </a:r>
          </a:p>
          <a:p>
            <a:r>
              <a:rPr lang="ru-RU" sz="2800" dirty="0" smtClean="0">
                <a:solidFill>
                  <a:srgbClr val="056BB5"/>
                </a:solidFill>
              </a:rPr>
              <a:t>С ПРИМЕНЕНИЕМ «ЧИСТЫХ» СОЛЕЙ     </a:t>
            </a:r>
            <a:r>
              <a:rPr lang="ru-RU" sz="3200" dirty="0" smtClean="0">
                <a:solidFill>
                  <a:srgbClr val="056BB5"/>
                </a:solidFill>
              </a:rPr>
              <a:t> </a:t>
            </a:r>
            <a:endParaRPr lang="ru-RU" sz="3200" dirty="0">
              <a:solidFill>
                <a:srgbClr val="056BB5"/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76274" y="1642837"/>
            <a:ext cx="8402084" cy="1974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056BB5"/>
                </a:solidFill>
                <a:latin typeface="Arial Narrow" pitchFamily="34" charset="0"/>
              </a:rPr>
              <a:t>Варианты реализации технологии зимнего содержания с обработкой дороги «чистыми» солями : 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   жидкими противогололедными материалами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-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солевыми растворами.  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   твёрдыми  солями с увлажнением солевыми растворами.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       твёрдыми солями. </a:t>
            </a:r>
          </a:p>
        </p:txBody>
      </p:sp>
      <p:pic>
        <p:nvPicPr>
          <p:cNvPr id="8" name="Picture 5" descr="C:\WORK\logo\IST 2015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72" y="43602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747235"/>
            <a:ext cx="2872824" cy="1989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955" y="2477905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955" y="2847727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476" y="3228331"/>
            <a:ext cx="149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yber_N1_salz2_5sp_s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48" y="3747236"/>
            <a:ext cx="3436300" cy="194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568" y="5298903"/>
            <a:ext cx="3471833" cy="1073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59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777"/>
            <a:ext cx="9105263" cy="64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79389" y="188913"/>
            <a:ext cx="62648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77777"/>
                </a:solidFill>
              </a:rPr>
              <a:t>ПРЕИМУЩЕСТВА ТЕХНОЛОГИИ      </a:t>
            </a:r>
            <a:endParaRPr lang="ru-RU" sz="2800" dirty="0">
              <a:solidFill>
                <a:srgbClr val="777777"/>
              </a:solidFill>
            </a:endParaRPr>
          </a:p>
          <a:p>
            <a:r>
              <a:rPr lang="ru-RU" sz="2800" dirty="0" smtClean="0">
                <a:solidFill>
                  <a:srgbClr val="056BB5"/>
                </a:solidFill>
              </a:rPr>
              <a:t>С ПРИМЕНЕНИЕМ ЖИДКИХ ПГР    </a:t>
            </a:r>
            <a:endParaRPr lang="ru-RU" sz="2800" dirty="0">
              <a:solidFill>
                <a:srgbClr val="056BB5"/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560502" y="2708920"/>
            <a:ext cx="8302907" cy="391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Жидкие и смоченные твёрдые реагенты немедленно вступают в работу.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За счёт хорошей адгезии жидкие и увлажненные твёрдые реагенты равномернее распределяются по поверхности  дороги.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Снижается суммарный расход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реагентов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на 30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%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и более за сезон. 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Повышается уровень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безопасности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на дорогах и увеличивается пропускная способность.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Уменьшается нагрузка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на окружающую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природную среду и дорожную инфраструктуру. </a:t>
            </a:r>
          </a:p>
          <a:p>
            <a:pPr marL="0" indent="0">
              <a:buNone/>
            </a:pPr>
            <a:endParaRPr lang="ru-RU" sz="10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endParaRPr lang="en-US" sz="1800" i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Эффективность жидких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реагентов для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предупреждения зимней скользкости выше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любых других твердых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реагентов. </a:t>
            </a:r>
          </a:p>
        </p:txBody>
      </p:sp>
      <p:pic>
        <p:nvPicPr>
          <p:cNvPr id="8" name="Picture 5" descr="C:\WORK\logo\IST 2015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36206" y="1412776"/>
            <a:ext cx="7632849" cy="1152128"/>
          </a:xfrm>
          <a:prstGeom prst="round2Diag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schemeClr val="bg1"/>
                </a:solidFill>
                <a:latin typeface="Arial Narrow" pitchFamily="34" charset="0"/>
              </a:rPr>
              <a:t>Жидкие реагенты 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- неотъемлемая </a:t>
            </a:r>
            <a:r>
              <a:rPr lang="ru-RU" sz="1800" dirty="0">
                <a:solidFill>
                  <a:schemeClr val="bg1"/>
                </a:solidFill>
                <a:latin typeface="Arial Narrow" pitchFamily="34" charset="0"/>
              </a:rPr>
              <a:t>и 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обязательная часть </a:t>
            </a:r>
            <a:r>
              <a:rPr lang="ru-RU" sz="1800" dirty="0">
                <a:solidFill>
                  <a:schemeClr val="bg1"/>
                </a:solidFill>
                <a:latin typeface="Arial Narrow" pitchFamily="34" charset="0"/>
              </a:rPr>
              <a:t>современной технологии зимнего содержания автомобильных дорог с 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высокой </a:t>
            </a:r>
            <a:r>
              <a:rPr lang="ru-RU" sz="1800" dirty="0">
                <a:solidFill>
                  <a:schemeClr val="bg1"/>
                </a:solidFill>
                <a:latin typeface="Arial Narrow" pitchFamily="34" charset="0"/>
              </a:rPr>
              <a:t>интенсивностью движения автотранспорта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 flipH="1">
            <a:off x="4154156" y="5047814"/>
            <a:ext cx="812800" cy="673100"/>
          </a:xfrm>
          <a:prstGeom prst="downArrow">
            <a:avLst>
              <a:gd name="adj1" fmla="val 68861"/>
              <a:gd name="adj2" fmla="val 50324"/>
            </a:avLst>
          </a:prstGeom>
          <a:gradFill rotWithShape="0">
            <a:gsLst>
              <a:gs pos="0">
                <a:schemeClr val="bg1">
                  <a:alpha val="10001"/>
                </a:schemeClr>
              </a:gs>
              <a:gs pos="100000">
                <a:srgbClr val="0099CC">
                  <a:alpha val="5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" y="188640"/>
            <a:ext cx="9105263" cy="64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79389" y="188913"/>
            <a:ext cx="65528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77777"/>
                </a:solidFill>
              </a:rPr>
              <a:t>ПРЕИМУЩЕСТВА </a:t>
            </a:r>
            <a:endParaRPr lang="ru-RU" sz="3200" dirty="0">
              <a:solidFill>
                <a:srgbClr val="777777"/>
              </a:solidFill>
            </a:endParaRPr>
          </a:p>
          <a:p>
            <a:r>
              <a:rPr lang="ru-RU" sz="3200" dirty="0" smtClean="0">
                <a:solidFill>
                  <a:srgbClr val="056BB5"/>
                </a:solidFill>
              </a:rPr>
              <a:t>ТЕХНОЛОГИИ СМАЧИВАНИЯ СОЛИ </a:t>
            </a:r>
            <a:endParaRPr lang="ru-RU" sz="3200" dirty="0">
              <a:solidFill>
                <a:srgbClr val="056BB5"/>
              </a:solidFill>
            </a:endParaRP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1586483" y="1989138"/>
            <a:ext cx="7632700" cy="33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endParaRPr lang="ru-RU" sz="1600" dirty="0">
              <a:solidFill>
                <a:srgbClr val="0F4573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00226"/>
            <a:ext cx="7056784" cy="53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WORK\logo\IST 2015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4" y="-26584"/>
            <a:ext cx="1713985" cy="12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835"/>
    </mc:Choice>
    <mc:Fallback xmlns="">
      <p:transition advTm="583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10420</TotalTime>
  <Words>976</Words>
  <Application>Microsoft Office PowerPoint</Application>
  <PresentationFormat>Экран (4:3)</PresentationFormat>
  <Paragraphs>182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Univers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pushkin</dc:creator>
  <cp:lastModifiedBy>mizitov</cp:lastModifiedBy>
  <cp:revision>516</cp:revision>
  <cp:lastPrinted>2017-06-14T07:04:33Z</cp:lastPrinted>
  <dcterms:created xsi:type="dcterms:W3CDTF">2013-11-21T11:18:17Z</dcterms:created>
  <dcterms:modified xsi:type="dcterms:W3CDTF">2018-03-13T15:14:48Z</dcterms:modified>
</cp:coreProperties>
</file>