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370" r:id="rId2"/>
    <p:sldId id="392" r:id="rId3"/>
    <p:sldId id="413" r:id="rId4"/>
    <p:sldId id="414" r:id="rId5"/>
    <p:sldId id="432" r:id="rId6"/>
    <p:sldId id="434" r:id="rId7"/>
    <p:sldId id="380" r:id="rId8"/>
    <p:sldId id="396" r:id="rId9"/>
    <p:sldId id="398" r:id="rId10"/>
    <p:sldId id="427" r:id="rId11"/>
    <p:sldId id="421" r:id="rId12"/>
    <p:sldId id="423" r:id="rId13"/>
    <p:sldId id="429" r:id="rId14"/>
    <p:sldId id="424" r:id="rId15"/>
    <p:sldId id="422" r:id="rId16"/>
    <p:sldId id="435" r:id="rId17"/>
    <p:sldId id="314" r:id="rId18"/>
  </p:sldIdLst>
  <p:sldSz cx="9144000" cy="6858000" type="screen4x3"/>
  <p:notesSz cx="6761163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обов Сергей" initials="Л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47629" autoAdjust="0"/>
  </p:normalViewPr>
  <p:slideViewPr>
    <p:cSldViewPr>
      <p:cViewPr>
        <p:scale>
          <a:sx n="40" d="100"/>
          <a:sy n="40" d="100"/>
        </p:scale>
        <p:origin x="-917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0794"/>
    </p:cViewPr>
  </p:outlineViewPr>
  <p:notesTextViewPr>
    <p:cViewPr>
      <p:scale>
        <a:sx n="100" d="100"/>
        <a:sy n="100" d="100"/>
      </p:scale>
      <p:origin x="0" y="221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98"/>
        <p:guide pos="20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56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6721" y="4722192"/>
            <a:ext cx="5407722" cy="447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378294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5650"/>
            <a:ext cx="4967287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721" y="4722192"/>
            <a:ext cx="5409233" cy="4473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10094">
              <a:defRPr/>
            </a:pPr>
            <a:r>
              <a:rPr lang="ru-RU" sz="1500" b="1" dirty="0" smtClean="0">
                <a:solidFill>
                  <a:schemeClr val="tx1"/>
                </a:solidFill>
                <a:cs typeface="Arial" pitchFamily="34" charset="0"/>
              </a:rPr>
              <a:t>1. </a:t>
            </a:r>
            <a:r>
              <a:rPr lang="ru-RU" sz="1500" b="0" dirty="0" smtClean="0">
                <a:solidFill>
                  <a:schemeClr val="tx1"/>
                </a:solidFill>
                <a:cs typeface="Arial" pitchFamily="34" charset="0"/>
              </a:rPr>
              <a:t>Приветствую </a:t>
            </a:r>
            <a:r>
              <a:rPr lang="ru-RU" sz="1500" b="0" dirty="0">
                <a:solidFill>
                  <a:schemeClr val="tx1"/>
                </a:solidFill>
                <a:cs typeface="Arial" pitchFamily="34" charset="0"/>
              </a:rPr>
              <a:t>всех участников </a:t>
            </a:r>
            <a:r>
              <a:rPr lang="ru-RU" sz="1500" b="0" dirty="0" smtClean="0">
                <a:solidFill>
                  <a:schemeClr val="tx1"/>
                </a:solidFill>
                <a:cs typeface="Arial" pitchFamily="34" charset="0"/>
              </a:rPr>
              <a:t>конференции.</a:t>
            </a:r>
            <a:endParaRPr lang="ru-RU" sz="1500" b="0" dirty="0">
              <a:solidFill>
                <a:schemeClr val="tx1"/>
              </a:solidFill>
              <a:cs typeface="Arial" pitchFamily="34" charset="0"/>
            </a:endParaRPr>
          </a:p>
          <a:p>
            <a:pPr marL="110094">
              <a:defRPr/>
            </a:pPr>
            <a:r>
              <a:rPr lang="ru-RU" sz="1500" b="0" dirty="0" smtClean="0">
                <a:solidFill>
                  <a:schemeClr val="tx1"/>
                </a:solidFill>
                <a:cs typeface="Arial" pitchFamily="34" charset="0"/>
              </a:rPr>
              <a:t>Сегодня стало не достаточно иметь высокоэффективные машины. Важно успешно конкурировать.</a:t>
            </a:r>
          </a:p>
          <a:p>
            <a:pPr marL="110094">
              <a:defRPr/>
            </a:pPr>
            <a:r>
              <a:rPr lang="ru-RU" sz="1500" b="0" dirty="0" smtClean="0">
                <a:solidFill>
                  <a:schemeClr val="tx1"/>
                </a:solidFill>
                <a:cs typeface="Arial" pitchFamily="34" charset="0"/>
              </a:rPr>
              <a:t>Для</a:t>
            </a:r>
            <a:r>
              <a:rPr lang="ru-RU" sz="1500" b="0" baseline="0" dirty="0" smtClean="0">
                <a:solidFill>
                  <a:schemeClr val="tx1"/>
                </a:solidFill>
                <a:cs typeface="Arial" pitchFamily="34" charset="0"/>
              </a:rPr>
              <a:t> этого требуется лучше контролировать и понимать внутренние процессы.</a:t>
            </a:r>
          </a:p>
          <a:p>
            <a:pPr marL="110094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500" b="0" baseline="0" dirty="0" smtClean="0">
                <a:solidFill>
                  <a:schemeClr val="tx1"/>
                </a:solidFill>
                <a:cs typeface="Arial" pitchFamily="34" charset="0"/>
              </a:rPr>
              <a:t>Мониторинг и анализ данных могут нам в этом помочь.</a:t>
            </a:r>
          </a:p>
          <a:p>
            <a:pPr marL="110094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baseline="0" dirty="0" smtClean="0">
                <a:solidFill>
                  <a:schemeClr val="tx1"/>
                </a:solidFill>
                <a:cs typeface="Arial" pitchFamily="34" charset="0"/>
              </a:rPr>
              <a:t>Передовые производители техники уже сегодня предоставляют клиентам данные о работе своего оборудования в обработанном (визуализированные) и необработанном видах (массив).</a:t>
            </a:r>
          </a:p>
          <a:p>
            <a:pPr marL="110094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10.</a:t>
            </a:r>
            <a:r>
              <a:rPr lang="ru-RU" baseline="0" dirty="0" smtClean="0"/>
              <a:t> Мониторинг позволяет выявить случаи работы  машин вне на маршрута. </a:t>
            </a:r>
          </a:p>
          <a:p>
            <a:r>
              <a:rPr lang="ru-RU" dirty="0" smtClean="0"/>
              <a:t>Так же можно создать цифровые </a:t>
            </a:r>
            <a:r>
              <a:rPr lang="ru-RU" dirty="0" err="1" smtClean="0"/>
              <a:t>геостены</a:t>
            </a:r>
            <a:r>
              <a:rPr lang="ru-RU" dirty="0" smtClean="0"/>
              <a:t> и система будет автоматически находить</a:t>
            </a:r>
            <a:r>
              <a:rPr lang="ru-RU" baseline="0" dirty="0" smtClean="0"/>
              <a:t> и выделять на треке отклонения от маршрута, или фиксировать количество въездов на </a:t>
            </a:r>
            <a:r>
              <a:rPr lang="ru-RU" baseline="0" dirty="0" err="1" smtClean="0"/>
              <a:t>пескобазу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Система позволяет определить работал ли водитель всеми отвалами согласно заданию, или только одним и в результате вынужден был сделать несколько проходов по одному месту.</a:t>
            </a:r>
          </a:p>
          <a:p>
            <a:r>
              <a:rPr lang="ru-RU" baseline="0" dirty="0" smtClean="0"/>
              <a:t>Мы </a:t>
            </a:r>
            <a:r>
              <a:rPr lang="ru-RU" baseline="0" dirty="0" smtClean="0"/>
              <a:t>можем проверить объяснения водителя о трудностях на маршруте и получить подтверждение </a:t>
            </a:r>
            <a:r>
              <a:rPr lang="ru-RU" baseline="0" dirty="0" smtClean="0"/>
              <a:t>по обоснованности излишнего расхода </a:t>
            </a:r>
            <a:r>
              <a:rPr lang="ru-RU" baseline="0" dirty="0" smtClean="0"/>
              <a:t>топлива.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409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11. Составляя отчеты мы можем получать различные данные.</a:t>
            </a:r>
          </a:p>
          <a:p>
            <a:r>
              <a:rPr lang="ru-RU" dirty="0" smtClean="0"/>
              <a:t>Можем контролировать расход реагентов как суммарно, так и по типам.</a:t>
            </a:r>
          </a:p>
          <a:p>
            <a:r>
              <a:rPr lang="ru-RU" baseline="0" dirty="0" smtClean="0"/>
              <a:t>Как по одной машине, так и по всему парку.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r>
              <a:rPr lang="ru-RU" baseline="0" dirty="0" smtClean="0"/>
              <a:t>Данные будет легко сравнить с количеством заготовленных реагентов и делать выводы.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Со временем, накопленная статистика позволит рациональней планировать закупку реагентов, снизятся потери при складировании, а значит мы будем эффективней использовать финансовые средства.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71274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12.</a:t>
            </a:r>
            <a:r>
              <a:rPr lang="ru-RU" baseline="0" dirty="0" smtClean="0"/>
              <a:t> </a:t>
            </a:r>
            <a:r>
              <a:rPr lang="ru-RU" dirty="0" smtClean="0"/>
              <a:t>Отчеты по расходу реагентов</a:t>
            </a:r>
            <a:r>
              <a:rPr lang="ru-RU" baseline="0" dirty="0" smtClean="0"/>
              <a:t> и топлива </a:t>
            </a:r>
            <a:r>
              <a:rPr lang="ru-RU" dirty="0" smtClean="0"/>
              <a:t>наиболее интересны с точки зрения  возможности экономии.</a:t>
            </a:r>
          </a:p>
          <a:p>
            <a:r>
              <a:rPr lang="ru-RU" dirty="0" smtClean="0"/>
              <a:t>Отчет по топливу показывает сколько километров пройдено машиной с</a:t>
            </a:r>
            <a:r>
              <a:rPr lang="ru-RU" baseline="0" dirty="0" smtClean="0"/>
              <a:t> тем или иным оборудованием или его комбинациями.</a:t>
            </a:r>
          </a:p>
          <a:p>
            <a:r>
              <a:rPr lang="ru-RU" baseline="0" dirty="0" smtClean="0"/>
              <a:t>Какой общий и средний расход топлива был в конкретной комбинации.</a:t>
            </a:r>
          </a:p>
          <a:p>
            <a:r>
              <a:rPr lang="ru-RU" baseline="0" dirty="0" smtClean="0"/>
              <a:t>Из отчета </a:t>
            </a:r>
            <a:r>
              <a:rPr lang="ru-RU" baseline="0" dirty="0" smtClean="0"/>
              <a:t>можно </a:t>
            </a:r>
            <a:r>
              <a:rPr lang="ru-RU" baseline="0" dirty="0" smtClean="0"/>
              <a:t>определить на каких скоростях работа будет наиболее экономична и сделать соответствующие корректирующие действия</a:t>
            </a:r>
          </a:p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9514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13. Водитель при начале и окончании  работы идентифицирует себя на машине электронным</a:t>
            </a:r>
            <a:r>
              <a:rPr lang="ru-RU" baseline="0" dirty="0" smtClean="0"/>
              <a:t> </a:t>
            </a:r>
            <a:r>
              <a:rPr lang="ru-RU" dirty="0" smtClean="0"/>
              <a:t>ключом.</a:t>
            </a:r>
          </a:p>
          <a:p>
            <a:r>
              <a:rPr lang="ru-RU" dirty="0" smtClean="0"/>
              <a:t>Мы видим сколько </a:t>
            </a:r>
            <a:r>
              <a:rPr lang="ru-RU" dirty="0" smtClean="0"/>
              <a:t>времени отработал водитель, сколько километров проехал, с каким средним расходом топлива.</a:t>
            </a:r>
            <a:endParaRPr lang="ru-RU" baseline="0" dirty="0" smtClean="0"/>
          </a:p>
          <a:p>
            <a:r>
              <a:rPr lang="ru-RU" baseline="0" dirty="0" smtClean="0"/>
              <a:t>Можем сравнить средние расходы топлива по разным водителям и попытаться их проанализировать.</a:t>
            </a:r>
          </a:p>
          <a:p>
            <a:r>
              <a:rPr lang="ru-RU" baseline="0" dirty="0" smtClean="0"/>
              <a:t>Например в этой таблице видно, что один из водителей в среднем расходовал на 10л.  топлива больше на 100 км. пробега</a:t>
            </a:r>
          </a:p>
          <a:p>
            <a:r>
              <a:rPr lang="ru-RU" baseline="0" dirty="0" smtClean="0"/>
              <a:t>А поняв </a:t>
            </a:r>
            <a:r>
              <a:rPr lang="ru-RU" baseline="0" dirty="0" smtClean="0"/>
              <a:t>причины мы можем </a:t>
            </a:r>
            <a:r>
              <a:rPr lang="ru-RU" baseline="0" dirty="0" smtClean="0"/>
              <a:t>сделать необходимые корректирующие действия.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586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14. Необоснованный </a:t>
            </a:r>
            <a:r>
              <a:rPr lang="ru-RU" baseline="0" dirty="0" smtClean="0"/>
              <a:t>простой с включенным двигателем  ведет к неоправданному росту затрат, это ясно.</a:t>
            </a:r>
          </a:p>
          <a:p>
            <a:r>
              <a:rPr lang="ru-RU" baseline="0" dirty="0" smtClean="0"/>
              <a:t>Система позволяет установить лимиты времени и контролировать ситуацию.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Одна компания установила лимит в 15 минут, и это позволило сэкономить на одну машину  порядка 1000 Евро за год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Компания же имела 200 своих собственных  машин. </a:t>
            </a:r>
          </a:p>
          <a:p>
            <a:r>
              <a:rPr lang="ru-RU" baseline="0" dirty="0" smtClean="0"/>
              <a:t>Так что делайте выводы по размеру возможной экономии сами.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lIns="95438" tIns="47719" rIns="95438" bIns="47719"/>
          <a:lstStyle/>
          <a:p>
            <a:fld id="{CFCA5354-FD60-4914-BCBE-4FA96948AA6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713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15. Подробная сводная таблица позволяет получить информацию о том сколько и какое оборудование использовалось километров, времени, какие реагенты использовались и на каких дистанциях</a:t>
            </a:r>
            <a:r>
              <a:rPr lang="ru-RU" baseline="0" dirty="0" smtClean="0"/>
              <a:t>.</a:t>
            </a:r>
            <a:endParaRPr lang="fi-FI" dirty="0" smtClean="0"/>
          </a:p>
          <a:p>
            <a:endParaRPr lang="ru-RU" dirty="0" smtClean="0"/>
          </a:p>
          <a:p>
            <a:r>
              <a:rPr lang="ru-RU" dirty="0" smtClean="0"/>
              <a:t>Данные позволяют лучше планировать:</a:t>
            </a:r>
            <a:r>
              <a:rPr lang="fi-FI" dirty="0" smtClean="0"/>
              <a:t> </a:t>
            </a:r>
            <a:r>
              <a:rPr lang="ru-RU" dirty="0" smtClean="0"/>
              <a:t>рабочие задачи для машины, время для проведения ТО, закупку </a:t>
            </a:r>
            <a:r>
              <a:rPr lang="ru-RU" dirty="0" smtClean="0"/>
              <a:t>расходных</a:t>
            </a:r>
            <a:r>
              <a:rPr lang="ru-RU" baseline="0" dirty="0" smtClean="0"/>
              <a:t> материалов.</a:t>
            </a:r>
            <a:endParaRPr lang="ru-RU" dirty="0" smtClean="0"/>
          </a:p>
          <a:p>
            <a:r>
              <a:rPr lang="ru-RU" dirty="0" smtClean="0"/>
              <a:t>Можно произвести оценку</a:t>
            </a:r>
            <a:r>
              <a:rPr lang="ru-RU" baseline="0" dirty="0" smtClean="0"/>
              <a:t> загруженности парка машин и принять соответствующие действия.</a:t>
            </a:r>
            <a:endParaRPr lang="ru-RU" dirty="0" smtClean="0"/>
          </a:p>
          <a:p>
            <a:r>
              <a:rPr lang="ru-RU" dirty="0" smtClean="0"/>
              <a:t>Вы сможете лучше планировать производственную деятельность</a:t>
            </a:r>
            <a:r>
              <a:rPr lang="ru-RU" baseline="0" dirty="0" smtClean="0"/>
              <a:t>, а значит эффективней расходовать финансовые средства.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lIns="95438" tIns="47719" rIns="95438" bIns="47719"/>
          <a:lstStyle/>
          <a:p>
            <a:fld id="{CFCA5354-FD60-4914-BCBE-4FA96948AA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70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16. Сегодня клиенты все больше заинтересованы в получении комплексной </a:t>
            </a:r>
            <a:r>
              <a:rPr lang="ru-RU" dirty="0" smtClean="0"/>
              <a:t>услуге </a:t>
            </a:r>
            <a:r>
              <a:rPr lang="ru-RU" dirty="0" smtClean="0"/>
              <a:t>мониторинга по всей технике которая имеется в парке.</a:t>
            </a:r>
          </a:p>
          <a:p>
            <a:r>
              <a:rPr lang="ru-RU" dirty="0" smtClean="0"/>
              <a:t> Мы знаем что существует серьезная проблема с правильной постановкой задач для </a:t>
            </a:r>
            <a:r>
              <a:rPr lang="en-US" dirty="0" err="1" smtClean="0"/>
              <a:t>iT</a:t>
            </a:r>
            <a:r>
              <a:rPr lang="en-US" baseline="0" dirty="0" smtClean="0"/>
              <a:t> </a:t>
            </a:r>
            <a:r>
              <a:rPr lang="ru-RU" baseline="0" dirty="0" smtClean="0"/>
              <a:t>компаний далеких от данной тематики.  </a:t>
            </a:r>
          </a:p>
          <a:p>
            <a:r>
              <a:rPr lang="ru-RU" baseline="0" dirty="0" smtClean="0"/>
              <a:t>В результате мы приняли решение, подобрали и </a:t>
            </a:r>
            <a:r>
              <a:rPr lang="ru-RU" dirty="0" smtClean="0"/>
              <a:t>приобрели известную финскую </a:t>
            </a:r>
            <a:r>
              <a:rPr lang="en-US" dirty="0" smtClean="0"/>
              <a:t>IT</a:t>
            </a:r>
            <a:r>
              <a:rPr lang="en-US" baseline="0" dirty="0" smtClean="0"/>
              <a:t> </a:t>
            </a:r>
            <a:r>
              <a:rPr lang="ru-RU" baseline="0" dirty="0" smtClean="0"/>
              <a:t>компанию.  </a:t>
            </a:r>
          </a:p>
          <a:p>
            <a:r>
              <a:rPr lang="ru-RU" baseline="0" dirty="0" smtClean="0"/>
              <a:t>Таким образом через эту более тесную</a:t>
            </a:r>
            <a:r>
              <a:rPr lang="en-US" baseline="0" dirty="0" smtClean="0"/>
              <a:t> </a:t>
            </a:r>
            <a:r>
              <a:rPr lang="ru-RU" baseline="0" dirty="0" smtClean="0"/>
              <a:t>связь мы  планируем предоставить заинтересованным Клиентам  услугу по сбору и обработке данных не только по технике Арктик Машин, но и по всему спектру механизмов имеющихся у заказчика.</a:t>
            </a:r>
          </a:p>
          <a:p>
            <a:r>
              <a:rPr lang="ru-RU" baseline="0" dirty="0" smtClean="0"/>
              <a:t>И планируем делать это как на основе сервисных договоров, так и путем построения систем мониторинга под ключ с последующей продажей конкретному заказчику.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lIns="95438" tIns="47719" rIns="95438" bIns="47719"/>
          <a:lstStyle/>
          <a:p>
            <a:fld id="{CFCA5354-FD60-4914-BCBE-4FA96948AA6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701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93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2730"/>
            <a:r>
              <a:rPr lang="ru-RU" dirty="0" smtClean="0"/>
              <a:t>2. Задачу важно разделить на две составляющих сразу и важно</a:t>
            </a:r>
            <a:r>
              <a:rPr lang="ru-RU" baseline="0" dirty="0" smtClean="0"/>
              <a:t> понять что мы хотим в каждом из этих случаев.</a:t>
            </a:r>
          </a:p>
          <a:p>
            <a:pPr defTabSz="432730"/>
            <a:r>
              <a:rPr lang="ru-RU" dirty="0" smtClean="0"/>
              <a:t>Финская практика показывает, что заказчик не должен опускаться до мелочного контроля</a:t>
            </a:r>
            <a:r>
              <a:rPr lang="ru-RU" baseline="0" dirty="0" smtClean="0"/>
              <a:t> за каждой операцией</a:t>
            </a:r>
            <a:r>
              <a:rPr lang="ru-RU" baseline="0" dirty="0" smtClean="0"/>
              <a:t>.</a:t>
            </a:r>
          </a:p>
          <a:p>
            <a:pPr defTabSz="432730"/>
            <a:r>
              <a:rPr lang="ru-RU" baseline="0" dirty="0" smtClean="0"/>
              <a:t> </a:t>
            </a:r>
            <a:r>
              <a:rPr lang="ru-RU" baseline="0" dirty="0" smtClean="0"/>
              <a:t>Стоит выделить только несколько ключевых параметров, позволяющих по укрупненным показателям контролировать 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361069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327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dirty="0" smtClean="0"/>
              <a:t>3. Таким образом  Заказчиком </a:t>
            </a:r>
          </a:p>
          <a:p>
            <a:pPr marL="0" marR="0" indent="0" algn="l" defTabSz="4327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baseline="0" dirty="0" smtClean="0"/>
              <a:t>Ставилась задача иметь подтверждение, что подрядчик работает правильными реагентами. </a:t>
            </a:r>
            <a:endParaRPr lang="ru-RU" dirty="0" smtClean="0"/>
          </a:p>
          <a:p>
            <a:pPr defTabSz="432730"/>
            <a:r>
              <a:rPr lang="ru-RU" baseline="0" dirty="0" smtClean="0"/>
              <a:t>Заботясь об окружающей среде,  Заказчик (по своему опыту) устанавливал Подрядчику лимиты и хотел контролировать количество использованных реагентов.</a:t>
            </a:r>
          </a:p>
          <a:p>
            <a:pPr defTabSz="432730"/>
            <a:endParaRPr lang="ru-RU" baseline="0" dirty="0" smtClean="0"/>
          </a:p>
          <a:p>
            <a:pPr defTabSz="432730"/>
            <a:r>
              <a:rPr lang="ru-RU" baseline="0" dirty="0" smtClean="0"/>
              <a:t>Статистика же по расходу реагентов позволяет заказчику лучше планировать и устанавливать разумные ограничения, а также обосновывать стоимость подряда.</a:t>
            </a:r>
          </a:p>
          <a:p>
            <a:pPr defTabSz="432730"/>
            <a:endParaRPr lang="ru-RU" baseline="0" dirty="0" smtClean="0"/>
          </a:p>
          <a:p>
            <a:pPr defTabSz="432730"/>
            <a:r>
              <a:rPr lang="ru-RU" baseline="0" dirty="0" smtClean="0"/>
              <a:t>Ну и естественно анализ причин  ДТП в части </a:t>
            </a:r>
            <a:r>
              <a:rPr lang="ru-RU" baseline="0" dirty="0" smtClean="0"/>
              <a:t>влияния дорожных </a:t>
            </a:r>
            <a:r>
              <a:rPr lang="ru-RU" baseline="0" dirty="0" smtClean="0"/>
              <a:t>условий</a:t>
            </a:r>
          </a:p>
          <a:p>
            <a:pPr defTabSz="432730"/>
            <a:endParaRPr lang="ru-RU" baseline="0" dirty="0" smtClean="0"/>
          </a:p>
          <a:p>
            <a:pPr defTabSz="432730"/>
            <a:r>
              <a:rPr lang="ru-RU" baseline="0" dirty="0" smtClean="0"/>
              <a:t>Столичный регион Финляндии пытался самостоятельно построить систему мониторинга путем сбора максимально возможного количества данных. В проект были вложены немалые деньги. Массив информации оказался огромным и его обработка оказались практически невозможной - проект потерпел крах. </a:t>
            </a:r>
          </a:p>
          <a:p>
            <a:pPr defTabSz="432730"/>
            <a:r>
              <a:rPr lang="ru-RU" baseline="0" dirty="0" smtClean="0"/>
              <a:t>Сегодня они </a:t>
            </a:r>
            <a:r>
              <a:rPr lang="ru-RU" baseline="0" dirty="0" smtClean="0"/>
              <a:t>приходят к </a:t>
            </a:r>
            <a:r>
              <a:rPr lang="ru-RU" baseline="0" dirty="0" smtClean="0"/>
              <a:t>выводу, что спектр данных и отчетов, которые получает подрядчик более чем достаточен и для них. Здесь следует отметить, что это был не частный, а муниципальный  подрядчик, оплата работ которого велась по фактическим затратам.</a:t>
            </a:r>
          </a:p>
          <a:p>
            <a:pPr defTabSz="432730"/>
            <a:r>
              <a:rPr lang="ru-RU" baseline="0" dirty="0" smtClean="0"/>
              <a:t>Система мониторинга является легко трансформируемой под конкретные запросы клиента и позволяет расширять или корректировать спектр предоставляемых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9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2730"/>
            <a:r>
              <a:rPr lang="ru-RU" dirty="0" smtClean="0"/>
              <a:t>4. Подрядная</a:t>
            </a:r>
            <a:r>
              <a:rPr lang="ru-RU" baseline="0" dirty="0" smtClean="0"/>
              <a:t> же компания заинтересована в более детальном контроле водителей и качества их работы, а также работы ответственных мастеров.</a:t>
            </a:r>
          </a:p>
          <a:p>
            <a:pPr defTabSz="432730"/>
            <a:r>
              <a:rPr lang="ru-RU" baseline="0" dirty="0" smtClean="0"/>
              <a:t>Иметь данные, чтобы доказать в случае с ДТП, что причина не в их некачественной работе.</a:t>
            </a:r>
          </a:p>
          <a:p>
            <a:pPr defTabSz="432730"/>
            <a:r>
              <a:rPr lang="ru-RU" baseline="0" dirty="0" smtClean="0"/>
              <a:t>Контролировать расход реагентов, топлива и иметь по ним статистику для правильного управления ресурсами.</a:t>
            </a:r>
          </a:p>
          <a:p>
            <a:pPr defTabSz="432730"/>
            <a:r>
              <a:rPr lang="ru-RU" baseline="0" dirty="0" smtClean="0"/>
              <a:t>Они также хотят иметь </a:t>
            </a:r>
            <a:r>
              <a:rPr lang="ru-RU" baseline="0" dirty="0" smtClean="0"/>
              <a:t>данные мониторинга и статистику в виде удобном для анализа </a:t>
            </a:r>
            <a:r>
              <a:rPr lang="ru-RU" baseline="0" dirty="0" smtClean="0"/>
              <a:t>силами собственного персонала</a:t>
            </a:r>
            <a:endParaRPr lang="ru-RU" baseline="0" dirty="0" smtClean="0"/>
          </a:p>
          <a:p>
            <a:pPr defTabSz="432730"/>
            <a:endParaRPr lang="ru-RU" baseline="0" dirty="0" smtClean="0"/>
          </a:p>
          <a:p>
            <a:pPr defTabSz="432730"/>
            <a:r>
              <a:rPr lang="ru-RU" baseline="0" dirty="0" smtClean="0"/>
              <a:t>А в итоге учиться управлять процессами максимально эффективно.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9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5. Запросы</a:t>
            </a:r>
            <a:r>
              <a:rPr lang="ru-RU" baseline="0" dirty="0" smtClean="0"/>
              <a:t> рынка подвигли нас к разработке </a:t>
            </a:r>
            <a:r>
              <a:rPr lang="ru-RU" dirty="0" smtClean="0"/>
              <a:t>своей </a:t>
            </a:r>
            <a:r>
              <a:rPr lang="ru-RU" baseline="0" dirty="0" smtClean="0"/>
              <a:t>собственной универсальной системы управления оборудованием. Мы разработали не только программное обеспечение </a:t>
            </a:r>
            <a:r>
              <a:rPr lang="ru-RU" baseline="0" dirty="0" smtClean="0"/>
              <a:t>для </a:t>
            </a:r>
            <a:r>
              <a:rPr lang="ru-RU" baseline="0" dirty="0" smtClean="0"/>
              <a:t>управления навесным оборудованием КДМ, но и систему  сбора, обработки данных.</a:t>
            </a:r>
          </a:p>
          <a:p>
            <a:pPr defTabSz="432730"/>
            <a:endParaRPr lang="ru-RU" baseline="0" dirty="0" smtClean="0"/>
          </a:p>
          <a:p>
            <a:pPr defTabSz="432730"/>
            <a:r>
              <a:rPr lang="ru-RU" baseline="0" dirty="0" smtClean="0"/>
              <a:t>Пришлось разрабатывать свои собственные протоколы передачи данных.</a:t>
            </a:r>
          </a:p>
          <a:p>
            <a:pPr defTabSz="432730"/>
            <a:r>
              <a:rPr lang="ru-RU" baseline="0" dirty="0" smtClean="0"/>
              <a:t>Но кроме того нам удалось интегрировать в свою систему доступные данные по работе   базового шасси с установленных на машине блоков контроля.</a:t>
            </a:r>
          </a:p>
          <a:p>
            <a:pPr defTabSz="432730"/>
            <a:r>
              <a:rPr lang="ru-RU" baseline="0" dirty="0" smtClean="0"/>
              <a:t>Данные с нашего оборудования поступают в блок телеметрии, где происходит их перекодировка в форматы </a:t>
            </a:r>
            <a:r>
              <a:rPr lang="en-US" baseline="0" dirty="0" smtClean="0"/>
              <a:t>DAU</a:t>
            </a:r>
            <a:r>
              <a:rPr lang="ru-RU" baseline="0" dirty="0" smtClean="0"/>
              <a:t> </a:t>
            </a:r>
            <a:r>
              <a:rPr lang="en-US" baseline="0" dirty="0" smtClean="0"/>
              <a:t>(EN)</a:t>
            </a:r>
            <a:r>
              <a:rPr lang="ru-RU" baseline="0" dirty="0" smtClean="0"/>
              <a:t> и </a:t>
            </a:r>
            <a:r>
              <a:rPr lang="en-US" baseline="0" dirty="0" smtClean="0"/>
              <a:t>D </a:t>
            </a:r>
            <a:r>
              <a:rPr lang="ru-RU" baseline="0" dirty="0" smtClean="0"/>
              <a:t>и далее выводятся на Сумматор, куда поступают данные </a:t>
            </a:r>
            <a:r>
              <a:rPr lang="ru-RU" baseline="0" dirty="0" smtClean="0"/>
              <a:t>с блоков управления  </a:t>
            </a:r>
            <a:r>
              <a:rPr lang="ru-RU" baseline="0" dirty="0" smtClean="0"/>
              <a:t>шасси.</a:t>
            </a:r>
          </a:p>
          <a:p>
            <a:pPr defTabSz="432730"/>
            <a:r>
              <a:rPr lang="ru-RU" baseline="0" dirty="0" smtClean="0"/>
              <a:t>В сумматор поступает более 100 параметров, из которых сегодня мы используем только 30-40.</a:t>
            </a:r>
          </a:p>
          <a:p>
            <a:pPr defTabSz="432730"/>
            <a:r>
              <a:rPr lang="ru-RU" baseline="0" dirty="0" smtClean="0"/>
              <a:t>Данная система </a:t>
            </a:r>
            <a:r>
              <a:rPr lang="ru-RU" baseline="0" dirty="0" smtClean="0"/>
              <a:t>по полноте информации сегодня не имеет мировых аналогов.</a:t>
            </a:r>
            <a:endParaRPr lang="en-US" baseline="0" dirty="0" smtClean="0"/>
          </a:p>
          <a:p>
            <a:pPr defTabSz="432730"/>
            <a:endParaRPr lang="ru-RU" baseline="0" dirty="0" smtClean="0"/>
          </a:p>
          <a:p>
            <a:pPr defTabSz="43273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379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6. Мы занимаемся темой мониторинга более 15 лет.</a:t>
            </a:r>
          </a:p>
          <a:p>
            <a:r>
              <a:rPr lang="ru-RU" dirty="0" smtClean="0"/>
              <a:t>Тесты показали, что надежность различных контактных и бесконтактных</a:t>
            </a:r>
            <a:r>
              <a:rPr lang="ru-RU" baseline="0" dirty="0" smtClean="0"/>
              <a:t> </a:t>
            </a:r>
            <a:r>
              <a:rPr lang="ru-RU" dirty="0" smtClean="0"/>
              <a:t>датчиков, установленных</a:t>
            </a:r>
            <a:r>
              <a:rPr lang="ru-RU" baseline="0" dirty="0" smtClean="0"/>
              <a:t> на отвалах </a:t>
            </a:r>
            <a:r>
              <a:rPr lang="ru-RU" dirty="0" smtClean="0"/>
              <a:t>слишком</a:t>
            </a:r>
            <a:r>
              <a:rPr lang="ru-RU" baseline="0" dirty="0" smtClean="0"/>
              <a:t> низка в силу специфичных условий работы.</a:t>
            </a:r>
          </a:p>
          <a:p>
            <a:r>
              <a:rPr lang="ru-RU" baseline="0" dirty="0" smtClean="0"/>
              <a:t>Поэтому пришлось подумать над бесконтактным способом получения корректной информации.</a:t>
            </a:r>
          </a:p>
          <a:p>
            <a:r>
              <a:rPr lang="ru-RU" baseline="0" dirty="0" smtClean="0"/>
              <a:t>Что и было нами успешно осуществлено.</a:t>
            </a:r>
          </a:p>
          <a:p>
            <a:r>
              <a:rPr lang="ru-RU" baseline="0" dirty="0" smtClean="0"/>
              <a:t>Следует отметить, что построение подобных интеллектуальных систем мониторинга сегодня возможно только на базе современных систем управления типа </a:t>
            </a:r>
            <a:r>
              <a:rPr lang="en-US" baseline="0" dirty="0" smtClean="0"/>
              <a:t>CAN-BUS</a:t>
            </a:r>
            <a:r>
              <a:rPr lang="ru-RU" baseline="0" dirty="0" smtClean="0"/>
              <a:t> разработанных для автомобильной и авиационной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01379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7.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 Финляндии система мониторинга была представлена нами в 2012 году, и уже с 2013 начата апробация в  России</a:t>
            </a:r>
          </a:p>
          <a:p>
            <a:pPr marL="457200" indent="-4572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Система признана клиентами полезной</a:t>
            </a:r>
          </a:p>
          <a:p>
            <a:pPr marL="457200" indent="-4572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 Финляндии сегодня нашей системой оснащено около 200 машин </a:t>
            </a:r>
          </a:p>
          <a:p>
            <a:pPr marL="457200" indent="-4572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Наблюдается ежегодный прирост порядка     30-40 машин</a:t>
            </a:r>
          </a:p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5015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400" dirty="0" smtClean="0"/>
              <a:t>8. Теперь</a:t>
            </a:r>
            <a:r>
              <a:rPr lang="ru-RU" sz="1400" baseline="0" dirty="0" smtClean="0"/>
              <a:t> несколько конкретных примеров. </a:t>
            </a:r>
          </a:p>
          <a:p>
            <a:pPr algn="l"/>
            <a:r>
              <a:rPr lang="ru-RU" sz="1400" dirty="0" smtClean="0"/>
              <a:t>После </a:t>
            </a:r>
            <a:r>
              <a:rPr lang="ru-RU" sz="1400" dirty="0" smtClean="0"/>
              <a:t>входа в </a:t>
            </a:r>
            <a:r>
              <a:rPr lang="en-US" sz="1400" dirty="0" smtClean="0"/>
              <a:t>online</a:t>
            </a:r>
            <a:r>
              <a:rPr lang="en-US" sz="1400" baseline="0" dirty="0" smtClean="0"/>
              <a:t> </a:t>
            </a:r>
            <a:r>
              <a:rPr lang="ru-RU" sz="1400" baseline="0" dirty="0" smtClean="0"/>
              <a:t>мониторинг мы</a:t>
            </a:r>
            <a:r>
              <a:rPr lang="ru-RU" sz="1400" dirty="0" smtClean="0"/>
              <a:t> выбираем номер машины</a:t>
            </a:r>
            <a:r>
              <a:rPr lang="ru-RU" sz="1400" baseline="0" dirty="0" smtClean="0"/>
              <a:t> и видим ее трек за последние 24 часа от установленного </a:t>
            </a:r>
            <a:r>
              <a:rPr lang="ru-RU" sz="1400" baseline="0" dirty="0" smtClean="0"/>
              <a:t>нами времени</a:t>
            </a:r>
            <a:r>
              <a:rPr lang="ru-RU" sz="1400" baseline="0" dirty="0" smtClean="0"/>
              <a:t>.</a:t>
            </a:r>
            <a:endParaRPr lang="ru-RU" sz="1400" dirty="0" smtClean="0"/>
          </a:p>
          <a:p>
            <a:pPr algn="l"/>
            <a:r>
              <a:rPr lang="ru-RU" sz="1400" dirty="0" smtClean="0"/>
              <a:t>На треке разными цветами </a:t>
            </a:r>
            <a:r>
              <a:rPr lang="ru-RU" sz="1400" baseline="0" dirty="0" smtClean="0"/>
              <a:t>выделены участки с находящимся в работе оборудованием.</a:t>
            </a:r>
          </a:p>
          <a:p>
            <a:pPr algn="l"/>
            <a:r>
              <a:rPr lang="ru-RU" sz="1400" baseline="0" dirty="0" smtClean="0"/>
              <a:t>Увеличив масштаб мы можем увидеть и количество проходов по данному участку и получить информацию каким оборудованием здесь работала машина, и что важно мы увидим каким реагентом работала машина, на какую ширину и с какой плотностью его распределяла. </a:t>
            </a:r>
          </a:p>
          <a:p>
            <a:r>
              <a:rPr lang="ru-RU" sz="1400" dirty="0" smtClean="0"/>
              <a:t>Доступна</a:t>
            </a:r>
            <a:r>
              <a:rPr lang="ru-RU" sz="1400" baseline="0" dirty="0" smtClean="0"/>
              <a:t> также история </a:t>
            </a:r>
            <a:r>
              <a:rPr lang="ru-RU" sz="1400" dirty="0" smtClean="0"/>
              <a:t>маршрутов на карте. </a:t>
            </a:r>
          </a:p>
          <a:p>
            <a:r>
              <a:rPr lang="ru-RU" sz="1400" dirty="0" smtClean="0"/>
              <a:t>Лимита</a:t>
            </a:r>
            <a:r>
              <a:rPr lang="ru-RU" sz="1400" baseline="0" dirty="0" smtClean="0"/>
              <a:t> по хранению истории нет, но обычно это время действия контракта</a:t>
            </a:r>
            <a:r>
              <a:rPr lang="ru-RU" sz="1400" dirty="0" smtClean="0"/>
              <a:t>.</a:t>
            </a:r>
            <a:endParaRPr lang="fi-FI" sz="1400" dirty="0" smtClean="0"/>
          </a:p>
          <a:p>
            <a:pPr algn="l"/>
            <a:endParaRPr lang="ru-RU" sz="1300" dirty="0" smtClean="0"/>
          </a:p>
          <a:p>
            <a:pPr algn="l"/>
            <a:r>
              <a:rPr lang="ru-RU" sz="1300" dirty="0" smtClean="0"/>
              <a:t>Все </a:t>
            </a:r>
            <a:r>
              <a:rPr lang="ru-RU" sz="1300" dirty="0"/>
              <a:t>данные сохранены </a:t>
            </a:r>
            <a:r>
              <a:rPr lang="ru-RU" sz="1300" dirty="0" smtClean="0"/>
              <a:t>и в</a:t>
            </a:r>
            <a:r>
              <a:rPr lang="ru-RU" sz="1300" baseline="0" dirty="0" smtClean="0"/>
              <a:t> отчетах </a:t>
            </a:r>
            <a:r>
              <a:rPr lang="ru-RU" sz="1300" dirty="0" smtClean="0"/>
              <a:t>доступны </a:t>
            </a:r>
            <a:r>
              <a:rPr lang="ru-RU" sz="1300" dirty="0"/>
              <a:t>для проверки и анализа</a:t>
            </a:r>
            <a:r>
              <a:rPr lang="ru-RU" dirty="0" smtClean="0"/>
              <a:t>.</a:t>
            </a:r>
            <a:endParaRPr lang="fi-FI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lIns="95438" tIns="47719" rIns="95438" bIns="47719"/>
          <a:lstStyle/>
          <a:p>
            <a:fld id="{CFCA5354-FD60-4914-BCBE-4FA96948AA6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85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300" dirty="0" smtClean="0"/>
              <a:t> 9. Реальный пример из финской практики.</a:t>
            </a:r>
            <a:r>
              <a:rPr lang="ru-RU" sz="2300" baseline="0" dirty="0" smtClean="0"/>
              <a:t> </a:t>
            </a:r>
          </a:p>
          <a:p>
            <a:r>
              <a:rPr lang="ru-RU" sz="2300" baseline="0" dirty="0" smtClean="0"/>
              <a:t>Н</a:t>
            </a:r>
            <a:r>
              <a:rPr lang="ru-RU" sz="2300" dirty="0" smtClean="0"/>
              <a:t>еопытный водитель получив задание выполнить очистку и посыпку реагентом дороги, допустил</a:t>
            </a:r>
            <a:r>
              <a:rPr lang="ru-RU" sz="2300" baseline="0" dirty="0" smtClean="0"/>
              <a:t> ошибку и вместо одной обработки на ширину 7м  выполнил 2 посыпки по 5.5 проходя по маршруту туда и обратно.</a:t>
            </a:r>
          </a:p>
          <a:p>
            <a:r>
              <a:rPr lang="ru-RU" sz="2300" baseline="0" dirty="0" smtClean="0"/>
              <a:t>Мастер выявил проблему и вовремя скорректировал действия водителя.</a:t>
            </a:r>
          </a:p>
          <a:p>
            <a:r>
              <a:rPr lang="ru-RU" sz="2300" baseline="0" dirty="0" smtClean="0"/>
              <a:t>Это сэкономило компании более миллиона рублей за сезон.</a:t>
            </a:r>
            <a:endParaRPr lang="fi-FI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lIns="95438" tIns="47719" rIns="95438" bIns="47719"/>
          <a:lstStyle/>
          <a:p>
            <a:fld id="{CFCA5354-FD60-4914-BCBE-4FA96948AA6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019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17D0-488F-4C72-94D0-F27BF30CE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5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95ED-4107-475C-B832-9FCDD0E1C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2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85B1-D584-47E5-9D16-B46F99DF4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355E0-1817-495C-9BB2-6190EBF73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8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CE4B5-D990-4B48-B6BD-7E992B3A5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5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C2F6-7EAB-4DE9-947C-CE1187314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8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961E2-F5DD-485A-A274-F5F536715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87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E9143-5474-4021-8C41-0A9B2492F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72F3-B7E8-42AE-9C29-5BB92338C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4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BEBBB-68CC-4C1B-A55C-8666DC5CF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7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7CAE-BEAA-4B2A-84C0-CFCD22AE5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0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FF2B6C67-E10F-4B14-89C1-F9130F002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195513" y="1792288"/>
            <a:ext cx="446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1" y="404664"/>
            <a:ext cx="9143999" cy="1387624"/>
          </a:xfrm>
        </p:spPr>
        <p:txBody>
          <a:bodyPr>
            <a:noAutofit/>
          </a:bodyPr>
          <a:lstStyle/>
          <a:p>
            <a:pPr marL="114300" indent="0"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Мониторинг </a:t>
            </a:r>
          </a:p>
          <a:p>
            <a:pPr marL="114300" indent="0"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как путь повышения </a:t>
            </a:r>
          </a:p>
          <a:p>
            <a:pPr marL="114300" indent="0"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качества и эффективности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-17140" y="5661248"/>
            <a:ext cx="6120680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000000"/>
                </a:solidFill>
              </a:rPr>
              <a:t>ООО «Арктик Машин – Р</a:t>
            </a:r>
            <a:r>
              <a:rPr lang="ru-RU" b="1" dirty="0" smtClean="0">
                <a:solidFill>
                  <a:srgbClr val="000000"/>
                </a:solidFill>
              </a:rPr>
              <a:t>», Сергей Лобов 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5 апреля 2018г.    г. Калуга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66" b="3464"/>
          <a:stretch/>
        </p:blipFill>
        <p:spPr>
          <a:xfrm>
            <a:off x="-36512" y="1899320"/>
            <a:ext cx="9180512" cy="36179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2240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2700" y="5329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Работа вне маршрута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5" y="485800"/>
            <a:ext cx="8907268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Контроль расхода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противогололёдных материалов</a:t>
            </a:r>
            <a:endParaRPr lang="fi-FI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05915"/>
            <a:ext cx="82347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Производится для каждого материала отдельно по машине и суммируется за период. 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6" y="2636912"/>
            <a:ext cx="8415288" cy="29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EE pc 1215n\Pictures\Используемое оборуд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4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1" y="548680"/>
            <a:ext cx="7772400" cy="1174229"/>
          </a:xfrm>
        </p:spPr>
        <p:txBody>
          <a:bodyPr/>
          <a:lstStyle/>
          <a:p>
            <a:r>
              <a:rPr lang="ru-RU" sz="3600" b="1" dirty="0" smtClean="0"/>
              <a:t>Расход топлива </a:t>
            </a:r>
            <a:br>
              <a:rPr lang="ru-RU" sz="3600" b="1" dirty="0" smtClean="0"/>
            </a:br>
            <a:r>
              <a:rPr lang="ru-RU" sz="3600" b="1" dirty="0" smtClean="0"/>
              <a:t>с оборудованием</a:t>
            </a:r>
            <a:endParaRPr lang="fi-FI" sz="3600" b="1" dirty="0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1331640" y="2060848"/>
            <a:ext cx="5940152" cy="7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ru-RU" sz="1800" kern="0" dirty="0" smtClean="0"/>
              <a:t>Период: 01.03.2018  0:01:00 – 27.03.2018 23:59:00</a:t>
            </a:r>
          </a:p>
          <a:p>
            <a:r>
              <a:rPr lang="ru-RU" sz="1800" kern="0" dirty="0" smtClean="0"/>
              <a:t>Машина № 1</a:t>
            </a:r>
            <a:endParaRPr lang="fi-FI" sz="1800" kern="0" dirty="0"/>
          </a:p>
        </p:txBody>
      </p:sp>
    </p:spTree>
    <p:extLst>
      <p:ext uri="{BB962C8B-B14F-4D97-AF65-F5344CB8AC3E}">
        <p14:creationId xmlns:p14="http://schemas.microsoft.com/office/powerpoint/2010/main" val="27215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94" y="476672"/>
            <a:ext cx="8228013" cy="648072"/>
          </a:xfrm>
        </p:spPr>
        <p:txBody>
          <a:bodyPr/>
          <a:lstStyle/>
          <a:p>
            <a:r>
              <a:rPr lang="ru-RU" sz="3600" b="1" dirty="0"/>
              <a:t>Отчет по водителям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3173"/>
            <a:ext cx="8653914" cy="49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94" y="434380"/>
            <a:ext cx="8303240" cy="834380"/>
          </a:xfrm>
        </p:spPr>
        <p:txBody>
          <a:bodyPr/>
          <a:lstStyle/>
          <a:p>
            <a:r>
              <a:rPr lang="fi-FI" sz="3200" b="1" dirty="0" smtClean="0"/>
              <a:t> </a:t>
            </a:r>
            <a:r>
              <a:rPr lang="ru-RU" sz="3200" b="1" dirty="0" smtClean="0"/>
              <a:t>Контроль времени простоя</a:t>
            </a:r>
            <a:endParaRPr lang="fi-FI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6" y="2328690"/>
            <a:ext cx="8535140" cy="3764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 r="64062" b="74907"/>
          <a:stretch/>
        </p:blipFill>
        <p:spPr>
          <a:xfrm>
            <a:off x="0" y="1151494"/>
            <a:ext cx="5004048" cy="13414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683568" y="1916832"/>
            <a:ext cx="432048" cy="9463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00" cy="1296144"/>
          </a:xfrm>
        </p:spPr>
        <p:txBody>
          <a:bodyPr/>
          <a:lstStyle/>
          <a:p>
            <a:r>
              <a:rPr lang="ru-RU" sz="2800" b="1" dirty="0" smtClean="0"/>
              <a:t>Отчет  </a:t>
            </a:r>
            <a:br>
              <a:rPr lang="ru-RU" sz="2800" b="1" dirty="0" smtClean="0"/>
            </a:br>
            <a:r>
              <a:rPr lang="ru-RU" sz="2800" b="1" dirty="0" smtClean="0"/>
              <a:t>по применению оборудования КДМ и расходу реагентов</a:t>
            </a:r>
            <a:endParaRPr lang="fi-FI" sz="2800" b="1" dirty="0"/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323528" y="5229198"/>
            <a:ext cx="8568952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/>
            <a:r>
              <a:rPr lang="ru-RU" sz="1600" dirty="0" smtClean="0"/>
              <a:t>Показано, </a:t>
            </a:r>
            <a:r>
              <a:rPr lang="ru-RU" sz="1600" dirty="0"/>
              <a:t>сколько  </a:t>
            </a:r>
            <a:r>
              <a:rPr lang="ru-RU" sz="1600" dirty="0" smtClean="0"/>
              <a:t>и какое </a:t>
            </a:r>
            <a:r>
              <a:rPr lang="ru-RU" sz="1600" dirty="0"/>
              <a:t>оборудование </a:t>
            </a:r>
            <a:r>
              <a:rPr lang="ru-RU" sz="1600" dirty="0" smtClean="0"/>
              <a:t>использовалось: </a:t>
            </a:r>
          </a:p>
          <a:p>
            <a:pPr algn="l"/>
            <a:r>
              <a:rPr lang="ru-RU" sz="1600" dirty="0" smtClean="0"/>
              <a:t>- километров</a:t>
            </a:r>
            <a:r>
              <a:rPr lang="ru-RU" sz="1600" dirty="0"/>
              <a:t>, </a:t>
            </a:r>
            <a:endParaRPr lang="ru-RU" sz="1600" dirty="0" smtClean="0"/>
          </a:p>
          <a:p>
            <a:pPr algn="l"/>
            <a:r>
              <a:rPr lang="ru-RU" sz="1600" dirty="0" smtClean="0"/>
              <a:t>- времени</a:t>
            </a:r>
            <a:r>
              <a:rPr lang="ru-RU" sz="1600" dirty="0"/>
              <a:t>, </a:t>
            </a:r>
            <a:endParaRPr lang="ru-RU" sz="1600" dirty="0" smtClean="0"/>
          </a:p>
          <a:p>
            <a:pPr algn="l"/>
            <a:r>
              <a:rPr lang="ru-RU" sz="1600" dirty="0" smtClean="0"/>
              <a:t>- сколько </a:t>
            </a:r>
            <a:r>
              <a:rPr lang="ru-RU" sz="1600" dirty="0"/>
              <a:t>израсходовано и каких </a:t>
            </a:r>
            <a:r>
              <a:rPr lang="ru-RU" sz="1600" dirty="0" smtClean="0"/>
              <a:t>реагентов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5512584"/>
            <a:ext cx="4355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Период: </a:t>
            </a:r>
            <a:r>
              <a:rPr lang="ru-RU" sz="1200" dirty="0" smtClean="0">
                <a:solidFill>
                  <a:schemeClr val="tx1"/>
                </a:solidFill>
              </a:rPr>
              <a:t>01.03.2018  0:01:00 – 12.03.2018   23:59:00</a:t>
            </a:r>
            <a:endParaRPr lang="fi-FI" sz="1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882"/>
            <a:ext cx="9144000" cy="32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084" y="404664"/>
            <a:ext cx="8363200" cy="1008112"/>
          </a:xfrm>
        </p:spPr>
        <p:txBody>
          <a:bodyPr/>
          <a:lstStyle/>
          <a:p>
            <a:r>
              <a:rPr lang="ru-RU" sz="3600" b="1" dirty="0" smtClean="0"/>
              <a:t>Услуга мониторинга</a:t>
            </a:r>
            <a:endParaRPr lang="fi-FI" sz="3600" b="1" dirty="0"/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6660232" y="2813049"/>
            <a:ext cx="2088232" cy="11598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r>
              <a:rPr lang="ru-RU" sz="3200" b="1" dirty="0" smtClean="0"/>
              <a:t>Клиент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2983366"/>
            <a:ext cx="36177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iT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компания АМ</a:t>
            </a:r>
            <a:endParaRPr lang="fi-FI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66" y="1613492"/>
            <a:ext cx="26245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Машины  АМ</a:t>
            </a:r>
            <a:endParaRPr lang="fi-FI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636" y="4914487"/>
            <a:ext cx="48584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Машины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других производителей</a:t>
            </a:r>
            <a:endParaRPr lang="fi-FI" sz="3200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>
            <a:endCxn id="9" idx="0"/>
          </p:cNvCxnSpPr>
          <p:nvPr/>
        </p:nvCxnSpPr>
        <p:spPr bwMode="auto">
          <a:xfrm>
            <a:off x="2227548" y="2136712"/>
            <a:ext cx="696956" cy="8466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/>
          <p:nvPr/>
        </p:nvCxnSpPr>
        <p:spPr bwMode="auto">
          <a:xfrm flipV="1">
            <a:off x="2299556" y="3506586"/>
            <a:ext cx="1123460" cy="13921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Стрелка вправо 13"/>
          <p:cNvSpPr/>
          <p:nvPr/>
        </p:nvSpPr>
        <p:spPr bwMode="auto">
          <a:xfrm>
            <a:off x="4733392" y="3057488"/>
            <a:ext cx="1956858" cy="297511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4157954" y="1613492"/>
            <a:ext cx="3132348" cy="122286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Готовая информация</a:t>
            </a:r>
          </a:p>
        </p:txBody>
      </p:sp>
      <p:pic>
        <p:nvPicPr>
          <p:cNvPr id="17" name="Picture 5" descr="C:\Users\EEE pc 1215n\Pictures\computer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29" y="4149080"/>
            <a:ext cx="1593233" cy="159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9682" r="2581" b="9785"/>
          <a:stretch/>
        </p:blipFill>
        <p:spPr>
          <a:xfrm>
            <a:off x="6156176" y="4898779"/>
            <a:ext cx="1068148" cy="93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419150" y="404664"/>
            <a:ext cx="8064896" cy="1109835"/>
          </a:xfrm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r>
              <a:rPr lang="ru-RU" sz="4000" b="1" i="1" dirty="0" smtClean="0">
                <a:solidFill>
                  <a:schemeClr val="tx1"/>
                </a:solidFill>
              </a:rPr>
              <a:t>Благодарю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4000" b="1" i="1" dirty="0" smtClean="0">
                <a:solidFill>
                  <a:schemeClr val="tx1"/>
                </a:solidFill>
              </a:rPr>
              <a:t>за внимание</a:t>
            </a:r>
            <a:endParaRPr lang="ru-RU" sz="2800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6" b="10662"/>
          <a:stretch/>
        </p:blipFill>
        <p:spPr>
          <a:xfrm>
            <a:off x="0" y="1679969"/>
            <a:ext cx="9036496" cy="4473739"/>
          </a:xfrm>
          <a:prstGeom prst="rect">
            <a:avLst/>
          </a:prstGeom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0" y="5689863"/>
            <a:ext cx="5904656" cy="463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05.04.2018  г</a:t>
            </a:r>
            <a:r>
              <a:rPr lang="ru-RU" sz="2400" b="1" dirty="0">
                <a:solidFill>
                  <a:srgbClr val="000000"/>
                </a:solidFill>
              </a:rPr>
              <a:t>. </a:t>
            </a:r>
            <a:r>
              <a:rPr lang="ru-RU" sz="2400" b="1" dirty="0" smtClean="0">
                <a:solidFill>
                  <a:srgbClr val="000000"/>
                </a:solidFill>
              </a:rPr>
              <a:t>Калуга  Сергей Лобов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31540" y="692696"/>
            <a:ext cx="8280920" cy="5356452"/>
          </a:xfrm>
        </p:spPr>
        <p:txBody>
          <a:bodyPr/>
          <a:lstStyle/>
          <a:p>
            <a:r>
              <a:rPr lang="ru-RU" sz="4000" b="1" dirty="0" smtClean="0"/>
              <a:t>Задачу следует</a:t>
            </a:r>
          </a:p>
          <a:p>
            <a:r>
              <a:rPr lang="ru-RU" sz="4000" b="1" dirty="0" smtClean="0"/>
              <a:t>разделить </a:t>
            </a:r>
          </a:p>
          <a:p>
            <a:r>
              <a:rPr lang="ru-RU" sz="4000" b="1" dirty="0" smtClean="0"/>
              <a:t>на </a:t>
            </a:r>
            <a:r>
              <a:rPr lang="ru-RU" sz="4000" b="1" dirty="0"/>
              <a:t>две </a:t>
            </a:r>
            <a:r>
              <a:rPr lang="ru-RU" sz="4000" b="1" dirty="0" smtClean="0"/>
              <a:t>оставляющие </a:t>
            </a:r>
            <a:endParaRPr lang="ru-RU" sz="4000" b="1" dirty="0"/>
          </a:p>
          <a:p>
            <a:endParaRPr lang="ru-RU" sz="3600" b="1" dirty="0"/>
          </a:p>
          <a:p>
            <a:pPr>
              <a:spcBef>
                <a:spcPts val="3000"/>
              </a:spcBef>
            </a:pPr>
            <a:r>
              <a:rPr lang="ru-RU" sz="3600" b="1" dirty="0" smtClean="0"/>
              <a:t>Заказчик    и     Подрядчик</a:t>
            </a:r>
          </a:p>
          <a:p>
            <a:r>
              <a:rPr lang="ru-RU" dirty="0" smtClean="0"/>
              <a:t>важно понять, что мы хотим </a:t>
            </a:r>
          </a:p>
          <a:p>
            <a:r>
              <a:rPr lang="ru-RU" dirty="0" smtClean="0"/>
              <a:t>в каждом из этих случаев</a:t>
            </a:r>
          </a:p>
        </p:txBody>
      </p:sp>
      <p:cxnSp>
        <p:nvCxnSpPr>
          <p:cNvPr id="23" name="Curved Connector 22"/>
          <p:cNvCxnSpPr/>
          <p:nvPr/>
        </p:nvCxnSpPr>
        <p:spPr bwMode="auto">
          <a:xfrm>
            <a:off x="1742396" y="5134748"/>
            <a:ext cx="914400" cy="91440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Arc 24"/>
          <p:cNvSpPr/>
          <p:nvPr/>
        </p:nvSpPr>
        <p:spPr bwMode="auto">
          <a:xfrm>
            <a:off x="1547664" y="5134748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Geneva"/>
              <a:cs typeface="Geneva"/>
            </a:endParaRPr>
          </a:p>
        </p:txBody>
      </p:sp>
      <p:sp>
        <p:nvSpPr>
          <p:cNvPr id="26" name="Arc 25"/>
          <p:cNvSpPr/>
          <p:nvPr/>
        </p:nvSpPr>
        <p:spPr bwMode="auto">
          <a:xfrm>
            <a:off x="395536" y="4522995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Geneva"/>
              <a:cs typeface="Geneva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1742396" y="4753820"/>
            <a:ext cx="262468" cy="38092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39552" y="344111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Стрелка вниз 1"/>
          <p:cNvSpPr/>
          <p:nvPr/>
        </p:nvSpPr>
        <p:spPr bwMode="auto">
          <a:xfrm rot="1979922">
            <a:off x="2603521" y="3030719"/>
            <a:ext cx="504056" cy="794413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19800784">
            <a:off x="5759245" y="2977546"/>
            <a:ext cx="504056" cy="851817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08795" y="548680"/>
            <a:ext cx="6527576" cy="576064"/>
          </a:xfrm>
        </p:spPr>
        <p:txBody>
          <a:bodyPr/>
          <a:lstStyle/>
          <a:p>
            <a:r>
              <a:rPr lang="ru-RU" sz="3600" b="1" dirty="0" smtClean="0"/>
              <a:t>Заказчик</a:t>
            </a:r>
            <a:endParaRPr lang="fi-FI" sz="3600" b="1" dirty="0"/>
          </a:p>
        </p:txBody>
      </p:sp>
      <p:cxnSp>
        <p:nvCxnSpPr>
          <p:cNvPr id="23" name="Curved Connector 22"/>
          <p:cNvCxnSpPr/>
          <p:nvPr/>
        </p:nvCxnSpPr>
        <p:spPr bwMode="auto">
          <a:xfrm>
            <a:off x="1742396" y="5134748"/>
            <a:ext cx="914400" cy="91440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Arc 24"/>
          <p:cNvSpPr/>
          <p:nvPr/>
        </p:nvSpPr>
        <p:spPr bwMode="auto">
          <a:xfrm>
            <a:off x="1547664" y="5134748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Geneva"/>
              <a:cs typeface="Geneva"/>
            </a:endParaRPr>
          </a:p>
        </p:txBody>
      </p:sp>
      <p:sp>
        <p:nvSpPr>
          <p:cNvPr id="26" name="Arc 25"/>
          <p:cNvSpPr/>
          <p:nvPr/>
        </p:nvSpPr>
        <p:spPr bwMode="auto">
          <a:xfrm>
            <a:off x="395536" y="4522995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Geneva"/>
              <a:cs typeface="Geneva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1742396" y="4753820"/>
            <a:ext cx="262468" cy="38092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39552" y="344111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Alaotsikko 2"/>
          <p:cNvSpPr txBox="1">
            <a:spLocks/>
          </p:cNvSpPr>
          <p:nvPr/>
        </p:nvSpPr>
        <p:spPr bwMode="auto">
          <a:xfrm>
            <a:off x="159276" y="1772816"/>
            <a:ext cx="8496944" cy="401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000000"/>
                </a:solidFill>
                <a:latin typeface="+mn-lt"/>
              </a:defRPr>
            </a:lvl2pPr>
            <a:lvl3pPr marL="914400" indent="0" algn="ctr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5pPr>
            <a:lvl6pPr marL="22860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6pPr>
            <a:lvl7pPr marL="27432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7pPr>
            <a:lvl8pPr marL="32004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8pPr>
            <a:lvl9pPr marL="36576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kern="0" dirty="0" smtClean="0"/>
              <a:t>Подтверждение количества машин работавших на линии за последние сутки или период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kern="0" dirty="0" smtClean="0"/>
              <a:t>Осуществлять контроль за лимитом расхода реагентов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kern="0" dirty="0" smtClean="0"/>
              <a:t>Оперативная </a:t>
            </a:r>
            <a:r>
              <a:rPr lang="ru-RU" sz="2800" kern="0" dirty="0"/>
              <a:t>и долговременная статистика по расходу реагентов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kern="0" dirty="0"/>
              <a:t>Данные для расследования и анализа </a:t>
            </a:r>
            <a:r>
              <a:rPr lang="ru-RU" sz="2800" kern="0" dirty="0" smtClean="0"/>
              <a:t>ДТП</a:t>
            </a:r>
            <a:endParaRPr lang="ru-RU" sz="2800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51" r="2035" b="7159"/>
          <a:stretch/>
        </p:blipFill>
        <p:spPr>
          <a:xfrm>
            <a:off x="0" y="1150664"/>
            <a:ext cx="4593097" cy="5084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22699" r="54643" b="52540"/>
          <a:stretch/>
        </p:blipFill>
        <p:spPr>
          <a:xfrm>
            <a:off x="-4888" y="2290330"/>
            <a:ext cx="9148888" cy="2844418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4" y="1150663"/>
            <a:ext cx="5646687" cy="50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3" y="1739939"/>
            <a:ext cx="8653986" cy="39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0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09936" y="476672"/>
            <a:ext cx="6527576" cy="792088"/>
          </a:xfrm>
        </p:spPr>
        <p:txBody>
          <a:bodyPr/>
          <a:lstStyle/>
          <a:p>
            <a:r>
              <a:rPr lang="ru-RU" sz="3600" b="1" dirty="0" smtClean="0"/>
              <a:t>Подрядчик</a:t>
            </a:r>
            <a:endParaRPr lang="fi-FI" sz="3600" b="1" dirty="0"/>
          </a:p>
        </p:txBody>
      </p:sp>
      <p:cxnSp>
        <p:nvCxnSpPr>
          <p:cNvPr id="23" name="Curved Connector 22"/>
          <p:cNvCxnSpPr/>
          <p:nvPr/>
        </p:nvCxnSpPr>
        <p:spPr bwMode="auto">
          <a:xfrm>
            <a:off x="1742396" y="5134748"/>
            <a:ext cx="914400" cy="91440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Arc 24"/>
          <p:cNvSpPr/>
          <p:nvPr/>
        </p:nvSpPr>
        <p:spPr bwMode="auto">
          <a:xfrm>
            <a:off x="1547664" y="5134748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Geneva"/>
              <a:cs typeface="Geneva"/>
            </a:endParaRPr>
          </a:p>
        </p:txBody>
      </p:sp>
      <p:sp>
        <p:nvSpPr>
          <p:cNvPr id="26" name="Arc 25"/>
          <p:cNvSpPr/>
          <p:nvPr/>
        </p:nvSpPr>
        <p:spPr bwMode="auto">
          <a:xfrm>
            <a:off x="395536" y="4522995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Geneva"/>
              <a:cs typeface="Geneva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1742396" y="4753820"/>
            <a:ext cx="262468" cy="38092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39552" y="344111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Alaotsikko 2"/>
          <p:cNvSpPr txBox="1">
            <a:spLocks/>
          </p:cNvSpPr>
          <p:nvPr/>
        </p:nvSpPr>
        <p:spPr bwMode="auto">
          <a:xfrm>
            <a:off x="395536" y="1412776"/>
            <a:ext cx="874846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000000"/>
                </a:solidFill>
                <a:latin typeface="+mn-lt"/>
              </a:defRPr>
            </a:lvl2pPr>
            <a:lvl3pPr marL="914400" indent="0" algn="ctr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5pPr>
            <a:lvl6pPr marL="22860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6pPr>
            <a:lvl7pPr marL="27432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7pPr>
            <a:lvl8pPr marL="32004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8pPr>
            <a:lvl9pPr marL="36576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kern="0" dirty="0" smtClean="0"/>
              <a:t>Контроль </a:t>
            </a:r>
            <a:r>
              <a:rPr lang="ru-RU" sz="2800" kern="0" dirty="0"/>
              <a:t>качества </a:t>
            </a:r>
            <a:r>
              <a:rPr lang="ru-RU" sz="2800" kern="0" dirty="0" smtClean="0"/>
              <a:t> </a:t>
            </a:r>
            <a:r>
              <a:rPr lang="ru-RU" sz="2800" kern="0" dirty="0"/>
              <a:t>выполненных работ</a:t>
            </a:r>
          </a:p>
          <a:p>
            <a:pPr algn="l">
              <a:spcBef>
                <a:spcPts val="0"/>
              </a:spcBef>
            </a:pPr>
            <a:r>
              <a:rPr lang="ru-RU" sz="2800" kern="0" dirty="0" smtClean="0"/>
              <a:t>    водителем и сменным мастером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kern="0" dirty="0" smtClean="0"/>
              <a:t>Оправдаться в случае ДТП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kern="0" dirty="0" smtClean="0"/>
              <a:t>Контроль за расходом реагентов</a:t>
            </a:r>
            <a:endParaRPr lang="ru-RU" sz="2800" kern="0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kern="0" dirty="0" smtClean="0"/>
              <a:t>Иметь статистику и возможность анализировать данные мониторинга</a:t>
            </a:r>
          </a:p>
          <a:p>
            <a:pPr>
              <a:spcBef>
                <a:spcPts val="0"/>
              </a:spcBef>
            </a:pPr>
            <a:r>
              <a:rPr lang="ru-RU" sz="2800" b="1" kern="0" dirty="0" smtClean="0">
                <a:solidFill>
                  <a:srgbClr val="FF0000"/>
                </a:solidFill>
              </a:rPr>
              <a:t>и  в итоге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800" kern="0" dirty="0" smtClean="0">
                <a:solidFill>
                  <a:srgbClr val="FF0000"/>
                </a:solidFill>
              </a:rPr>
              <a:t>Учиться управлять процессами максимально эффективно</a:t>
            </a:r>
          </a:p>
        </p:txBody>
      </p:sp>
    </p:spTree>
    <p:extLst>
      <p:ext uri="{BB962C8B-B14F-4D97-AF65-F5344CB8AC3E}">
        <p14:creationId xmlns:p14="http://schemas.microsoft.com/office/powerpoint/2010/main" val="34720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2059234" y="547352"/>
            <a:ext cx="4536504" cy="4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chemeClr val="tx1"/>
                </a:solidFill>
              </a:rPr>
              <a:t>Сбор данных </a:t>
            </a:r>
            <a:endParaRPr lang="ru-RU" sz="36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7778" r="2751" b="18888"/>
          <a:stretch/>
        </p:blipFill>
        <p:spPr>
          <a:xfrm>
            <a:off x="107503" y="4367030"/>
            <a:ext cx="5897717" cy="1819950"/>
          </a:xfrm>
          <a:prstGeom prst="rect">
            <a:avLst/>
          </a:prstGeom>
        </p:spPr>
      </p:pic>
      <p:cxnSp>
        <p:nvCxnSpPr>
          <p:cNvPr id="14" name="Прямая со стрелкой 13"/>
          <p:cNvCxnSpPr>
            <a:endCxn id="39" idx="2"/>
          </p:cNvCxnSpPr>
          <p:nvPr/>
        </p:nvCxnSpPr>
        <p:spPr bwMode="auto">
          <a:xfrm flipV="1">
            <a:off x="3912312" y="2730691"/>
            <a:ext cx="0" cy="167355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/>
          <p:cNvCxnSpPr/>
          <p:nvPr/>
        </p:nvCxnSpPr>
        <p:spPr bwMode="auto">
          <a:xfrm>
            <a:off x="2008933" y="2462792"/>
            <a:ext cx="1266923" cy="503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 descr="C:\Users\EEE pc 1215n\Pictures\call-centers-contact-back-office-operations-221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39" y="2049046"/>
            <a:ext cx="946805" cy="12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EE pc 1215n\Pictures\am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31" y="772377"/>
            <a:ext cx="1335751" cy="5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 стрелкой 36"/>
          <p:cNvCxnSpPr/>
          <p:nvPr/>
        </p:nvCxnSpPr>
        <p:spPr bwMode="auto">
          <a:xfrm>
            <a:off x="4451979" y="2564904"/>
            <a:ext cx="3792431" cy="1440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8"/>
          <p:cNvSpPr>
            <a:spLocks noChangeArrowheads="1"/>
          </p:cNvSpPr>
          <p:nvPr/>
        </p:nvSpPr>
        <p:spPr bwMode="auto">
          <a:xfrm rot="19942680">
            <a:off x="4950382" y="1600403"/>
            <a:ext cx="1260140" cy="22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solidFill>
                  <a:srgbClr val="000000"/>
                </a:solidFill>
              </a:rPr>
              <a:t>GPS/</a:t>
            </a:r>
            <a:r>
              <a:rPr lang="ru-RU" sz="1100" b="1" dirty="0" smtClean="0">
                <a:solidFill>
                  <a:srgbClr val="000000"/>
                </a:solidFill>
              </a:rPr>
              <a:t>ГЛОНАСС</a:t>
            </a:r>
            <a:endParaRPr lang="ru-RU" sz="1100" b="1" dirty="0">
              <a:solidFill>
                <a:srgbClr val="000000"/>
              </a:solidFill>
            </a:endParaRP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3275856" y="1435280"/>
            <a:ext cx="1368152" cy="53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Сумматор и Модем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182173" y="1080382"/>
            <a:ext cx="2582817" cy="24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 smtClean="0">
                <a:solidFill>
                  <a:srgbClr val="000000"/>
                </a:solidFill>
              </a:rPr>
              <a:t>Узел телеметрии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 rot="4440025">
            <a:off x="930364" y="3753290"/>
            <a:ext cx="1021796" cy="22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в АМ </a:t>
            </a:r>
            <a:r>
              <a:rPr lang="en-US" sz="1100" b="1" dirty="0" smtClean="0">
                <a:solidFill>
                  <a:srgbClr val="000000"/>
                </a:solidFill>
              </a:rPr>
              <a:t>code</a:t>
            </a:r>
            <a:endParaRPr lang="ru-RU" sz="1100" b="1" dirty="0">
              <a:solidFill>
                <a:srgbClr val="000000"/>
              </a:solidFill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 rot="16200000">
            <a:off x="3171895" y="3594649"/>
            <a:ext cx="1260140" cy="22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 smtClean="0">
                <a:solidFill>
                  <a:srgbClr val="FF0000"/>
                </a:solidFill>
              </a:rPr>
              <a:t>E </a:t>
            </a:r>
            <a:r>
              <a:rPr lang="ru-RU" sz="1200" b="1" dirty="0" smtClean="0">
                <a:solidFill>
                  <a:srgbClr val="FF0000"/>
                </a:solidFill>
              </a:rPr>
              <a:t>и </a:t>
            </a:r>
            <a:r>
              <a:rPr lang="en-US" sz="1200" b="1" dirty="0" smtClean="0">
                <a:solidFill>
                  <a:srgbClr val="FF0000"/>
                </a:solidFill>
              </a:rPr>
              <a:t>F </a:t>
            </a:r>
            <a:r>
              <a:rPr lang="ru-RU" sz="1100" b="1" dirty="0" smtClean="0">
                <a:solidFill>
                  <a:srgbClr val="000000"/>
                </a:solidFill>
              </a:rPr>
              <a:t>протокол</a:t>
            </a:r>
            <a:endParaRPr lang="ru-RU" sz="1100" b="1" dirty="0">
              <a:solidFill>
                <a:srgbClr val="000000"/>
              </a:solidFill>
            </a:endParaRPr>
          </a:p>
        </p:txBody>
      </p:sp>
      <p:pic>
        <p:nvPicPr>
          <p:cNvPr id="58" name="Picture 5" descr="C:\Users\EEE pc 1215n\Pictures\computer-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08" y="4624333"/>
            <a:ext cx="1334003" cy="13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477994" y="4250355"/>
            <a:ext cx="153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Вывод данных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246370" y="2352445"/>
            <a:ext cx="1260140" cy="22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solidFill>
                  <a:srgbClr val="000000"/>
                </a:solidFill>
              </a:rPr>
              <a:t>GSM</a:t>
            </a:r>
            <a:endParaRPr lang="ru-RU" sz="1100" b="1" dirty="0">
              <a:solidFill>
                <a:srgbClr val="0000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 flipH="1">
            <a:off x="4451979" y="1175088"/>
            <a:ext cx="2313014" cy="12582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ectangle 8"/>
          <p:cNvSpPr>
            <a:spLocks noChangeArrowheads="1"/>
          </p:cNvSpPr>
          <p:nvPr/>
        </p:nvSpPr>
        <p:spPr bwMode="auto">
          <a:xfrm rot="2534032">
            <a:off x="2164374" y="3367996"/>
            <a:ext cx="993616" cy="22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solidFill>
                  <a:srgbClr val="000000"/>
                </a:solidFill>
              </a:rPr>
              <a:t>AM code</a:t>
            </a:r>
            <a:endParaRPr lang="ru-RU" sz="1100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r="14901" b="9863"/>
          <a:stretch/>
        </p:blipFill>
        <p:spPr>
          <a:xfrm>
            <a:off x="5162550" y="3271065"/>
            <a:ext cx="2145754" cy="15156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80103" y="2927285"/>
            <a:ext cx="1951730" cy="30777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База данных</a:t>
            </a:r>
            <a:endParaRPr lang="fi-FI" sz="1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9682" r="2581" b="9785"/>
          <a:stretch/>
        </p:blipFill>
        <p:spPr>
          <a:xfrm>
            <a:off x="6683055" y="5267740"/>
            <a:ext cx="894353" cy="787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3" y="1341115"/>
            <a:ext cx="1382320" cy="1902167"/>
          </a:xfrm>
          <a:prstGeom prst="rect">
            <a:avLst/>
          </a:prstGeom>
        </p:spPr>
      </p:pic>
      <p:sp>
        <p:nvSpPr>
          <p:cNvPr id="40" name="Rectangle 8"/>
          <p:cNvSpPr>
            <a:spLocks noChangeArrowheads="1"/>
          </p:cNvSpPr>
          <p:nvPr/>
        </p:nvSpPr>
        <p:spPr bwMode="auto">
          <a:xfrm rot="3945832">
            <a:off x="1238845" y="3510201"/>
            <a:ext cx="993616" cy="28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solidFill>
                  <a:srgbClr val="000000"/>
                </a:solidFill>
              </a:rPr>
              <a:t>AM code</a:t>
            </a:r>
            <a:endParaRPr lang="ru-RU" sz="1100" b="1" dirty="0">
              <a:solidFill>
                <a:srgbClr val="0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flipH="1" flipV="1">
            <a:off x="1317773" y="3062707"/>
            <a:ext cx="1162525" cy="25985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8"/>
          <p:cNvSpPr>
            <a:spLocks noChangeArrowheads="1"/>
          </p:cNvSpPr>
          <p:nvPr/>
        </p:nvSpPr>
        <p:spPr bwMode="auto">
          <a:xfrm rot="153589">
            <a:off x="2067658" y="2292198"/>
            <a:ext cx="1021796" cy="22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solidFill>
                  <a:srgbClr val="000000"/>
                </a:solidFill>
              </a:rPr>
              <a:t>DAU (EN)</a:t>
            </a:r>
            <a:endParaRPr lang="ru-RU" sz="1100" b="1" dirty="0">
              <a:solidFill>
                <a:srgbClr val="0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flipH="1" flipV="1">
            <a:off x="1194370" y="3279399"/>
            <a:ext cx="349824" cy="14306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8"/>
          <p:cNvSpPr>
            <a:spLocks noChangeArrowheads="1"/>
          </p:cNvSpPr>
          <p:nvPr/>
        </p:nvSpPr>
        <p:spPr bwMode="auto">
          <a:xfrm rot="16825147">
            <a:off x="254814" y="3548918"/>
            <a:ext cx="968221" cy="14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solidFill>
                  <a:srgbClr val="000000"/>
                </a:solidFill>
              </a:rPr>
              <a:t>AM code</a:t>
            </a:r>
            <a:endParaRPr lang="ru-RU" sz="1100" b="1" dirty="0">
              <a:solidFill>
                <a:srgbClr val="0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V="1">
            <a:off x="579426" y="3139972"/>
            <a:ext cx="392174" cy="22141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 стрелкой 7"/>
          <p:cNvCxnSpPr/>
          <p:nvPr/>
        </p:nvCxnSpPr>
        <p:spPr bwMode="auto">
          <a:xfrm flipH="1" flipV="1">
            <a:off x="1688154" y="2927285"/>
            <a:ext cx="2955856" cy="24452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/>
          <p:nvPr/>
        </p:nvCxnSpPr>
        <p:spPr bwMode="auto">
          <a:xfrm flipH="1">
            <a:off x="7308304" y="2780928"/>
            <a:ext cx="936106" cy="6313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 стрелкой 33"/>
          <p:cNvCxnSpPr/>
          <p:nvPr/>
        </p:nvCxnSpPr>
        <p:spPr bwMode="auto">
          <a:xfrm>
            <a:off x="6948264" y="4710059"/>
            <a:ext cx="504056" cy="4471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56047" y="1341096"/>
            <a:ext cx="1488147" cy="21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b="1" dirty="0">
              <a:solidFill>
                <a:srgbClr val="000000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 bwMode="auto">
          <a:xfrm>
            <a:off x="2067658" y="1969194"/>
            <a:ext cx="1208198" cy="4333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8"/>
          <p:cNvSpPr>
            <a:spLocks noChangeArrowheads="1"/>
          </p:cNvSpPr>
          <p:nvPr/>
        </p:nvSpPr>
        <p:spPr bwMode="auto">
          <a:xfrm rot="1206406">
            <a:off x="2112991" y="1945768"/>
            <a:ext cx="1007757" cy="18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solidFill>
                  <a:srgbClr val="000000"/>
                </a:solidFill>
              </a:rPr>
              <a:t>D </a:t>
            </a:r>
            <a:r>
              <a:rPr lang="ru-RU" sz="1100" b="1" dirty="0" smtClean="0">
                <a:solidFill>
                  <a:srgbClr val="000000"/>
                </a:solidFill>
              </a:rPr>
              <a:t>протокол</a:t>
            </a:r>
            <a:endParaRPr lang="ru-RU" sz="1100" b="1" dirty="0">
              <a:solidFill>
                <a:srgbClr val="00000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62" y="2119187"/>
            <a:ext cx="1097700" cy="6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971600" y="2636912"/>
            <a:ext cx="7200800" cy="198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88803" y="315813"/>
            <a:ext cx="616639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Съем данных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 оборудования происходит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бесконтактным способом</a:t>
            </a: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0" y="1789659"/>
            <a:ext cx="7163421" cy="4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340688" y="980728"/>
            <a:ext cx="864096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0952" y="980728"/>
            <a:ext cx="84420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457200" indent="-4572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Финляндии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система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мониторинга была представлена нами в 2012 году, и уже с 2013 начата апробация в  России</a:t>
            </a:r>
          </a:p>
          <a:p>
            <a:pPr marL="457200" indent="-4572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Система признана клиентами полезной</a:t>
            </a:r>
          </a:p>
          <a:p>
            <a:pPr marL="457200" indent="-4572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Финляндии сегодня нашей системой оснащено около 200 машин </a:t>
            </a:r>
          </a:p>
          <a:p>
            <a:pPr marL="457200" indent="-4572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Наблюдается ежегодный прирост порядка 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    30-40 машин</a:t>
            </a:r>
          </a:p>
          <a:p>
            <a:pPr marL="457200" indent="-4572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1793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0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" y="1052736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011061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1588930"/>
            <a:ext cx="8740898" cy="4214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1490" r="83750" b="23153"/>
          <a:stretch/>
        </p:blipFill>
        <p:spPr>
          <a:xfrm>
            <a:off x="114300" y="434039"/>
            <a:ext cx="2369468" cy="5807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3" t="10157" r="1111" b="50000"/>
          <a:stretch/>
        </p:blipFill>
        <p:spPr>
          <a:xfrm>
            <a:off x="6598716" y="1465965"/>
            <a:ext cx="2598192" cy="4460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6512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Данные на карте</a:t>
            </a:r>
          </a:p>
        </p:txBody>
      </p:sp>
      <p:pic>
        <p:nvPicPr>
          <p:cNvPr id="8" name="Picture 2" descr="C:\Users\Vaio\Desktop\Рабочие схемы оборудования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 b="8601"/>
          <a:stretch/>
        </p:blipFill>
        <p:spPr bwMode="auto">
          <a:xfrm>
            <a:off x="43458" y="1239926"/>
            <a:ext cx="7199467" cy="45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51520" y="404664"/>
            <a:ext cx="8640960" cy="5832648"/>
          </a:xfrm>
          <a:prstGeom prst="rect">
            <a:avLst/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fi-FI" sz="4000" b="1" kern="0" dirty="0" smtClean="0"/>
              <a:t>Пример</a:t>
            </a:r>
            <a:endParaRPr lang="en-US" altLang="fi-FI" sz="4000" b="1" kern="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fi-FI" sz="2400" b="1" kern="0" dirty="0" smtClean="0"/>
              <a:t>Данные</a:t>
            </a:r>
            <a:r>
              <a:rPr lang="ru-RU" altLang="fi-FI" sz="2400" kern="0" dirty="0" smtClean="0"/>
              <a:t>:  ширина 7,5 м,</a:t>
            </a:r>
            <a:endParaRPr lang="ru-RU" altLang="fi-FI" sz="2400" kern="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fi-FI" sz="2400" kern="0" dirty="0" smtClean="0"/>
              <a:t>плотность - 25 г/м²  (</a:t>
            </a:r>
            <a:r>
              <a:rPr lang="ru-RU" altLang="fi-FI" sz="2400" kern="0" dirty="0"/>
              <a:t>соль)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fi-FI" sz="2400" kern="0" dirty="0" smtClean="0"/>
              <a:t>длина </a:t>
            </a:r>
            <a:r>
              <a:rPr lang="ru-RU" altLang="fi-FI" sz="2400" kern="0" dirty="0"/>
              <a:t>участка  -</a:t>
            </a:r>
            <a:r>
              <a:rPr lang="en-US" altLang="fi-FI" sz="2400" kern="0" dirty="0"/>
              <a:t> </a:t>
            </a:r>
            <a:r>
              <a:rPr lang="ru-RU" altLang="fi-FI" sz="2400" kern="0" dirty="0"/>
              <a:t>50 км,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altLang="fi-FI" sz="2000" b="1" kern="0" dirty="0" smtClean="0"/>
              <a:t>Установлено</a:t>
            </a:r>
            <a:r>
              <a:rPr lang="ru-RU" altLang="fi-FI" sz="2000" kern="0" dirty="0" smtClean="0"/>
              <a:t> - </a:t>
            </a:r>
            <a:r>
              <a:rPr lang="ru-RU" altLang="fi-FI" sz="2000" kern="0" dirty="0"/>
              <a:t>водитель </a:t>
            </a:r>
            <a:r>
              <a:rPr lang="ru-RU" altLang="fi-FI" sz="2000" kern="0" dirty="0" smtClean="0"/>
              <a:t>дважды проехал </a:t>
            </a:r>
            <a:r>
              <a:rPr lang="ru-RU" altLang="fi-FI" sz="2000" kern="0" dirty="0"/>
              <a:t>с </a:t>
            </a:r>
            <a:r>
              <a:rPr lang="ru-RU" altLang="fi-FI" sz="2000" kern="0" dirty="0" smtClean="0"/>
              <a:t>включенным распределителем</a:t>
            </a:r>
            <a:r>
              <a:rPr lang="ru-RU" altLang="fi-FI" sz="2000" kern="0" dirty="0"/>
              <a:t> </a:t>
            </a:r>
            <a:r>
              <a:rPr lang="ru-RU" altLang="fi-FI" sz="2000" kern="0" dirty="0" smtClean="0"/>
              <a:t>ширина обработки была  5,5 м.</a:t>
            </a:r>
          </a:p>
          <a:p>
            <a:pPr marL="0" indent="0">
              <a:buNone/>
            </a:pPr>
            <a:r>
              <a:rPr lang="ru-RU" altLang="fi-FI" sz="2000" kern="0" dirty="0" smtClean="0"/>
              <a:t>т.е. рассыпал на </a:t>
            </a:r>
            <a:r>
              <a:rPr lang="ru-RU" altLang="fi-FI" sz="2000" b="1" kern="0" dirty="0" smtClean="0"/>
              <a:t>6,875</a:t>
            </a:r>
            <a:r>
              <a:rPr lang="ru-RU" altLang="fi-FI" sz="2000" kern="0" dirty="0" smtClean="0"/>
              <a:t> т соли больше чем был должен по заданию.</a:t>
            </a:r>
          </a:p>
          <a:p>
            <a:pPr marL="0" indent="0" algn="ctr">
              <a:buNone/>
            </a:pPr>
            <a:endParaRPr lang="ru-RU" altLang="fi-FI" sz="2000" kern="0" dirty="0" smtClean="0"/>
          </a:p>
          <a:p>
            <a:pPr marL="0" indent="0" algn="ctr">
              <a:buNone/>
            </a:pPr>
            <a:r>
              <a:rPr lang="ru-RU" altLang="fi-FI" sz="2000" kern="0" dirty="0" smtClean="0"/>
              <a:t>Фактически произвел перерасход </a:t>
            </a:r>
            <a:r>
              <a:rPr lang="ru-RU" altLang="fi-FI" sz="2000" kern="0" dirty="0"/>
              <a:t>ресурсов за один </a:t>
            </a:r>
            <a:r>
              <a:rPr lang="ru-RU" altLang="fi-FI" sz="2000" kern="0" dirty="0" smtClean="0"/>
              <a:t>рейс </a:t>
            </a:r>
          </a:p>
          <a:p>
            <a:pPr marL="0" indent="0" algn="ctr">
              <a:buNone/>
            </a:pPr>
            <a:r>
              <a:rPr lang="ru-RU" altLang="fi-FI" sz="2000" kern="0" dirty="0" smtClean="0"/>
              <a:t>на </a:t>
            </a:r>
            <a:r>
              <a:rPr lang="ru-RU" altLang="fi-FI" sz="2000" b="1" kern="0" dirty="0" smtClean="0"/>
              <a:t>20 950  рублей </a:t>
            </a:r>
          </a:p>
          <a:p>
            <a:pPr marL="0" indent="0">
              <a:buNone/>
            </a:pPr>
            <a:endParaRPr lang="ru-RU" altLang="fi-FI" sz="2000" b="1" kern="0" dirty="0"/>
          </a:p>
          <a:p>
            <a:pPr marL="0" indent="0" algn="ctr">
              <a:buNone/>
            </a:pPr>
            <a:r>
              <a:rPr lang="ru-RU" altLang="fi-FI" sz="2000" b="1" kern="0" dirty="0" smtClean="0"/>
              <a:t>Что  за сезон  принесло  бы больше </a:t>
            </a:r>
            <a:r>
              <a:rPr lang="ru-RU" altLang="fi-FI" sz="2000" b="1" kern="0" dirty="0"/>
              <a:t>1 миллиона </a:t>
            </a:r>
            <a:r>
              <a:rPr lang="ru-RU" altLang="fi-FI" sz="2000" b="1" kern="0" dirty="0" smtClean="0"/>
              <a:t>рублей неоправданных  расходов.</a:t>
            </a:r>
            <a:endParaRPr lang="ru-RU" altLang="fi-FI" sz="2000" b="1" kern="0" dirty="0"/>
          </a:p>
          <a:p>
            <a:pPr marL="0" indent="0">
              <a:buNone/>
            </a:pPr>
            <a:endParaRPr lang="ru-RU" altLang="fi-FI" sz="2400" b="1" kern="0" dirty="0"/>
          </a:p>
        </p:txBody>
      </p:sp>
    </p:spTree>
    <p:extLst>
      <p:ext uri="{BB962C8B-B14F-4D97-AF65-F5344CB8AC3E}">
        <p14:creationId xmlns:p14="http://schemas.microsoft.com/office/powerpoint/2010/main" val="31254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12873</TotalTime>
  <Words>1659</Words>
  <Application>Microsoft Office PowerPoint</Application>
  <PresentationFormat>Экран (4:3)</PresentationFormat>
  <Paragraphs>177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Презентация PowerPoint</vt:lpstr>
      <vt:lpstr>Презентация PowerPoint</vt:lpstr>
      <vt:lpstr>Заказчик</vt:lpstr>
      <vt:lpstr>Подрядчик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расхода противогололёдных материалов</vt:lpstr>
      <vt:lpstr>Расход топлива  с оборудованием</vt:lpstr>
      <vt:lpstr>Отчет по водителям</vt:lpstr>
      <vt:lpstr> Контроль времени простоя</vt:lpstr>
      <vt:lpstr>Отчет   по применению оборудования КДМ и расходу реагентов</vt:lpstr>
      <vt:lpstr>Услуга мониторинга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 Лобов</dc:creator>
  <cp:lastModifiedBy>Лобов Сергей</cp:lastModifiedBy>
  <cp:revision>874</cp:revision>
  <cp:lastPrinted>2015-11-09T18:09:59Z</cp:lastPrinted>
  <dcterms:created xsi:type="dcterms:W3CDTF">1601-01-01T00:00:00Z</dcterms:created>
  <dcterms:modified xsi:type="dcterms:W3CDTF">2018-04-05T04:22:58Z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