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36" r:id="rId3"/>
    <p:sldId id="375" r:id="rId4"/>
    <p:sldId id="340" r:id="rId5"/>
    <p:sldId id="371" r:id="rId6"/>
    <p:sldId id="311" r:id="rId7"/>
    <p:sldId id="379" r:id="rId8"/>
    <p:sldId id="367" r:id="rId9"/>
    <p:sldId id="376" r:id="rId10"/>
    <p:sldId id="380" r:id="rId11"/>
    <p:sldId id="377" r:id="rId12"/>
    <p:sldId id="381" r:id="rId1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CCFF99"/>
    <a:srgbClr val="FF9900"/>
    <a:srgbClr val="FFFF99"/>
    <a:srgbClr val="FF99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723CF0-E4A0-4EB1-A9F4-49381E7C4F3E}">
  <a:tblStyle styleId="{F7723CF0-E4A0-4EB1-A9F4-49381E7C4F3E}" styleName="Table_0"/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060" autoAdjust="0"/>
  </p:normalViewPr>
  <p:slideViewPr>
    <p:cSldViewPr>
      <p:cViewPr varScale="1">
        <p:scale>
          <a:sx n="153" d="100"/>
          <a:sy n="153" d="100"/>
        </p:scale>
        <p:origin x="-31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51" y="4776787"/>
            <a:ext cx="5438774" cy="3908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975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600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451" y="4776787"/>
            <a:ext cx="5438774" cy="3908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01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6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6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451" y="4776787"/>
            <a:ext cx="5438774" cy="3908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27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451" y="4776787"/>
            <a:ext cx="5438774" cy="3908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16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451" y="4776787"/>
            <a:ext cx="5438774" cy="3908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16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451" y="4776787"/>
            <a:ext cx="5438774" cy="39084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16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6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2874766" y="-1217414"/>
            <a:ext cx="339447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30240" y="342901"/>
            <a:ext cx="2949575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3887787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30240" y="1543051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30240" y="342901"/>
            <a:ext cx="2949575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887787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30240" y="1543051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30237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30240" y="1878806"/>
            <a:ext cx="3868737" cy="276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29153" y="1260872"/>
            <a:ext cx="3887787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29153" y="1878806"/>
            <a:ext cx="3887787" cy="276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2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23887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683920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3" y="4683920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29.png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microsoft.com/office/2007/relationships/hdphoto" Target="../media/hdphoto9.wdp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46.t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47.t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907704" y="357504"/>
            <a:ext cx="7236296" cy="23222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660066"/>
              </a:buClr>
              <a:buSzPct val="25000"/>
            </a:pPr>
            <a:r>
              <a:rPr lang="ru-RU" sz="1800" b="1" i="0" u="none" strike="noStrike" cap="all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>Инновационные технологии, реализующие систему управления состоянием автомобильных дорог</a:t>
            </a:r>
            <a:br>
              <a:rPr lang="ru-RU" sz="1800" b="1" i="0" u="none" strike="noStrike" cap="all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800" b="1" cap="all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>государственной компании «Автодор»</a:t>
            </a:r>
            <a:r>
              <a:rPr lang="ru-RU" sz="1800" b="1" i="0" u="none" strike="noStrike" cap="all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 b="1" i="0" u="none" strike="noStrike" cap="all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800" b="1" i="1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>на основе оценки остаточного ресурса дорожных конструкций</a:t>
            </a:r>
            <a:br>
              <a:rPr lang="ru-RU" sz="1800" b="1" i="1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800" b="1" i="1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 b="1" i="1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800" b="1" i="1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 b="1" i="1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800" b="1" i="1" dirty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dirty="0" smtClean="0">
                <a:solidFill>
                  <a:srgbClr val="660066"/>
                </a:solidFill>
                <a:latin typeface="+mn-lt"/>
                <a:ea typeface="Times New Roman"/>
                <a:cs typeface="Times New Roman"/>
                <a:sym typeface="Times New Roman"/>
              </a:rPr>
              <a:t>                                     </a:t>
            </a:r>
            <a:r>
              <a:rPr lang="ru-RU" sz="1800" b="1" i="1" dirty="0" smtClean="0">
                <a:solidFill>
                  <a:srgbClr val="660066"/>
                </a:solidFill>
                <a:ea typeface="Times New Roman"/>
                <a:cs typeface="Times New Roman"/>
              </a:rPr>
              <a:t>С.К</a:t>
            </a:r>
            <a:r>
              <a:rPr lang="ru-RU" sz="1800" b="1" i="1" dirty="0">
                <a:solidFill>
                  <a:srgbClr val="660066"/>
                </a:solidFill>
                <a:ea typeface="Times New Roman"/>
                <a:cs typeface="Times New Roman"/>
              </a:rPr>
              <a:t>. Илиополов </a:t>
            </a:r>
            <a:r>
              <a:rPr lang="ru-RU" sz="1800" b="1" i="1" dirty="0" smtClean="0">
                <a:solidFill>
                  <a:srgbClr val="660066"/>
                </a:solidFill>
                <a:ea typeface="Times New Roman"/>
                <a:cs typeface="Times New Roman"/>
              </a:rPr>
              <a:t> </a:t>
            </a:r>
            <a:r>
              <a:rPr lang="ru-RU" sz="1200" b="1" i="1" dirty="0" smtClean="0">
                <a:solidFill>
                  <a:srgbClr val="660066"/>
                </a:solidFill>
                <a:ea typeface="Times New Roman"/>
                <a:cs typeface="Times New Roman"/>
              </a:rPr>
              <a:t>профессор</a:t>
            </a:r>
            <a:r>
              <a:rPr lang="ru-RU" sz="1200" b="1" i="1" dirty="0">
                <a:solidFill>
                  <a:srgbClr val="660066"/>
                </a:solidFill>
                <a:ea typeface="Times New Roman"/>
                <a:cs typeface="Times New Roman"/>
              </a:rPr>
              <a:t>, д-р </a:t>
            </a:r>
            <a:r>
              <a:rPr lang="ru-RU" sz="1200" b="1" i="1" dirty="0" err="1">
                <a:solidFill>
                  <a:srgbClr val="660066"/>
                </a:solidFill>
                <a:ea typeface="Times New Roman"/>
                <a:cs typeface="Times New Roman"/>
              </a:rPr>
              <a:t>техн</a:t>
            </a:r>
            <a:r>
              <a:rPr lang="ru-RU" sz="1200" b="1" i="1" dirty="0">
                <a:solidFill>
                  <a:srgbClr val="660066"/>
                </a:solidFill>
                <a:ea typeface="Times New Roman"/>
                <a:cs typeface="Times New Roman"/>
              </a:rPr>
              <a:t>. наук </a:t>
            </a:r>
            <a:endParaRPr lang="ru-RU" sz="1200" b="1" i="1" u="none" strike="noStrike" dirty="0">
              <a:solidFill>
                <a:srgbClr val="660066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5" y="3165872"/>
            <a:ext cx="26765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Картинки по запросу покрытие ЩМА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737" y="3165872"/>
            <a:ext cx="5148262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24" y="4894009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904" y="141480"/>
            <a:ext cx="8660088" cy="5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30502" y="296659"/>
            <a:ext cx="8496944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Оценка состояния дорожного покрытия по годам эксплуатации</a:t>
            </a:r>
            <a:endParaRPr lang="ru-RU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18961"/>
              </p:ext>
            </p:extLst>
          </p:nvPr>
        </p:nvGraphicFramePr>
        <p:xfrm>
          <a:off x="197768" y="987574"/>
          <a:ext cx="8766720" cy="3672375"/>
        </p:xfrm>
        <a:graphic>
          <a:graphicData uri="http://schemas.openxmlformats.org/drawingml/2006/table">
            <a:tbl>
              <a:tblPr/>
              <a:tblGrid>
                <a:gridCol w="1175767"/>
                <a:gridCol w="824564"/>
                <a:gridCol w="1185311"/>
                <a:gridCol w="1206308"/>
                <a:gridCol w="1221578"/>
                <a:gridCol w="1259750"/>
                <a:gridCol w="1020707"/>
                <a:gridCol w="872735"/>
              </a:tblGrid>
              <a:tr h="506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Участки с применением ПДА-асфальтобетонов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 492 – км 517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дефектов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дефектов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поперечные одиночные трещины (расст. между трещ. св. 10 м), образование колеи до 4 мм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поперечные редкие трещины (расст. между трещ. 8-10 м), колейность до 4 мм, продольные центральные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0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 1207 – км 1240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дефектов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дефектов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дефектов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поперечные редкие трещины (расст. между трещ. 8-10 м), колейность до 4 мм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7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 877 – км 892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 дефектов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одиночные поперечные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одиночные поперечныхе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одиночные поперечные трещины, редкие продольные центральные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5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Участки без ПДА-асфальтобетонов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год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 225,6 – км 260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появление одиночных поперечных трещин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редкие трещины (расст. между трещ. 6-8 м); 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редкие трещины (расст. между трещ. 4-6 м); 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трещины (расст. между трещ. 4-6 м); колейность при средней глубине колеи &lt;=4 мм; продольные боковые трещины; шелушение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частые трещины (расст. между трещ. 3-4 м); колейность при средней глубине колеи &lt;=4 мм; продольные боковые трещины; шелушение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частые трещины (расст. между трещ. 3-4 м); колейность при средней глубине колеи &lt;=4 мм; продольные боковые трещины; шелушение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ремонт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 296,5 – км 321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 дефектов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редкие трещины (расст. между трещ. 6-8 м); продольные центральные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трещины (расст. между трещ. 4-6 м); продольные центральные трещины; карты заделанных выбоин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трещины (расст. между трещ. 4-6 м); продольные центральные трещины; карты заделанных выбоин; шелушение; одиночные выбоины (расст. между выбоинами &gt;20м)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ремонт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4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 414,7 – км 464,3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появление одиночных поперечных трещин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редкие трещины (расст. между трещ. 8-10 м), продольные центральные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редкие трещины (расст. между трещ. 6-8 м)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редкие трещины (расст. между трещ. 6-8 м); продольные центральные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трещины (расст. между трещ. 4-6 м); продольные центральные трещины; продольные боковые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поперечные частые трещины (расст. между трещ. 3-4 м); продольные центральные трещины; продольные боковые трещины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ремонт</a:t>
                      </a:r>
                    </a:p>
                  </a:txBody>
                  <a:tcPr marL="5376" marR="5376" marT="4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15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0878" y="4803998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252" y="843558"/>
            <a:ext cx="5093852" cy="756084"/>
          </a:xfrm>
          <a:prstGeom prst="rect">
            <a:avLst/>
          </a:prstGeom>
          <a:gradFill>
            <a:gsLst>
              <a:gs pos="24000">
                <a:srgbClr val="DEE7F6"/>
              </a:gs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79400"/>
          </a:sp3d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повышение достоверности изысканий и качества проектирования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26" y="2859782"/>
            <a:ext cx="3183265" cy="182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/>
          <a:stretch/>
        </p:blipFill>
        <p:spPr>
          <a:xfrm>
            <a:off x="5796136" y="786578"/>
            <a:ext cx="3168355" cy="1947191"/>
          </a:xfrm>
          <a:prstGeom prst="rect">
            <a:avLst/>
          </a:prstGeom>
        </p:spPr>
      </p:pic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161878" y="1761660"/>
            <a:ext cx="5093653" cy="2754306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</a:rPr>
              <a:t>Преимущества технологии формирования комплексных цифровых дефектных ведомостей: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altLang="ru-RU" sz="1400" b="1" dirty="0" smtClean="0">
                <a:solidFill>
                  <a:srgbClr val="884106"/>
                </a:solidFill>
                <a:cs typeface="Times New Roman" pitchFamily="18" charset="0"/>
              </a:rPr>
              <a:t>Сокращение </a:t>
            </a:r>
            <a:r>
              <a:rPr lang="ru-RU" altLang="ru-RU" sz="1400" b="1" dirty="0">
                <a:solidFill>
                  <a:srgbClr val="884106"/>
                </a:solidFill>
                <a:cs typeface="Times New Roman" pitchFamily="18" charset="0"/>
              </a:rPr>
              <a:t>сроков </a:t>
            </a:r>
            <a:r>
              <a:rPr lang="ru-RU" altLang="ru-RU" sz="1400" b="1" dirty="0" smtClean="0">
                <a:solidFill>
                  <a:srgbClr val="884106"/>
                </a:solidFill>
                <a:cs typeface="Times New Roman" pitchFamily="18" charset="0"/>
              </a:rPr>
              <a:t>подготовки документации на выполнении ремонта</a:t>
            </a:r>
            <a:endParaRPr lang="ru-RU" altLang="ru-RU" sz="1400" b="1" dirty="0">
              <a:solidFill>
                <a:srgbClr val="884106"/>
              </a:solidFill>
              <a:cs typeface="Times New Roman" pitchFamily="18" charset="0"/>
            </a:endParaRP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altLang="ru-RU" sz="1400" b="1" dirty="0" smtClean="0">
                <a:solidFill>
                  <a:srgbClr val="884106"/>
                </a:solidFill>
                <a:cs typeface="Times New Roman" pitchFamily="18" charset="0"/>
              </a:rPr>
              <a:t>Получение объективных и достоверных данных без влияния человеческого фактора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ru-RU" altLang="ru-RU" sz="1400" b="1" dirty="0" smtClean="0">
                <a:solidFill>
                  <a:srgbClr val="884106"/>
                </a:solidFill>
                <a:cs typeface="Times New Roman" pitchFamily="18" charset="0"/>
              </a:rPr>
              <a:t>Оперативность и актуальность проектной документации даже при переносе сроков реализации на следующий сезон</a:t>
            </a:r>
          </a:p>
        </p:txBody>
      </p:sp>
      <p:pic>
        <p:nvPicPr>
          <p:cNvPr id="12" name="Shape 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878" y="87475"/>
            <a:ext cx="8660088" cy="3388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419348" y="123478"/>
            <a:ext cx="8496944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ru-RU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Создание комплексных цифровых дефектных ведомостей</a:t>
            </a:r>
          </a:p>
        </p:txBody>
      </p:sp>
    </p:spTree>
    <p:extLst>
      <p:ext uri="{BB962C8B-B14F-4D97-AF65-F5344CB8AC3E}">
        <p14:creationId xmlns:p14="http://schemas.microsoft.com/office/powerpoint/2010/main" val="30193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pic>
        <p:nvPicPr>
          <p:cNvPr id="13" name="Рисунок 12" descr="\\10.0.18.8\SharedDocs\НТО\07. СТО\СТО Требования к параметрам деформативности\Февраль 2018\Рис\РИС 6_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15152" r="3119" b="12310"/>
          <a:stretch/>
        </p:blipFill>
        <p:spPr bwMode="auto">
          <a:xfrm>
            <a:off x="5580112" y="1038014"/>
            <a:ext cx="3215186" cy="1677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0A71613-1AFC-4723-93AB-8210763E5B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22" t="839" r="47210"/>
          <a:stretch/>
        </p:blipFill>
        <p:spPr>
          <a:xfrm>
            <a:off x="179512" y="2627789"/>
            <a:ext cx="2025456" cy="2392233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6" name="Shape 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513" y="87474"/>
            <a:ext cx="8660088" cy="5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14296" y="123478"/>
            <a:ext cx="8496944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параметров деформативности и 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однородности,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оборудования динамического нагружения</a:t>
            </a:r>
            <a:endParaRPr lang="ru-RU" sz="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5" y="758280"/>
            <a:ext cx="5406824" cy="2159573"/>
            <a:chOff x="322054" y="1222872"/>
            <a:chExt cx="8496943" cy="4220274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22054" y="1222872"/>
              <a:ext cx="8496943" cy="35808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8000"/>
                  </a:schemeClr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5216" y="1377523"/>
              <a:ext cx="8169898" cy="4065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latin typeface="+mn-lt"/>
                  <a:cs typeface="Times New Roman" panose="02020603050405020304" pitchFamily="18" charset="0"/>
                </a:rPr>
                <a:t>Модуль деформации</a:t>
              </a:r>
              <a:r>
                <a:rPr lang="ru-RU" sz="1200" dirty="0" smtClean="0">
                  <a:latin typeface="+mn-lt"/>
                  <a:cs typeface="Times New Roman" panose="02020603050405020304" pitchFamily="18" charset="0"/>
                </a:rPr>
                <a:t> на поверхности слоев оснований (</a:t>
              </a:r>
              <a:r>
                <a:rPr lang="ru-RU" sz="1200" dirty="0" err="1" smtClean="0">
                  <a:latin typeface="+mn-lt"/>
                  <a:cs typeface="Times New Roman" panose="02020603050405020304" pitchFamily="18" charset="0"/>
                </a:rPr>
                <a:t>E</a:t>
              </a:r>
              <a:r>
                <a:rPr lang="ru-RU" sz="1200" baseline="-25000" dirty="0" err="1" smtClean="0">
                  <a:latin typeface="+mn-lt"/>
                  <a:cs typeface="Times New Roman" panose="02020603050405020304" pitchFamily="18" charset="0"/>
                </a:rPr>
                <a:t>Vd</a:t>
              </a:r>
              <a:r>
                <a:rPr lang="ru-RU" sz="1200" dirty="0" smtClean="0">
                  <a:latin typeface="+mn-lt"/>
                  <a:cs typeface="Times New Roman" panose="02020603050405020304" pitchFamily="18" charset="0"/>
                </a:rPr>
                <a:t>) – главный показатель уровня качества устройства оснований </a:t>
              </a:r>
              <a:r>
                <a:rPr lang="ru-RU" sz="1200" i="1" dirty="0" smtClean="0">
                  <a:latin typeface="+mn-lt"/>
                  <a:cs typeface="Times New Roman" panose="02020603050405020304" pitchFamily="18" charset="0"/>
                </a:rPr>
                <a:t>(СТО АВТОДОР 10.3-2014 «Метод оценки качества несущих оснований из необработанных вяжущими материалов по деформативности их поверхности на стадии приемочного контроля при устройстве дорожных одежд»)</a:t>
              </a:r>
            </a:p>
            <a:p>
              <a:pPr marL="171450" indent="-171450" algn="just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cs typeface="Times New Roman" panose="02020603050405020304" pitchFamily="18" charset="0"/>
                </a:rPr>
                <a:t>Основной критерий </a:t>
              </a:r>
              <a:r>
                <a:rPr lang="ru-RU" sz="1200" dirty="0" smtClean="0">
                  <a:cs typeface="Times New Roman" panose="02020603050405020304" pitchFamily="18" charset="0"/>
                </a:rPr>
                <a:t>- фактическая </a:t>
              </a:r>
              <a:r>
                <a:rPr lang="ru-RU" sz="1200" dirty="0">
                  <a:cs typeface="Times New Roman" panose="02020603050405020304" pitchFamily="18" charset="0"/>
                </a:rPr>
                <a:t>однородность </a:t>
              </a:r>
              <a:r>
                <a:rPr lang="ru-RU" sz="1200" dirty="0" smtClean="0">
                  <a:cs typeface="Times New Roman" panose="02020603050405020304" pitchFamily="18" charset="0"/>
                </a:rPr>
                <a:t>показателей по прочности </a:t>
              </a:r>
              <a:r>
                <a:rPr lang="ru-RU" sz="1200" dirty="0">
                  <a:cs typeface="Times New Roman" panose="02020603050405020304" pitchFamily="18" charset="0"/>
                </a:rPr>
                <a:t>при динамическом </a:t>
              </a:r>
              <a:r>
                <a:rPr lang="ru-RU" sz="1200" dirty="0" err="1">
                  <a:cs typeface="Times New Roman" panose="02020603050405020304" pitchFamily="18" charset="0"/>
                </a:rPr>
                <a:t>нагружении</a:t>
              </a:r>
              <a:r>
                <a:rPr lang="ru-RU" sz="1200" dirty="0"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cs typeface="Times New Roman" panose="02020603050405020304" pitchFamily="18" charset="0"/>
                </a:rPr>
                <a:t>на контролируемом участке</a:t>
              </a:r>
              <a:endParaRPr lang="ru-RU" sz="1200" i="1" cap="all" dirty="0" smtClean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83768" y="2603688"/>
            <a:ext cx="625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+mn-lt"/>
              </a:rPr>
              <a:t>Требуемые </a:t>
            </a:r>
            <a:r>
              <a:rPr lang="ru-RU" sz="1000" b="1" dirty="0">
                <a:latin typeface="+mn-lt"/>
              </a:rPr>
              <a:t>значения параметров </a:t>
            </a:r>
            <a:r>
              <a:rPr lang="ru-RU" sz="1000" b="1" dirty="0" smtClean="0">
                <a:latin typeface="+mn-lt"/>
              </a:rPr>
              <a:t>деформативности и их однородности</a:t>
            </a:r>
          </a:p>
          <a:p>
            <a:pPr algn="ctr"/>
            <a:r>
              <a:rPr lang="ru-RU" sz="1000" b="1" dirty="0" smtClean="0">
                <a:latin typeface="+mn-lt"/>
              </a:rPr>
              <a:t>оснований </a:t>
            </a:r>
            <a:r>
              <a:rPr lang="ru-RU" sz="1000" b="1" dirty="0">
                <a:latin typeface="+mn-lt"/>
              </a:rPr>
              <a:t>дорожных одежд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58268"/>
              </p:ext>
            </p:extLst>
          </p:nvPr>
        </p:nvGraphicFramePr>
        <p:xfrm>
          <a:off x="2411760" y="3003797"/>
          <a:ext cx="6257179" cy="18968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62642"/>
                <a:gridCol w="2165947"/>
                <a:gridCol w="1564295"/>
                <a:gridCol w="1564295"/>
              </a:tblGrid>
              <a:tr h="209624">
                <a:tc rowSpan="3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Материал </a:t>
                      </a:r>
                    </a:p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Слоя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Конструктивный элемент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Требуемые показатели деформативности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533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При динамическом нагружении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1630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Модуль деформации </a:t>
                      </a:r>
                      <a:r>
                        <a:rPr lang="ru-RU" sz="600" dirty="0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600" baseline="-25000" dirty="0" err="1" smtClean="0">
                          <a:effectLst/>
                          <a:latin typeface="+mn-lt"/>
                        </a:rPr>
                        <a:t>vd</a:t>
                      </a:r>
                      <a:r>
                        <a:rPr lang="ru-RU" sz="600" dirty="0" smtClean="0">
                          <a:effectLst/>
                          <a:latin typeface="+mn-lt"/>
                        </a:rPr>
                        <a:t>, МПа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Коэффициент вариации</a:t>
                      </a:r>
                      <a:r>
                        <a:rPr lang="ru-RU" sz="600" baseline="0" dirty="0" smtClean="0">
                          <a:latin typeface="+mn-lt"/>
                        </a:rPr>
                        <a:t> модуля деформации </a:t>
                      </a:r>
                      <a:r>
                        <a:rPr lang="en-US" sz="600" dirty="0" smtClean="0">
                          <a:effectLst/>
                          <a:latin typeface="+mn-lt"/>
                        </a:rPr>
                        <a:t>V</a:t>
                      </a:r>
                      <a:r>
                        <a:rPr lang="ru-RU" sz="6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6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en-US" sz="600" baseline="-25000" dirty="0" err="1" smtClean="0">
                          <a:effectLst/>
                          <a:latin typeface="+mn-lt"/>
                        </a:rPr>
                        <a:t>Vd</a:t>
                      </a:r>
                      <a:r>
                        <a:rPr lang="ru-RU" sz="60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ru-RU" sz="600" baseline="0" dirty="0" smtClean="0">
                          <a:effectLst/>
                          <a:latin typeface="+mn-lt"/>
                        </a:rPr>
                        <a:t>, не более</a:t>
                      </a:r>
                      <a:endParaRPr lang="ru-RU" sz="600" dirty="0" smtClean="0">
                        <a:latin typeface="+mn-lt"/>
                      </a:endParaRPr>
                    </a:p>
                  </a:txBody>
                  <a:tcPr marT="34290" marB="34290" anchor="ctr"/>
                </a:tc>
              </a:tr>
              <a:tr h="209624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ЩПС,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 ЩГПС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Несущий слой основания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+mn-lt"/>
                        </a:rPr>
                        <a:t>≥ 60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0,12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</a:tr>
              <a:tr h="209624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Нижний слой основания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+mn-lt"/>
                        </a:rPr>
                        <a:t>≥ 60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0,12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</a:tr>
              <a:tr h="241019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Дополнительный слой основания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+mn-lt"/>
                        </a:rPr>
                        <a:t>≥ 60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0,12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</a:tr>
              <a:tr h="209624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Песок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Нижний слой основания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+mn-lt"/>
                        </a:rPr>
                        <a:t>≥ 40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0,18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</a:tr>
              <a:tr h="24101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+mn-lt"/>
                        </a:rPr>
                        <a:t>Дополнительный слой основания</a:t>
                      </a:r>
                      <a:endParaRPr lang="ru-RU" sz="6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+mn-lt"/>
                        </a:rPr>
                        <a:t>≥ 35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0,18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64088" y="62753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n-lt"/>
              </a:rPr>
              <a:t>Схема </a:t>
            </a:r>
            <a:r>
              <a:rPr lang="ru-RU" sz="1200" b="1" dirty="0">
                <a:latin typeface="+mn-lt"/>
              </a:rPr>
              <a:t>расположения точек </a:t>
            </a:r>
            <a:r>
              <a:rPr lang="ru-RU" sz="1200" b="1" dirty="0" smtClean="0">
                <a:latin typeface="+mn-lt"/>
              </a:rPr>
              <a:t>испытания</a:t>
            </a:r>
          </a:p>
          <a:p>
            <a:pPr algn="ctr"/>
            <a:r>
              <a:rPr lang="ru-RU" sz="1200" b="1" dirty="0" smtClean="0">
                <a:latin typeface="+mn-lt"/>
              </a:rPr>
              <a:t>динамическим </a:t>
            </a:r>
            <a:r>
              <a:rPr lang="ru-RU" sz="1200" b="1" dirty="0">
                <a:latin typeface="+mn-lt"/>
              </a:rPr>
              <a:t>штампом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60432" y="4789075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pic>
        <p:nvPicPr>
          <p:cNvPr id="26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3" y="87474"/>
            <a:ext cx="8660088" cy="5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44107" y="51470"/>
            <a:ext cx="8496944" cy="6001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Технические средства реализации системы управления состоянием автомобильных дорог Государственной компании «</a:t>
            </a:r>
            <a:r>
              <a:rPr lang="ru-RU" sz="1200" b="1" dirty="0" err="1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Автодор</a:t>
            </a:r>
            <a:r>
              <a:rPr lang="ru-RU" sz="1200" b="1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ts val="600"/>
              </a:spcBef>
            </a:pPr>
            <a:endParaRPr lang="ru-RU" sz="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008" y="714638"/>
            <a:ext cx="9036496" cy="1785104"/>
            <a:chOff x="323528" y="1132926"/>
            <a:chExt cx="8496943" cy="5485063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23528" y="1203825"/>
              <a:ext cx="8496943" cy="47967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8000"/>
                  </a:schemeClr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15407" y="1132926"/>
              <a:ext cx="8169647" cy="5485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Принципиально новый подход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200" i="1" cap="all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Планирование капитальности и сроков проведения ремонтов </a:t>
              </a:r>
              <a:r>
                <a:rPr lang="ru-RU" sz="1200" i="1" cap="all" dirty="0">
                  <a:latin typeface="Calibri" panose="020F0502020204030204" pitchFamily="34" charset="0"/>
                  <a:cs typeface="Helvetica" panose="020B0604020202020204" pitchFamily="34" charset="0"/>
                </a:rPr>
                <a:t>по фактическому состоянию </a:t>
              </a:r>
              <a:r>
                <a:rPr lang="ru-RU" sz="1200" i="1" cap="all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ДОРОГ,  а не по </a:t>
              </a:r>
              <a:r>
                <a:rPr lang="ru-RU" sz="1200" i="1" cap="all" dirty="0">
                  <a:latin typeface="Calibri" panose="020F0502020204030204" pitchFamily="34" charset="0"/>
                  <a:cs typeface="Helvetica" panose="020B0604020202020204" pitchFamily="34" charset="0"/>
                </a:rPr>
                <a:t>директивно </a:t>
              </a:r>
              <a:r>
                <a:rPr lang="ru-RU" sz="1200" i="1" cap="all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установленным межремонтным срокам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200" i="1" cap="all" dirty="0">
                  <a:latin typeface="Calibri" panose="020F0502020204030204" pitchFamily="34" charset="0"/>
                  <a:cs typeface="Helvetica" panose="020B0604020202020204" pitchFamily="34" charset="0"/>
                </a:rPr>
                <a:t>Объективность и достоверность результатов изысканий – основа для принятия </a:t>
              </a:r>
              <a:r>
                <a:rPr lang="ru-RU" sz="1200" i="1" cap="all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оптимальных технических решений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200" i="1" cap="all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Оперативность и достоверность обновления данных и уточнению объемов работ в случае переноса сроков ремонта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ru-RU" sz="1200" i="1" cap="all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Минимизация </a:t>
              </a:r>
              <a:r>
                <a:rPr lang="ru-RU" sz="1200" i="1" cap="all" dirty="0">
                  <a:latin typeface="Calibri" panose="020F0502020204030204" pitchFamily="34" charset="0"/>
                  <a:cs typeface="Helvetica" panose="020B0604020202020204" pitchFamily="34" charset="0"/>
                </a:rPr>
                <a:t>влияния «человеческого фактора» на принятие управленческих решений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endParaRPr lang="ru-RU" sz="1200" i="1" cap="all" dirty="0">
                <a:latin typeface="Calibri" panose="020F050202020403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3" name="Picture 4" descr="Диагностика автомобильных дорог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6" y="2355726"/>
            <a:ext cx="2310376" cy="1528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9" t="7895" r="11784" b="16837"/>
          <a:stretch/>
        </p:blipFill>
        <p:spPr bwMode="auto">
          <a:xfrm>
            <a:off x="3347864" y="2355876"/>
            <a:ext cx="2232248" cy="1528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" descr="E:\Фото\Фото лаборатории Трасса с Диной_ПКРС_Колейностью\IMG_216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9605" r="22868" b="18542"/>
          <a:stretch>
            <a:fillRect/>
          </a:stretch>
        </p:blipFill>
        <p:spPr bwMode="auto">
          <a:xfrm>
            <a:off x="6300192" y="2355750"/>
            <a:ext cx="2445758" cy="1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7" name="Shape 103"/>
          <p:cNvGrpSpPr/>
          <p:nvPr/>
        </p:nvGrpSpPr>
        <p:grpSpPr>
          <a:xfrm>
            <a:off x="6105403" y="3888254"/>
            <a:ext cx="2931093" cy="1255249"/>
            <a:chOff x="1163637" y="2945183"/>
            <a:chExt cx="7535862" cy="791792"/>
          </a:xfrm>
        </p:grpSpPr>
        <p:pic>
          <p:nvPicPr>
            <p:cNvPr id="28" name="Shape 10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63637" y="2957880"/>
              <a:ext cx="7535862" cy="7790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Shape 105"/>
            <p:cNvSpPr txBox="1"/>
            <p:nvPr/>
          </p:nvSpPr>
          <p:spPr>
            <a:xfrm>
              <a:off x="1246187" y="2945183"/>
              <a:ext cx="7370762" cy="7593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000" b="1" i="0" u="none" dirty="0" smtClean="0">
                  <a:solidFill>
                    <a:schemeClr val="dk1"/>
                  </a:solidFill>
                  <a:sym typeface="Arial"/>
                </a:rPr>
                <a:t>Лаборатория «Трасса-ЦМП»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b="1" i="1" dirty="0" smtClean="0">
                  <a:solidFill>
                    <a:srgbClr val="FF0000"/>
                  </a:solidFill>
                </a:rPr>
                <a:t>12 измерительных систем</a:t>
              </a:r>
              <a:r>
                <a:rPr lang="ru-RU" sz="1000" i="1" dirty="0" smtClean="0">
                  <a:solidFill>
                    <a:schemeClr val="dk1"/>
                  </a:solidFill>
                </a:rPr>
                <a:t>, построение цифровой модели покрытия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b="1" i="1" dirty="0" smtClean="0">
                  <a:solidFill>
                    <a:srgbClr val="FF0000"/>
                  </a:solidFill>
                </a:rPr>
                <a:t>интеграция с ГИС и САПР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1" dirty="0" smtClean="0">
                  <a:solidFill>
                    <a:schemeClr val="dk1"/>
                  </a:solidFill>
                </a:rPr>
                <a:t>фиксация дефектов </a:t>
              </a:r>
              <a:r>
                <a:rPr lang="ru-RU" sz="1000" b="1" i="1" dirty="0" smtClean="0">
                  <a:solidFill>
                    <a:srgbClr val="FF0000"/>
                  </a:solidFill>
                </a:rPr>
                <a:t>от 1 мм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1" dirty="0" smtClean="0">
                  <a:solidFill>
                    <a:schemeClr val="dk1"/>
                  </a:solidFill>
                </a:rPr>
                <a:t>оснащается прототипом системы машинного зрения</a:t>
              </a:r>
              <a:endParaRPr lang="ru-RU" sz="1000" i="1" u="none" dirty="0" smtClean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30" name="Shape 103"/>
          <p:cNvGrpSpPr/>
          <p:nvPr/>
        </p:nvGrpSpPr>
        <p:grpSpPr>
          <a:xfrm>
            <a:off x="2993944" y="3884253"/>
            <a:ext cx="3075618" cy="1279786"/>
            <a:chOff x="1163637" y="2911155"/>
            <a:chExt cx="7535862" cy="789556"/>
          </a:xfrm>
        </p:grpSpPr>
        <p:pic>
          <p:nvPicPr>
            <p:cNvPr id="43" name="Shape 10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63637" y="2926042"/>
              <a:ext cx="7535862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Shape 105"/>
            <p:cNvSpPr txBox="1"/>
            <p:nvPr/>
          </p:nvSpPr>
          <p:spPr>
            <a:xfrm>
              <a:off x="1246186" y="2911155"/>
              <a:ext cx="7370761" cy="78955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112500"/>
              </a:pPr>
              <a:r>
                <a:rPr lang="ru-RU" alt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Установка </a:t>
              </a:r>
              <a:r>
                <a:rPr lang="en-US" alt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FWD </a:t>
              </a:r>
              <a:r>
                <a:rPr lang="ru-RU" alt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en-US" alt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Primax-1500</a:t>
              </a:r>
              <a:r>
                <a:rPr lang="ru-RU" alt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marL="171450" lvl="0" indent="-171450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altLang="ru-RU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апробированная система измерения чаши </a:t>
              </a:r>
              <a:r>
                <a:rPr lang="ru-RU" altLang="ru-RU" sz="1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динамических </a:t>
              </a:r>
              <a:r>
                <a:rPr lang="ru-RU" altLang="ru-RU" sz="1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прогибов </a:t>
              </a:r>
              <a:r>
                <a:rPr lang="ru-RU" altLang="ru-RU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(подтверждена сопоставлением с «ВИК»)</a:t>
              </a:r>
            </a:p>
            <a:p>
              <a:pPr marL="171450" lvl="0" indent="-171450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собственное ПО </a:t>
              </a:r>
              <a:r>
                <a:rPr lang="ru-RU" sz="1000" i="1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расчета слоев ДО</a:t>
              </a:r>
            </a:p>
            <a:p>
              <a:pPr marL="171450" lvl="0" indent="-171450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1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высокая повторяемость и достоверность результатов</a:t>
              </a:r>
              <a:endParaRPr lang="ru-RU" sz="1000" i="1" u="none" dirty="0" smtClean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45" name="Shape 103"/>
          <p:cNvGrpSpPr/>
          <p:nvPr/>
        </p:nvGrpSpPr>
        <p:grpSpPr>
          <a:xfrm>
            <a:off x="116931" y="3907245"/>
            <a:ext cx="2805799" cy="1221600"/>
            <a:chOff x="1163637" y="2974975"/>
            <a:chExt cx="7535862" cy="762000"/>
          </a:xfrm>
        </p:grpSpPr>
        <p:pic>
          <p:nvPicPr>
            <p:cNvPr id="46" name="Shape 10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63637" y="2974975"/>
              <a:ext cx="7535862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Shape 105"/>
            <p:cNvSpPr txBox="1"/>
            <p:nvPr/>
          </p:nvSpPr>
          <p:spPr>
            <a:xfrm>
              <a:off x="1246187" y="3057525"/>
              <a:ext cx="7370761" cy="600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112500"/>
              </a:pPr>
              <a:r>
                <a:rPr lang="ru-RU" sz="1000" b="1" dirty="0">
                  <a:solidFill>
                    <a:schemeClr val="dk1"/>
                  </a:solidFill>
                </a:rPr>
                <a:t>Лаборатория КП-514 СМП «Трасса» </a:t>
              </a:r>
              <a:endParaRPr lang="ru-RU" sz="1000" b="1" i="0" u="none" dirty="0" smtClean="0">
                <a:solidFill>
                  <a:schemeClr val="dk1"/>
                </a:solidFill>
                <a:sym typeface="Arial"/>
              </a:endParaRPr>
            </a:p>
            <a:p>
              <a:pPr marL="171450" lvl="0" indent="-171450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1" dirty="0" smtClean="0">
                  <a:solidFill>
                    <a:schemeClr val="dk1"/>
                  </a:solidFill>
                </a:rPr>
                <a:t>скорость при измерениях </a:t>
              </a:r>
              <a:r>
                <a:rPr lang="ru-RU" sz="1000" b="1" i="1" dirty="0" smtClean="0">
                  <a:solidFill>
                    <a:srgbClr val="FF0000"/>
                  </a:solidFill>
                </a:rPr>
                <a:t>80 км/час</a:t>
              </a:r>
            </a:p>
            <a:p>
              <a:pPr marL="171450" lvl="0" indent="-171450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b="1" i="1" dirty="0">
                  <a:solidFill>
                    <a:srgbClr val="FF0000"/>
                  </a:solidFill>
                </a:rPr>
                <a:t>автоматическая оценка </a:t>
              </a:r>
              <a:r>
                <a:rPr lang="ru-RU" sz="1000" i="1" dirty="0" smtClean="0">
                  <a:solidFill>
                    <a:schemeClr val="dk1"/>
                  </a:solidFill>
                </a:rPr>
                <a:t>дефектов покрытия, </a:t>
              </a:r>
            </a:p>
            <a:p>
              <a:pPr marL="171450" lvl="0" indent="-171450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1" dirty="0" smtClean="0">
                  <a:solidFill>
                    <a:schemeClr val="dk1"/>
                  </a:solidFill>
                </a:rPr>
                <a:t>весь комплекс ТЭП - </a:t>
              </a:r>
              <a:r>
                <a:rPr lang="ru-RU" sz="1000" b="1" i="1" dirty="0" smtClean="0">
                  <a:solidFill>
                    <a:srgbClr val="FF0000"/>
                  </a:solidFill>
                </a:rPr>
                <a:t>за 1 проезд</a:t>
              </a:r>
            </a:p>
            <a:p>
              <a:pPr marL="171450" lvl="0" indent="-171450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1" u="none" dirty="0" smtClean="0">
                  <a:solidFill>
                    <a:schemeClr val="dk1"/>
                  </a:solidFill>
                  <a:sym typeface="Arial"/>
                </a:rPr>
                <a:t>передача результатов для пост-обработки в режиме «онлайн»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60432" y="4803998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8424" y="4803998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Antonenko_EV\Desktop\СТО 2.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1" r="3355" b="3254"/>
          <a:stretch/>
        </p:blipFill>
        <p:spPr bwMode="auto">
          <a:xfrm>
            <a:off x="3347864" y="627534"/>
            <a:ext cx="1412652" cy="162018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soft" dir="t"/>
          </a:scene3d>
          <a:sp3d extrusionH="44450" contourW="12700" prstMaterial="matte">
            <a:bevelT w="165100" prst="coolSlant"/>
            <a:extrusionClr>
              <a:schemeClr val="tx1">
                <a:lumMod val="65000"/>
                <a:lumOff val="35000"/>
              </a:schemeClr>
            </a:extrusionClr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ntonenko_EV\Desktop\СТО 10.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6" b="6981"/>
          <a:stretch/>
        </p:blipFill>
        <p:spPr bwMode="auto">
          <a:xfrm>
            <a:off x="4788024" y="1923678"/>
            <a:ext cx="1680536" cy="162018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LeftFacing"/>
            <a:lightRig rig="soft" dir="t"/>
          </a:scene3d>
          <a:sp3d extrusionH="44450" contourW="12700" prstMaterial="matte">
            <a:bevelT w="165100" prst="coolSlant"/>
            <a:extrusionClr>
              <a:schemeClr val="tx1">
                <a:lumMod val="65000"/>
                <a:lumOff val="35000"/>
              </a:schemeClr>
            </a:extrusionClr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9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1956" y="87475"/>
            <a:ext cx="8660088" cy="5335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6550" y="230033"/>
            <a:ext cx="8496944" cy="7386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Комплекс стандартов Государственной Компании</a:t>
            </a:r>
          </a:p>
          <a:p>
            <a:pPr algn="ctr">
              <a:spcBef>
                <a:spcPts val="600"/>
              </a:spcBef>
            </a:pPr>
            <a:r>
              <a:rPr lang="ru-RU" sz="1400" b="1" cap="all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600"/>
              </a:spcBef>
            </a:pPr>
            <a:endParaRPr lang="ru-RU" sz="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6" descr="C:\Users\Antonenko_EV\Desktop\СТО 10.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9" b="6879"/>
          <a:stretch/>
        </p:blipFill>
        <p:spPr bwMode="auto">
          <a:xfrm>
            <a:off x="3347863" y="3381840"/>
            <a:ext cx="1434045" cy="162018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soft" dir="t"/>
          </a:scene3d>
          <a:sp3d extrusionH="44450" contourW="12700" prstMaterial="matte">
            <a:bevelT w="165100" prst="coolSlant"/>
            <a:extrusionClr>
              <a:schemeClr val="tx1">
                <a:lumMod val="65000"/>
                <a:lumOff val="35000"/>
              </a:schemeClr>
            </a:extrusionClr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tonenko_EV\Desktop\СТО 2.28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7" r="2883" b="5785"/>
          <a:stretch/>
        </p:blipFill>
        <p:spPr bwMode="auto">
          <a:xfrm>
            <a:off x="107504" y="1923678"/>
            <a:ext cx="1646992" cy="162018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LeftFacing"/>
            <a:lightRig rig="soft" dir="t"/>
          </a:scene3d>
          <a:sp3d extrusionH="44450" contourW="12700" prstMaterial="matte">
            <a:bevelT w="165100" prst="coolSlant"/>
            <a:extrusionClr>
              <a:schemeClr val="tx1">
                <a:lumMod val="65000"/>
                <a:lumOff val="35000"/>
              </a:schemeClr>
            </a:extrusionClr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94540" y="2927581"/>
            <a:ext cx="1133644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ctr">
              <a:tabLst>
                <a:tab pos="-96520" algn="l"/>
              </a:tabLst>
            </a:pPr>
            <a:r>
              <a:rPr lang="ru-RU" sz="1200" b="1" dirty="0">
                <a:latin typeface="Calibri"/>
                <a:ea typeface="Calibri"/>
                <a:cs typeface="Times New Roman"/>
              </a:rPr>
              <a:t>СТО 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АВТОДОР</a:t>
            </a:r>
          </a:p>
          <a:p>
            <a:pPr algn="ctr">
              <a:tabLst>
                <a:tab pos="-96520" algn="l"/>
              </a:tabLst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10.6-2015</a:t>
            </a:r>
            <a:endParaRPr lang="ru-RU" sz="1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793922" y="2108344"/>
            <a:ext cx="1354743" cy="14355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93919" y="2427734"/>
            <a:ext cx="1152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kern="1200" dirty="0" smtClean="0">
                <a:solidFill>
                  <a:schemeClr val="dk1"/>
                </a:solidFill>
              </a:rPr>
              <a:t>Проектирование </a:t>
            </a:r>
            <a:r>
              <a:rPr lang="ru-RU" sz="900" kern="1200" dirty="0" err="1" smtClean="0">
                <a:solidFill>
                  <a:schemeClr val="dk1"/>
                </a:solidFill>
              </a:rPr>
              <a:t>реконструции</a:t>
            </a:r>
            <a:r>
              <a:rPr lang="ru-RU" sz="900" kern="1200" dirty="0" smtClean="0">
                <a:solidFill>
                  <a:schemeClr val="dk1"/>
                </a:solidFill>
              </a:rPr>
              <a:t> </a:t>
            </a:r>
            <a:r>
              <a:rPr lang="ru-RU" sz="900" kern="1200" dirty="0">
                <a:solidFill>
                  <a:schemeClr val="dk1"/>
                </a:solidFill>
              </a:rPr>
              <a:t>и </a:t>
            </a:r>
            <a:r>
              <a:rPr lang="ru-RU" sz="900" kern="1200" dirty="0" smtClean="0">
                <a:solidFill>
                  <a:schemeClr val="dk1"/>
                </a:solidFill>
              </a:rPr>
              <a:t>кап. ремонтов по результатам</a:t>
            </a:r>
          </a:p>
          <a:p>
            <a:pPr algn="ctr"/>
            <a:r>
              <a:rPr lang="ru-RU" sz="900" kern="1200" dirty="0" smtClean="0">
                <a:solidFill>
                  <a:schemeClr val="dk1"/>
                </a:solidFill>
              </a:rPr>
              <a:t>КДМ</a:t>
            </a:r>
            <a:endParaRPr lang="ru-RU" sz="900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1403648" y="2054338"/>
            <a:ext cx="1368151" cy="14355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2499742"/>
            <a:ext cx="115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kern="1200" dirty="0" smtClean="0">
                <a:solidFill>
                  <a:schemeClr val="dk1"/>
                </a:solidFill>
              </a:rPr>
              <a:t>Проектирование ремонтов по </a:t>
            </a:r>
            <a:r>
              <a:rPr lang="ru-RU" sz="900" kern="1200" dirty="0" err="1" smtClean="0">
                <a:solidFill>
                  <a:schemeClr val="dk1"/>
                </a:solidFill>
              </a:rPr>
              <a:t>прогнозированиюТЭС</a:t>
            </a:r>
            <a:r>
              <a:rPr lang="ru-RU" sz="900" kern="1200" dirty="0" smtClean="0">
                <a:solidFill>
                  <a:schemeClr val="dk1"/>
                </a:solidFill>
              </a:rPr>
              <a:t> АД</a:t>
            </a:r>
            <a:endParaRPr lang="ru-RU" sz="900" dirty="0"/>
          </a:p>
        </p:txBody>
      </p:sp>
      <p:pic>
        <p:nvPicPr>
          <p:cNvPr id="9" name="Picture 4" descr="C:\Users\Antonenko_EV\Desktop\СТО 2.6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536" r="2770" b="6413"/>
          <a:stretch/>
        </p:blipFill>
        <p:spPr bwMode="auto">
          <a:xfrm>
            <a:off x="2377147" y="1869672"/>
            <a:ext cx="1632796" cy="162018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LeftFacing"/>
            <a:lightRig rig="soft" dir="t"/>
          </a:scene3d>
          <a:sp3d extrusionH="44450" contourW="12700" prstMaterial="matte">
            <a:bevelT w="165100" prst="coolSlant"/>
            <a:extrusionClr>
              <a:schemeClr val="tx1">
                <a:lumMod val="65000"/>
                <a:lumOff val="35000"/>
              </a:schemeClr>
            </a:extrusionClr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 rot="10800000">
            <a:off x="6242193" y="1815666"/>
            <a:ext cx="1354743" cy="147384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88922" y="2139702"/>
            <a:ext cx="1152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/>
              <a:t>Оценка состояния </a:t>
            </a:r>
            <a:r>
              <a:rPr lang="ru-RU" sz="900" dirty="0"/>
              <a:t>слоев эксплуатируемых дорожных </a:t>
            </a:r>
            <a:r>
              <a:rPr lang="ru-RU" sz="900" dirty="0" smtClean="0"/>
              <a:t>конструкций</a:t>
            </a:r>
            <a:endParaRPr lang="ru-RU" sz="900" dirty="0"/>
          </a:p>
        </p:txBody>
      </p:sp>
      <p:pic>
        <p:nvPicPr>
          <p:cNvPr id="10" name="Picture 5" descr="C:\Users\Antonenko_EV\Desktop\СТО 10.1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0" b="8229"/>
          <a:stretch/>
        </p:blipFill>
        <p:spPr bwMode="auto">
          <a:xfrm>
            <a:off x="7246518" y="1815666"/>
            <a:ext cx="1717970" cy="172819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ContrastingLeftFacing"/>
            <a:lightRig rig="soft" dir="t"/>
          </a:scene3d>
          <a:sp3d extrusionH="44450" contourW="12700" prstMaterial="matte">
            <a:bevelT w="165100" prst="coolSlant"/>
            <a:extrusionClr>
              <a:schemeClr val="tx1">
                <a:lumMod val="65000"/>
                <a:lumOff val="35000"/>
              </a:schemeClr>
            </a:extrusionClr>
            <a:contourClr>
              <a:schemeClr val="bg1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75887" y="1347614"/>
            <a:ext cx="1133644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ctr">
              <a:tabLst>
                <a:tab pos="-96520" algn="l"/>
              </a:tabLst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СТО АВТОДОР</a:t>
            </a:r>
          </a:p>
          <a:p>
            <a:pPr algn="ctr">
              <a:tabLst>
                <a:tab pos="-96520" algn="l"/>
              </a:tabLst>
            </a:pPr>
            <a:r>
              <a:rPr lang="ru-RU" sz="1200" b="1" dirty="0" smtClean="0"/>
              <a:t>2.28-2016</a:t>
            </a:r>
            <a:endParaRPr lang="ru-RU" sz="1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8236" y="789553"/>
            <a:ext cx="1133644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ctr">
              <a:tabLst>
                <a:tab pos="-96520" algn="l"/>
              </a:tabLst>
            </a:pPr>
            <a:r>
              <a:rPr lang="ru-RU" sz="1200" b="1" dirty="0">
                <a:latin typeface="Calibri"/>
                <a:ea typeface="Calibri"/>
                <a:cs typeface="Times New Roman"/>
              </a:rPr>
              <a:t>СТО 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АВТОДОР</a:t>
            </a:r>
          </a:p>
          <a:p>
            <a:pPr algn="ctr">
              <a:tabLst>
                <a:tab pos="-96520" algn="l"/>
              </a:tabLst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2.4-2013</a:t>
            </a:r>
            <a:endParaRPr lang="ru-RU" sz="1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8236" y="3953695"/>
            <a:ext cx="1133644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ctr">
              <a:tabLst>
                <a:tab pos="-96520" algn="l"/>
              </a:tabLst>
            </a:pPr>
            <a:r>
              <a:rPr lang="ru-RU" sz="1200" b="1" dirty="0">
                <a:latin typeface="Calibri"/>
                <a:ea typeface="Calibri"/>
                <a:cs typeface="Times New Roman"/>
              </a:rPr>
              <a:t>СТО 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АВТОДОР</a:t>
            </a:r>
          </a:p>
          <a:p>
            <a:pPr algn="ctr">
              <a:tabLst>
                <a:tab pos="-96520" algn="l"/>
              </a:tabLst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10.2-2014</a:t>
            </a:r>
            <a:endParaRPr lang="ru-RU" sz="1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24536" y="735548"/>
            <a:ext cx="4197954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Определен </a:t>
            </a:r>
            <a:r>
              <a:rPr lang="ru-RU" sz="1200" b="1" dirty="0"/>
              <a:t>порядок расчета остаточного ресурса дорожных конструкций</a:t>
            </a:r>
            <a:r>
              <a:rPr lang="ru-RU" sz="1200" dirty="0"/>
              <a:t> на текущем этапе эксплуатации, рекомендации по обоснованию проектных решений </a:t>
            </a:r>
            <a:r>
              <a:rPr lang="ru-RU" sz="1200" dirty="0" smtClean="0"/>
              <a:t>с </a:t>
            </a:r>
            <a:r>
              <a:rPr lang="ru-RU" sz="1200" dirty="0"/>
              <a:t>учетом остаточного ресурса дорожных </a:t>
            </a:r>
            <a:r>
              <a:rPr lang="ru-RU" sz="1200" dirty="0" smtClean="0"/>
              <a:t>конструкций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95127" y="3795886"/>
            <a:ext cx="4083368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Установлены </a:t>
            </a:r>
            <a:r>
              <a:rPr lang="ru-RU" sz="1200" b="1" dirty="0"/>
              <a:t>требования к значениям технико-эксплуатационных показателей</a:t>
            </a:r>
            <a:r>
              <a:rPr lang="ru-RU" sz="1200" dirty="0"/>
              <a:t>, определяющих </a:t>
            </a:r>
            <a:r>
              <a:rPr lang="ru-RU" sz="1200" dirty="0" smtClean="0"/>
              <a:t>ТЭС АД </a:t>
            </a:r>
            <a:r>
              <a:rPr lang="ru-RU" sz="1200" dirty="0"/>
              <a:t>Государственной компании «</a:t>
            </a:r>
            <a:r>
              <a:rPr lang="ru-RU" sz="1200" dirty="0" err="1"/>
              <a:t>Автодор</a:t>
            </a:r>
            <a:r>
              <a:rPr lang="ru-RU" sz="1200" dirty="0"/>
              <a:t>» в период выполнения гарантийных обязательств подрядными организациями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552" y="2884681"/>
            <a:ext cx="1133644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ctr">
              <a:tabLst>
                <a:tab pos="-96520" algn="l"/>
              </a:tabLst>
            </a:pPr>
            <a:r>
              <a:rPr lang="ru-RU" sz="1200" b="1" dirty="0">
                <a:latin typeface="Calibri"/>
                <a:ea typeface="Calibri"/>
                <a:cs typeface="Times New Roman"/>
              </a:rPr>
              <a:t>СТО 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АВТОДОР</a:t>
            </a:r>
          </a:p>
          <a:p>
            <a:pPr algn="ctr">
              <a:tabLst>
                <a:tab pos="-96520" algn="l"/>
              </a:tabLst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2.6-2013</a:t>
            </a:r>
            <a:endParaRPr lang="ru-RU" sz="1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8681" y="3057805"/>
            <a:ext cx="1133644" cy="461665"/>
          </a:xfrm>
          <a:prstGeom prst="rect">
            <a:avLst/>
          </a:prstGeom>
          <a:solidFill>
            <a:srgbClr val="CCFF99"/>
          </a:solidFill>
        </p:spPr>
        <p:txBody>
          <a:bodyPr wrap="none">
            <a:spAutoFit/>
          </a:bodyPr>
          <a:lstStyle/>
          <a:p>
            <a:pPr algn="ctr">
              <a:tabLst>
                <a:tab pos="-96520" algn="l"/>
              </a:tabLst>
            </a:pPr>
            <a:r>
              <a:rPr lang="ru-RU" sz="1200" b="1" dirty="0">
                <a:latin typeface="Calibri"/>
                <a:ea typeface="Calibri"/>
                <a:cs typeface="Times New Roman"/>
              </a:rPr>
              <a:t>СТО </a:t>
            </a:r>
            <a:r>
              <a:rPr lang="ru-RU" sz="1200" b="1" dirty="0" smtClean="0">
                <a:latin typeface="Calibri"/>
                <a:ea typeface="Calibri"/>
                <a:cs typeface="Times New Roman"/>
              </a:rPr>
              <a:t>АВТОДОР</a:t>
            </a:r>
          </a:p>
          <a:p>
            <a:pPr algn="ctr">
              <a:tabLst>
                <a:tab pos="-96520" algn="l"/>
              </a:tabLst>
            </a:pPr>
            <a:r>
              <a:rPr lang="ru-RU" sz="1200" b="1" dirty="0" smtClean="0">
                <a:latin typeface="Calibri"/>
                <a:ea typeface="Calibri"/>
                <a:cs typeface="Times New Roman"/>
              </a:rPr>
              <a:t>10.1-2013</a:t>
            </a:r>
            <a:endParaRPr lang="ru-RU" sz="12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34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32886" y="4861083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Shape 100"/>
          <p:cNvGrpSpPr/>
          <p:nvPr/>
        </p:nvGrpSpPr>
        <p:grpSpPr>
          <a:xfrm rot="5400000">
            <a:off x="8344386" y="2887752"/>
            <a:ext cx="384417" cy="855786"/>
            <a:chOff x="304800" y="3005136"/>
            <a:chExt cx="755649" cy="639762"/>
          </a:xfrm>
        </p:grpSpPr>
        <p:pic>
          <p:nvPicPr>
            <p:cNvPr id="95" name="Shape 101"/>
            <p:cNvPicPr preferRelativeResize="0"/>
            <p:nvPr/>
          </p:nvPicPr>
          <p:blipFill rotWithShape="1">
            <a:blip r:embed="rId5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005136"/>
              <a:ext cx="755649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Shape 102"/>
            <p:cNvSpPr txBox="1"/>
            <p:nvPr/>
          </p:nvSpPr>
          <p:spPr>
            <a:xfrm rot="5400000">
              <a:off x="465931" y="3039267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Shape 106"/>
          <p:cNvGrpSpPr/>
          <p:nvPr/>
        </p:nvGrpSpPr>
        <p:grpSpPr>
          <a:xfrm>
            <a:off x="2885053" y="1414876"/>
            <a:ext cx="5954547" cy="940850"/>
            <a:chOff x="1163637" y="3958380"/>
            <a:chExt cx="7535862" cy="1054099"/>
          </a:xfrm>
        </p:grpSpPr>
        <p:pic>
          <p:nvPicPr>
            <p:cNvPr id="107" name="Shape 107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3958380"/>
              <a:ext cx="7535862" cy="1054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Shape 108"/>
            <p:cNvSpPr txBox="1"/>
            <p:nvPr/>
          </p:nvSpPr>
          <p:spPr>
            <a:xfrm>
              <a:off x="1270000" y="4038287"/>
              <a:ext cx="7323137" cy="8397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</a:pPr>
              <a:r>
                <a:rPr lang="ru-RU" b="1" i="0" u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Оценка уровня сохранности дорожных одежд</a:t>
              </a: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dirty="0" smtClean="0">
                  <a:solidFill>
                    <a:schemeClr val="dk1"/>
                  </a:solidFill>
                </a:rPr>
                <a:t>актуализация технических паспортов дорог и ИССО</a:t>
              </a:r>
              <a:endParaRPr lang="ru-RU" sz="1000" dirty="0">
                <a:solidFill>
                  <a:schemeClr val="dk1"/>
                </a:solidFill>
              </a:endParaRP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dirty="0" smtClean="0">
                  <a:solidFill>
                    <a:schemeClr val="dk1"/>
                  </a:solidFill>
                </a:rPr>
                <a:t>анализ проектной документации</a:t>
              </a:r>
              <a:endParaRPr lang="ru-RU" sz="1000" i="1" dirty="0">
                <a:solidFill>
                  <a:schemeClr val="dk1"/>
                </a:solidFill>
              </a:endParaRP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dirty="0">
                  <a:solidFill>
                    <a:schemeClr val="dk1"/>
                  </a:solidFill>
                </a:rPr>
                <a:t>а</a:t>
              </a:r>
              <a:r>
                <a:rPr lang="ru-RU" sz="1000" dirty="0" smtClean="0">
                  <a:solidFill>
                    <a:schemeClr val="dk1"/>
                  </a:solidFill>
                </a:rPr>
                <a:t>нализ истории ремонтов</a:t>
              </a: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dirty="0" smtClean="0">
                  <a:solidFill>
                    <a:schemeClr val="dk1"/>
                  </a:solidFill>
                </a:rPr>
                <a:t>Расчет комплексного показателя  </a:t>
              </a:r>
              <a:r>
                <a:rPr lang="en-US" dirty="0" smtClean="0">
                  <a:solidFill>
                    <a:srgbClr val="FF0000"/>
                  </a:solidFill>
                </a:rPr>
                <a:t>P</a:t>
              </a:r>
              <a:r>
                <a:rPr lang="ru-RU" dirty="0" err="1">
                  <a:solidFill>
                    <a:srgbClr val="FF0000"/>
                  </a:solidFill>
                </a:rPr>
                <a:t>сохр</a:t>
              </a:r>
              <a:r>
                <a:rPr lang="ru-RU" dirty="0">
                  <a:solidFill>
                    <a:srgbClr val="FF0000"/>
                  </a:solidFill>
                </a:rPr>
                <a:t>=</a:t>
              </a: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ru-RU" dirty="0" err="1">
                  <a:solidFill>
                    <a:srgbClr val="FF0000"/>
                  </a:solidFill>
                </a:rPr>
                <a:t>пр</a:t>
              </a:r>
              <a:r>
                <a:rPr lang="ru-RU" dirty="0">
                  <a:solidFill>
                    <a:srgbClr val="FF0000"/>
                  </a:solidFill>
                </a:rPr>
                <a:t>*</a:t>
              </a: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ru-RU" dirty="0" err="1">
                  <a:solidFill>
                    <a:srgbClr val="FF0000"/>
                  </a:solidFill>
                </a:rPr>
                <a:t>в.оц</a:t>
              </a:r>
              <a:r>
                <a:rPr lang="ru-RU" dirty="0">
                  <a:solidFill>
                    <a:srgbClr val="FF0000"/>
                  </a:solidFill>
                </a:rPr>
                <a:t>*</a:t>
              </a: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ru-RU" dirty="0">
                  <a:solidFill>
                    <a:srgbClr val="FF0000"/>
                  </a:solidFill>
                </a:rPr>
                <a:t>ров.</a:t>
              </a:r>
              <a:endParaRPr lang="ru-RU" sz="1000" dirty="0">
                <a:solidFill>
                  <a:srgbClr val="FF0000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790286" y="2374422"/>
            <a:ext cx="7454125" cy="485360"/>
            <a:chOff x="1163637" y="5278437"/>
            <a:chExt cx="7535862" cy="1055686"/>
          </a:xfrm>
        </p:grpSpPr>
        <p:pic>
          <p:nvPicPr>
            <p:cNvPr id="116" name="Shape 116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5278437"/>
              <a:ext cx="7535862" cy="1055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Shape 117"/>
            <p:cNvSpPr txBox="1"/>
            <p:nvPr/>
          </p:nvSpPr>
          <p:spPr>
            <a:xfrm>
              <a:off x="1270000" y="5384800"/>
              <a:ext cx="7323137" cy="8397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buClr>
                  <a:schemeClr val="dk1"/>
                </a:buClr>
                <a:buSzPct val="100000"/>
              </a:pPr>
              <a:r>
                <a:rPr lang="ru-RU" sz="1300" b="1" i="0" u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Классификация участков </a:t>
              </a:r>
              <a:r>
                <a:rPr lang="ru-RU" sz="1300" b="1" dirty="0">
                  <a:solidFill>
                    <a:schemeClr val="dk1"/>
                  </a:solidFill>
                </a:rPr>
                <a:t>дорог </a:t>
              </a:r>
              <a:r>
                <a:rPr lang="ru-RU" sz="1300" b="1" dirty="0" smtClean="0">
                  <a:solidFill>
                    <a:schemeClr val="dk1"/>
                  </a:solidFill>
                  <a:sym typeface="Times New Roman"/>
                </a:rPr>
                <a:t>по </a:t>
              </a:r>
              <a:r>
                <a:rPr lang="ru-RU" sz="1300" b="1" dirty="0">
                  <a:solidFill>
                    <a:schemeClr val="dk1"/>
                  </a:solidFill>
                  <a:sym typeface="Times New Roman"/>
                </a:rPr>
                <a:t>уровню сохранности </a:t>
              </a:r>
              <a:r>
                <a:rPr lang="ru-RU" sz="1300" b="1" dirty="0" smtClean="0">
                  <a:solidFill>
                    <a:schemeClr val="dk1"/>
                  </a:solidFill>
                  <a:sym typeface="Times New Roman"/>
                </a:rPr>
                <a:t>дорожных одежд</a:t>
              </a:r>
              <a:r>
                <a:rPr lang="ru-RU" sz="1300" b="1" dirty="0">
                  <a:solidFill>
                    <a:schemeClr val="dk1"/>
                  </a:solidFill>
                </a:rPr>
                <a:t> на группы </a:t>
              </a:r>
              <a:endParaRPr lang="ru-RU" sz="1300" b="1" dirty="0" smtClean="0">
                <a:solidFill>
                  <a:schemeClr val="dk1"/>
                </a:solidFill>
              </a:endParaRPr>
            </a:p>
            <a:p>
              <a:pPr lvl="0" algn="ctr">
                <a:buClr>
                  <a:schemeClr val="dk1"/>
                </a:buClr>
                <a:buSzPct val="100000"/>
              </a:pPr>
              <a:r>
                <a:rPr lang="ru-RU" sz="1200" i="1" dirty="0" smtClean="0">
                  <a:solidFill>
                    <a:schemeClr val="dk1"/>
                  </a:solidFill>
                </a:rPr>
                <a:t>(</a:t>
              </a:r>
              <a:r>
                <a:rPr lang="en-US" sz="1200" i="1" dirty="0" smtClean="0">
                  <a:solidFill>
                    <a:schemeClr val="dk1"/>
                  </a:solidFill>
                </a:rPr>
                <a:t>I </a:t>
              </a:r>
              <a:r>
                <a:rPr lang="en-US" sz="1200" i="1" dirty="0">
                  <a:solidFill>
                    <a:schemeClr val="dk1"/>
                  </a:solidFill>
                </a:rPr>
                <a:t>–</a:t>
              </a:r>
              <a:r>
                <a:rPr lang="en-US" sz="1200" i="1" dirty="0" smtClean="0">
                  <a:solidFill>
                    <a:schemeClr val="dk1"/>
                  </a:solidFill>
                </a:rPr>
                <a:t> </a:t>
              </a:r>
              <a:r>
                <a:rPr lang="ru-RU" sz="1200" i="1" dirty="0" smtClean="0">
                  <a:solidFill>
                    <a:schemeClr val="dk1"/>
                  </a:solidFill>
                </a:rPr>
                <a:t>восстановление нормативного состояния покрытия, </a:t>
              </a:r>
              <a:r>
                <a:rPr lang="en-US" sz="1200" i="1" dirty="0" smtClean="0">
                  <a:solidFill>
                    <a:schemeClr val="dk1"/>
                  </a:solidFill>
                </a:rPr>
                <a:t>II – </a:t>
              </a:r>
              <a:r>
                <a:rPr lang="ru-RU" sz="1200" i="1" dirty="0" smtClean="0">
                  <a:solidFill>
                    <a:schemeClr val="dk1"/>
                  </a:solidFill>
                </a:rPr>
                <a:t>ремонт</a:t>
              </a:r>
              <a:r>
                <a:rPr lang="en-US" sz="1200" i="1" dirty="0" smtClean="0">
                  <a:solidFill>
                    <a:schemeClr val="dk1"/>
                  </a:solidFill>
                </a:rPr>
                <a:t>, III –</a:t>
              </a:r>
              <a:r>
                <a:rPr lang="ru-RU" sz="1200" i="1" dirty="0" smtClean="0">
                  <a:solidFill>
                    <a:schemeClr val="dk1"/>
                  </a:solidFill>
                </a:rPr>
                <a:t> кап. ремонт)</a:t>
              </a:r>
              <a:r>
                <a:rPr lang="en-US" sz="1200" b="1" dirty="0" smtClean="0">
                  <a:solidFill>
                    <a:schemeClr val="dk1"/>
                  </a:solidFill>
                </a:rPr>
                <a:t> </a:t>
              </a:r>
              <a:endParaRPr lang="ru-RU" sz="1200" b="1" dirty="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Shape 103"/>
          <p:cNvGrpSpPr/>
          <p:nvPr/>
        </p:nvGrpSpPr>
        <p:grpSpPr>
          <a:xfrm>
            <a:off x="179513" y="443868"/>
            <a:ext cx="8687952" cy="903746"/>
            <a:chOff x="1163637" y="2974975"/>
            <a:chExt cx="7535862" cy="762000"/>
          </a:xfrm>
        </p:grpSpPr>
        <p:pic>
          <p:nvPicPr>
            <p:cNvPr id="28" name="Shape 10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63637" y="2974975"/>
              <a:ext cx="7535862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Shape 105"/>
            <p:cNvSpPr txBox="1"/>
            <p:nvPr/>
          </p:nvSpPr>
          <p:spPr>
            <a:xfrm>
              <a:off x="1246186" y="3020511"/>
              <a:ext cx="7370762" cy="600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200" b="1" i="0" u="none" dirty="0" smtClean="0">
                  <a:solidFill>
                    <a:schemeClr val="dk1"/>
                  </a:solidFill>
                  <a:sym typeface="Arial"/>
                </a:rPr>
                <a:t>Диагностика сети автомобильных дорог по показателям:</a:t>
              </a:r>
              <a:endParaRPr lang="ru-RU" sz="1200" i="0" u="none" dirty="0" smtClean="0">
                <a:solidFill>
                  <a:schemeClr val="dk1"/>
                </a:solidFill>
                <a:sym typeface="Arial"/>
              </a:endParaRP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0" u="none" dirty="0" smtClean="0">
                  <a:solidFill>
                    <a:schemeClr val="dk1"/>
                  </a:solidFill>
                  <a:sym typeface="Arial"/>
                </a:rPr>
                <a:t>продольная ровность </a:t>
              </a:r>
              <a:r>
                <a:rPr lang="en-US" sz="1000" i="0" u="none" dirty="0" smtClean="0">
                  <a:solidFill>
                    <a:schemeClr val="dk1"/>
                  </a:solidFill>
                  <a:sym typeface="Arial"/>
                </a:rPr>
                <a:t>IRI</a:t>
              </a:r>
              <a:r>
                <a:rPr lang="ru-RU" sz="1000" i="0" u="none" dirty="0" smtClean="0">
                  <a:solidFill>
                    <a:schemeClr val="dk1"/>
                  </a:solidFill>
                  <a:sym typeface="Arial"/>
                </a:rPr>
                <a:t> (</a:t>
              </a:r>
              <a:r>
                <a:rPr lang="ru-RU" sz="1000" i="1" u="none" dirty="0" smtClean="0">
                  <a:solidFill>
                    <a:schemeClr val="dk1"/>
                  </a:solidFill>
                  <a:sym typeface="Arial"/>
                </a:rPr>
                <a:t>расчет индикатора</a:t>
              </a:r>
              <a:r>
                <a:rPr lang="ru-RU" sz="1000" i="0" u="none" dirty="0" smtClean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en-US" sz="1000" dirty="0">
                  <a:solidFill>
                    <a:schemeClr val="dk1"/>
                  </a:solidFill>
                </a:rPr>
                <a:t>P</a:t>
              </a:r>
              <a:r>
                <a:rPr lang="ru-RU" sz="1000" dirty="0" smtClean="0">
                  <a:solidFill>
                    <a:schemeClr val="dk1"/>
                  </a:solidFill>
                </a:rPr>
                <a:t>ров)</a:t>
              </a:r>
              <a:endParaRPr lang="ru-RU" sz="1000" i="0" u="none" dirty="0" smtClean="0">
                <a:solidFill>
                  <a:schemeClr val="dk1"/>
                </a:solidFill>
                <a:sym typeface="Arial"/>
              </a:endParaRP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0" u="none" dirty="0" smtClean="0">
                  <a:solidFill>
                    <a:schemeClr val="dk1"/>
                  </a:solidFill>
                  <a:sym typeface="Arial"/>
                </a:rPr>
                <a:t>дефекты покрытия с расчетом </a:t>
              </a:r>
              <a:r>
                <a:rPr lang="ru-RU" sz="1000" i="0" u="none" dirty="0" err="1" smtClean="0">
                  <a:solidFill>
                    <a:schemeClr val="dk1"/>
                  </a:solidFill>
                  <a:sym typeface="Arial"/>
                </a:rPr>
                <a:t>Бср</a:t>
              </a:r>
              <a:r>
                <a:rPr lang="ru-RU" sz="1000" i="0" u="none" dirty="0" smtClean="0">
                  <a:solidFill>
                    <a:schemeClr val="dk1"/>
                  </a:solidFill>
                  <a:sym typeface="Arial"/>
                </a:rPr>
                <a:t>  </a:t>
              </a:r>
              <a:r>
                <a:rPr lang="ru-RU" sz="1000" i="1" u="none" dirty="0" smtClean="0">
                  <a:solidFill>
                    <a:schemeClr val="dk1"/>
                  </a:solidFill>
                  <a:sym typeface="Arial"/>
                </a:rPr>
                <a:t>(расчет индикатора </a:t>
              </a:r>
              <a:r>
                <a:rPr lang="en-US" sz="1000" dirty="0" smtClean="0">
                  <a:solidFill>
                    <a:schemeClr val="dk1"/>
                  </a:solidFill>
                </a:rPr>
                <a:t>P</a:t>
              </a:r>
              <a:r>
                <a:rPr lang="ru-RU" sz="1000" dirty="0" err="1" smtClean="0">
                  <a:solidFill>
                    <a:schemeClr val="dk1"/>
                  </a:solidFill>
                </a:rPr>
                <a:t>в.оц</a:t>
              </a:r>
              <a:r>
                <a:rPr lang="ru-RU" sz="1000" dirty="0" smtClean="0">
                  <a:solidFill>
                    <a:schemeClr val="dk1"/>
                  </a:solidFill>
                </a:rPr>
                <a:t> </a:t>
              </a:r>
              <a:r>
                <a:rPr lang="ru-RU" sz="1000" i="1" u="none" dirty="0" smtClean="0">
                  <a:solidFill>
                    <a:schemeClr val="dk1"/>
                  </a:solidFill>
                  <a:sym typeface="Arial"/>
                </a:rPr>
                <a:t>с применением лабораторий, оснащенных системой цифровой </a:t>
              </a:r>
              <a:r>
                <a:rPr lang="ru-RU" sz="1000" i="1" u="none" dirty="0" err="1" smtClean="0">
                  <a:solidFill>
                    <a:schemeClr val="dk1"/>
                  </a:solidFill>
                  <a:sym typeface="Arial"/>
                </a:rPr>
                <a:t>видеодефектовки</a:t>
              </a:r>
              <a:r>
                <a:rPr lang="ru-RU" sz="1000" i="1" u="none" dirty="0" smtClean="0">
                  <a:solidFill>
                    <a:schemeClr val="dk1"/>
                  </a:solidFill>
                  <a:sym typeface="Arial"/>
                </a:rPr>
                <a:t>)</a:t>
              </a: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dirty="0">
                  <a:solidFill>
                    <a:schemeClr val="dk1"/>
                  </a:solidFill>
                </a:rPr>
                <a:t>о</a:t>
              </a:r>
              <a:r>
                <a:rPr lang="ru-RU" sz="1000" dirty="0" smtClean="0">
                  <a:solidFill>
                    <a:schemeClr val="dk1"/>
                  </a:solidFill>
                </a:rPr>
                <a:t>бщий модуль упругости</a:t>
              </a:r>
              <a:r>
                <a:rPr lang="ru-RU" sz="10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0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E</a:t>
              </a:r>
              <a:r>
                <a:rPr lang="ru-RU" sz="1000" dirty="0" smtClean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об</a:t>
              </a:r>
              <a:r>
                <a:rPr lang="ru-RU" sz="1000" i="1" dirty="0">
                  <a:solidFill>
                    <a:schemeClr val="dk1"/>
                  </a:solidFill>
                </a:rPr>
                <a:t> </a:t>
              </a:r>
              <a:r>
                <a:rPr lang="ru-RU" sz="1000" i="1" dirty="0" smtClean="0">
                  <a:solidFill>
                    <a:schemeClr val="dk1"/>
                  </a:solidFill>
                </a:rPr>
                <a:t>(расчет индикатора </a:t>
              </a:r>
              <a:r>
                <a:rPr lang="en-US" sz="1000" dirty="0">
                  <a:solidFill>
                    <a:schemeClr val="dk1"/>
                  </a:solidFill>
                </a:rPr>
                <a:t>P</a:t>
              </a:r>
              <a:r>
                <a:rPr lang="ru-RU" sz="1000" dirty="0" err="1" smtClean="0">
                  <a:solidFill>
                    <a:schemeClr val="dk1"/>
                  </a:solidFill>
                </a:rPr>
                <a:t>пр</a:t>
              </a:r>
              <a:r>
                <a:rPr lang="ru-RU" sz="1000" dirty="0" smtClean="0">
                  <a:solidFill>
                    <a:schemeClr val="dk1"/>
                  </a:solidFill>
                </a:rPr>
                <a:t> </a:t>
              </a:r>
              <a:r>
                <a:rPr lang="ru-RU" sz="1000" i="1" dirty="0" smtClean="0">
                  <a:solidFill>
                    <a:schemeClr val="dk1"/>
                  </a:solidFill>
                </a:rPr>
                <a:t>с применением установки </a:t>
              </a:r>
              <a:r>
                <a:rPr lang="en-US" sz="1000" i="1" dirty="0" smtClean="0">
                  <a:solidFill>
                    <a:schemeClr val="dk1"/>
                  </a:solidFill>
                </a:rPr>
                <a:t>FWD)</a:t>
              </a:r>
              <a:endParaRPr lang="ru-RU" sz="1000" i="1" u="none" dirty="0" smtClean="0">
                <a:solidFill>
                  <a:schemeClr val="tx1"/>
                </a:solidFill>
                <a:latin typeface="+mj-lt"/>
                <a:sym typeface="Arial"/>
              </a:endParaRPr>
            </a:p>
          </p:txBody>
        </p:sp>
      </p:grpSp>
      <p:grpSp>
        <p:nvGrpSpPr>
          <p:cNvPr id="39" name="Shape 103"/>
          <p:cNvGrpSpPr/>
          <p:nvPr/>
        </p:nvGrpSpPr>
        <p:grpSpPr>
          <a:xfrm>
            <a:off x="107504" y="2909096"/>
            <a:ext cx="2784562" cy="670766"/>
            <a:chOff x="1163637" y="2974975"/>
            <a:chExt cx="7535862" cy="762000"/>
          </a:xfrm>
        </p:grpSpPr>
        <p:pic>
          <p:nvPicPr>
            <p:cNvPr id="40" name="Shape 104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2974975"/>
              <a:ext cx="7535862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Shape 105"/>
            <p:cNvSpPr txBox="1"/>
            <p:nvPr/>
          </p:nvSpPr>
          <p:spPr>
            <a:xfrm>
              <a:off x="1246187" y="3057525"/>
              <a:ext cx="7370761" cy="600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en-US" sz="1200" b="1" i="0" u="none" dirty="0" smtClean="0">
                  <a:solidFill>
                    <a:schemeClr val="dk1"/>
                  </a:solidFill>
                  <a:sym typeface="Arial"/>
                </a:rPr>
                <a:t>I </a:t>
              </a:r>
              <a:r>
                <a:rPr lang="ru-RU" sz="1200" b="1" i="0" u="none" dirty="0" smtClean="0">
                  <a:solidFill>
                    <a:schemeClr val="dk1"/>
                  </a:solidFill>
                  <a:sym typeface="Arial"/>
                </a:rPr>
                <a:t>группа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200" i="0" u="none" dirty="0" smtClean="0">
                  <a:solidFill>
                    <a:schemeClr val="dk1"/>
                  </a:solidFill>
                  <a:sym typeface="Arial"/>
                </a:rPr>
                <a:t>Создание комплексных цифровых дефектных ведомостей</a:t>
              </a:r>
              <a:endParaRPr lang="ru-RU" sz="1200" i="1" u="none" dirty="0" smtClean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42" name="Shape 103"/>
          <p:cNvGrpSpPr/>
          <p:nvPr/>
        </p:nvGrpSpPr>
        <p:grpSpPr>
          <a:xfrm>
            <a:off x="2969098" y="3315065"/>
            <a:ext cx="3066842" cy="1330210"/>
            <a:chOff x="1163637" y="3223340"/>
            <a:chExt cx="7535862" cy="840213"/>
          </a:xfrm>
        </p:grpSpPr>
        <p:pic>
          <p:nvPicPr>
            <p:cNvPr id="43" name="Shape 10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63637" y="3223340"/>
              <a:ext cx="7535862" cy="8040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Shape 105"/>
            <p:cNvSpPr txBox="1"/>
            <p:nvPr/>
          </p:nvSpPr>
          <p:spPr>
            <a:xfrm>
              <a:off x="1246186" y="3299631"/>
              <a:ext cx="7370760" cy="7639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en-US" sz="1200" b="1" i="0" u="none" dirty="0" smtClean="0">
                  <a:solidFill>
                    <a:schemeClr val="dk1"/>
                  </a:solidFill>
                  <a:sym typeface="Arial"/>
                </a:rPr>
                <a:t>I</a:t>
              </a:r>
              <a:r>
                <a:rPr lang="en-US" sz="1200" b="1" dirty="0">
                  <a:solidFill>
                    <a:schemeClr val="dk1"/>
                  </a:solidFill>
                </a:rPr>
                <a:t>I</a:t>
              </a:r>
              <a:r>
                <a:rPr lang="en-US" sz="1200" b="1" i="0" u="none" dirty="0" smtClean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ru-RU" sz="1200" b="1" i="0" u="none" dirty="0" smtClean="0">
                  <a:solidFill>
                    <a:schemeClr val="dk1"/>
                  </a:solidFill>
                  <a:sym typeface="Arial"/>
                </a:rPr>
                <a:t>группа</a:t>
              </a:r>
            </a:p>
            <a:p>
              <a:pPr lvl="0" algn="ctr">
                <a:buClr>
                  <a:schemeClr val="dk1"/>
                </a:buClr>
                <a:buSzPct val="112500"/>
              </a:pPr>
              <a:r>
                <a:rPr lang="ru-RU" sz="1200" dirty="0" smtClean="0">
                  <a:solidFill>
                    <a:schemeClr val="dk1"/>
                  </a:solidFill>
                </a:rPr>
                <a:t>Комплексные цифр. </a:t>
              </a:r>
              <a:r>
                <a:rPr lang="ru-RU" sz="1200" dirty="0" err="1" smtClean="0">
                  <a:solidFill>
                    <a:schemeClr val="dk1"/>
                  </a:solidFill>
                </a:rPr>
                <a:t>деф</a:t>
              </a:r>
              <a:r>
                <a:rPr lang="ru-RU" sz="1200" dirty="0" smtClean="0">
                  <a:solidFill>
                    <a:schemeClr val="dk1"/>
                  </a:solidFill>
                </a:rPr>
                <a:t>. ведомости и </a:t>
              </a:r>
              <a:r>
                <a:rPr lang="ru-RU" sz="1200" i="0" u="none" dirty="0" smtClean="0">
                  <a:solidFill>
                    <a:schemeClr val="dk1"/>
                  </a:solidFill>
                  <a:sym typeface="Arial"/>
                </a:rPr>
                <a:t>участки локальной замены нижних слоев дорожной одежды</a:t>
              </a: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dirty="0" smtClean="0">
                  <a:solidFill>
                    <a:schemeClr val="dk1"/>
                  </a:solidFill>
                </a:rPr>
                <a:t>Комплексные цифр дефектные ведомости</a:t>
              </a:r>
              <a:endParaRPr lang="ru-RU" sz="1000" dirty="0">
                <a:solidFill>
                  <a:schemeClr val="dk1"/>
                </a:solidFill>
              </a:endParaRP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dirty="0" smtClean="0">
                  <a:solidFill>
                    <a:schemeClr val="dk1"/>
                  </a:solidFill>
                </a:rPr>
                <a:t>Варианты конструкции </a:t>
              </a:r>
              <a:r>
                <a:rPr lang="ru-RU" sz="1000" dirty="0">
                  <a:solidFill>
                    <a:schemeClr val="dk1"/>
                  </a:solidFill>
                </a:rPr>
                <a:t>дорожных </a:t>
              </a:r>
              <a:r>
                <a:rPr lang="ru-RU" sz="1000" dirty="0" smtClean="0">
                  <a:solidFill>
                    <a:schemeClr val="dk1"/>
                  </a:solidFill>
                </a:rPr>
                <a:t>одежд</a:t>
              </a:r>
            </a:p>
            <a:p>
              <a:pPr marL="171450" lvl="0" indent="-171450" algn="just">
                <a:buClr>
                  <a:schemeClr val="dk1"/>
                </a:buClr>
                <a:buSzPct val="112500"/>
                <a:buFontTx/>
                <a:buChar char="-"/>
              </a:pPr>
              <a:r>
                <a:rPr lang="ru-RU" sz="1000" i="0" u="none" dirty="0" smtClean="0">
                  <a:solidFill>
                    <a:schemeClr val="dk1"/>
                  </a:solidFill>
                  <a:sym typeface="Arial"/>
                </a:rPr>
                <a:t>Сметы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endParaRPr lang="ru-RU" sz="1200" i="1" u="none" dirty="0" smtClean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70" name="Shape 103"/>
          <p:cNvGrpSpPr/>
          <p:nvPr/>
        </p:nvGrpSpPr>
        <p:grpSpPr>
          <a:xfrm>
            <a:off x="107505" y="1436966"/>
            <a:ext cx="2584794" cy="756743"/>
            <a:chOff x="1163637" y="2974975"/>
            <a:chExt cx="7535862" cy="762000"/>
          </a:xfrm>
        </p:grpSpPr>
        <p:pic>
          <p:nvPicPr>
            <p:cNvPr id="71" name="Shape 104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2974975"/>
              <a:ext cx="7535862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Shape 105"/>
            <p:cNvSpPr txBox="1"/>
            <p:nvPr/>
          </p:nvSpPr>
          <p:spPr>
            <a:xfrm>
              <a:off x="1246187" y="3057525"/>
              <a:ext cx="7370761" cy="600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200" b="1" i="0" u="none" dirty="0" smtClean="0">
                  <a:solidFill>
                    <a:schemeClr val="dk1"/>
                  </a:solidFill>
                  <a:sym typeface="Arial"/>
                </a:rPr>
                <a:t>Актуализация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200" b="1" i="0" u="none" dirty="0" smtClean="0">
                  <a:solidFill>
                    <a:schemeClr val="dk1"/>
                  </a:solidFill>
                  <a:sym typeface="Arial"/>
                </a:rPr>
                <a:t>базы дорожных данных ГИС</a:t>
              </a:r>
            </a:p>
          </p:txBody>
        </p:sp>
      </p:grpSp>
      <p:grpSp>
        <p:nvGrpSpPr>
          <p:cNvPr id="109" name="Shape 109"/>
          <p:cNvGrpSpPr/>
          <p:nvPr/>
        </p:nvGrpSpPr>
        <p:grpSpPr>
          <a:xfrm rot="5400000">
            <a:off x="4883151" y="2090810"/>
            <a:ext cx="176513" cy="641350"/>
            <a:chOff x="304800" y="4138612"/>
            <a:chExt cx="755649" cy="641350"/>
          </a:xfrm>
        </p:grpSpPr>
        <p:pic>
          <p:nvPicPr>
            <p:cNvPr id="110" name="Shape 110"/>
            <p:cNvPicPr preferRelativeResize="0"/>
            <p:nvPr/>
          </p:nvPicPr>
          <p:blipFill rotWithShape="1">
            <a:blip r:embed="rId11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Shape 109"/>
          <p:cNvGrpSpPr/>
          <p:nvPr/>
        </p:nvGrpSpPr>
        <p:grpSpPr>
          <a:xfrm rot="10800000">
            <a:off x="2627785" y="1545637"/>
            <a:ext cx="295274" cy="481013"/>
            <a:chOff x="304800" y="4138612"/>
            <a:chExt cx="755649" cy="641350"/>
          </a:xfrm>
        </p:grpSpPr>
        <p:pic>
          <p:nvPicPr>
            <p:cNvPr id="74" name="Shape 110"/>
            <p:cNvPicPr preferRelativeResize="0"/>
            <p:nvPr/>
          </p:nvPicPr>
          <p:blipFill rotWithShape="1">
            <a:blip r:embed="rId12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Shape 109"/>
          <p:cNvGrpSpPr/>
          <p:nvPr/>
        </p:nvGrpSpPr>
        <p:grpSpPr>
          <a:xfrm rot="5400000">
            <a:off x="4860678" y="1071489"/>
            <a:ext cx="221456" cy="641350"/>
            <a:chOff x="304800" y="4138612"/>
            <a:chExt cx="755649" cy="641350"/>
          </a:xfrm>
        </p:grpSpPr>
        <p:pic>
          <p:nvPicPr>
            <p:cNvPr id="80" name="Shape 110"/>
            <p:cNvPicPr preferRelativeResize="0"/>
            <p:nvPr/>
          </p:nvPicPr>
          <p:blipFill rotWithShape="1">
            <a:blip r:embed="rId12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Shape 109"/>
          <p:cNvGrpSpPr/>
          <p:nvPr/>
        </p:nvGrpSpPr>
        <p:grpSpPr>
          <a:xfrm rot="5400000">
            <a:off x="1325564" y="1065659"/>
            <a:ext cx="221456" cy="641350"/>
            <a:chOff x="304800" y="4138612"/>
            <a:chExt cx="755649" cy="641350"/>
          </a:xfrm>
        </p:grpSpPr>
        <p:pic>
          <p:nvPicPr>
            <p:cNvPr id="83" name="Shape 110"/>
            <p:cNvPicPr preferRelativeResize="0"/>
            <p:nvPr/>
          </p:nvPicPr>
          <p:blipFill rotWithShape="1">
            <a:blip r:embed="rId12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Shape 100"/>
          <p:cNvGrpSpPr/>
          <p:nvPr/>
        </p:nvGrpSpPr>
        <p:grpSpPr>
          <a:xfrm rot="5400000">
            <a:off x="1365316" y="3181010"/>
            <a:ext cx="212375" cy="855786"/>
            <a:chOff x="304800" y="3005136"/>
            <a:chExt cx="755649" cy="639762"/>
          </a:xfrm>
        </p:grpSpPr>
        <p:pic>
          <p:nvPicPr>
            <p:cNvPr id="92" name="Shape 101"/>
            <p:cNvPicPr preferRelativeResize="0"/>
            <p:nvPr/>
          </p:nvPicPr>
          <p:blipFill rotWithShape="1">
            <a:blip r:embed="rId13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005136"/>
              <a:ext cx="755649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102"/>
            <p:cNvSpPr txBox="1"/>
            <p:nvPr/>
          </p:nvSpPr>
          <p:spPr>
            <a:xfrm rot="5400000">
              <a:off x="465931" y="3039267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Shape 115"/>
          <p:cNvGrpSpPr/>
          <p:nvPr/>
        </p:nvGrpSpPr>
        <p:grpSpPr>
          <a:xfrm>
            <a:off x="539552" y="4659982"/>
            <a:ext cx="7992887" cy="436459"/>
            <a:chOff x="1163637" y="5278437"/>
            <a:chExt cx="7535862" cy="1055686"/>
          </a:xfrm>
        </p:grpSpPr>
        <p:pic>
          <p:nvPicPr>
            <p:cNvPr id="101" name="Shape 116"/>
            <p:cNvPicPr preferRelativeResize="0"/>
            <p:nvPr/>
          </p:nvPicPr>
          <p:blipFill rotWithShape="1">
            <a:blip r:embed="rId14" cstate="email">
              <a:alphaModFix/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5278437"/>
              <a:ext cx="7535862" cy="1055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Shape 117"/>
            <p:cNvSpPr txBox="1"/>
            <p:nvPr/>
          </p:nvSpPr>
          <p:spPr>
            <a:xfrm>
              <a:off x="1270000" y="5384800"/>
              <a:ext cx="7323137" cy="8397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285750" marR="0" lvl="0" indent="-2857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buClr>
                  <a:schemeClr val="dk1"/>
                </a:buClr>
                <a:buSzPct val="100000"/>
              </a:pPr>
              <a:r>
                <a:rPr lang="ru-RU" sz="1300" b="1" i="0" u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Программа ремонтов и капитальных ремонтов автомобильных дорог на 3-летний период</a:t>
              </a:r>
              <a:endParaRPr lang="ru-RU" sz="1300" b="1" dirty="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Shape 109"/>
          <p:cNvGrpSpPr/>
          <p:nvPr/>
        </p:nvGrpSpPr>
        <p:grpSpPr>
          <a:xfrm rot="5400000">
            <a:off x="893515" y="2518389"/>
            <a:ext cx="221456" cy="641350"/>
            <a:chOff x="304800" y="4138612"/>
            <a:chExt cx="755649" cy="641350"/>
          </a:xfrm>
        </p:grpSpPr>
        <p:pic>
          <p:nvPicPr>
            <p:cNvPr id="104" name="Shape 110"/>
            <p:cNvPicPr preferRelativeResize="0"/>
            <p:nvPr/>
          </p:nvPicPr>
          <p:blipFill rotWithShape="1">
            <a:blip r:embed="rId12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5" name="Shape 9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79513" y="33468"/>
            <a:ext cx="8660088" cy="3780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Прямоугольник 85"/>
          <p:cNvSpPr/>
          <p:nvPr/>
        </p:nvSpPr>
        <p:spPr>
          <a:xfrm>
            <a:off x="361863" y="51470"/>
            <a:ext cx="8496944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Стратегия управления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состоянием 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автомобильных дорог</a:t>
            </a:r>
            <a:endParaRPr lang="ru-RU" sz="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8" name="Shape 100"/>
          <p:cNvGrpSpPr/>
          <p:nvPr/>
        </p:nvGrpSpPr>
        <p:grpSpPr>
          <a:xfrm rot="5400000">
            <a:off x="4374118" y="4197909"/>
            <a:ext cx="212375" cy="855786"/>
            <a:chOff x="304800" y="3005136"/>
            <a:chExt cx="755649" cy="639762"/>
          </a:xfrm>
        </p:grpSpPr>
        <p:pic>
          <p:nvPicPr>
            <p:cNvPr id="119" name="Shape 101"/>
            <p:cNvPicPr preferRelativeResize="0"/>
            <p:nvPr/>
          </p:nvPicPr>
          <p:blipFill rotWithShape="1">
            <a:blip r:embed="rId13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005136"/>
              <a:ext cx="755649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Shape 102"/>
            <p:cNvSpPr txBox="1"/>
            <p:nvPr/>
          </p:nvSpPr>
          <p:spPr>
            <a:xfrm rot="5400000">
              <a:off x="465931" y="3039267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Shape 100"/>
          <p:cNvGrpSpPr/>
          <p:nvPr/>
        </p:nvGrpSpPr>
        <p:grpSpPr>
          <a:xfrm rot="5400000">
            <a:off x="1347096" y="4179689"/>
            <a:ext cx="248816" cy="855786"/>
            <a:chOff x="304800" y="3005136"/>
            <a:chExt cx="755649" cy="639762"/>
          </a:xfrm>
        </p:grpSpPr>
        <p:pic>
          <p:nvPicPr>
            <p:cNvPr id="113" name="Shape 101"/>
            <p:cNvPicPr preferRelativeResize="0"/>
            <p:nvPr/>
          </p:nvPicPr>
          <p:blipFill rotWithShape="1">
            <a:blip r:embed="rId13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005136"/>
              <a:ext cx="755649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02"/>
            <p:cNvSpPr txBox="1"/>
            <p:nvPr/>
          </p:nvSpPr>
          <p:spPr>
            <a:xfrm rot="5400000">
              <a:off x="465931" y="3039267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Shape 103"/>
          <p:cNvGrpSpPr/>
          <p:nvPr/>
        </p:nvGrpSpPr>
        <p:grpSpPr>
          <a:xfrm>
            <a:off x="93748" y="3669952"/>
            <a:ext cx="2829313" cy="935326"/>
            <a:chOff x="1163637" y="2974975"/>
            <a:chExt cx="7535862" cy="762000"/>
          </a:xfrm>
        </p:grpSpPr>
        <p:pic>
          <p:nvPicPr>
            <p:cNvPr id="89" name="Shape 104"/>
            <p:cNvPicPr preferRelativeResize="0"/>
            <p:nvPr/>
          </p:nvPicPr>
          <p:blipFill rotWithShape="1">
            <a:blip r:embed="rId1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2974975"/>
              <a:ext cx="7535862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Shape 105"/>
            <p:cNvSpPr txBox="1"/>
            <p:nvPr/>
          </p:nvSpPr>
          <p:spPr>
            <a:xfrm>
              <a:off x="1246187" y="3057525"/>
              <a:ext cx="7370761" cy="600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100" i="0" u="none" dirty="0" smtClean="0">
                  <a:solidFill>
                    <a:schemeClr val="dk1"/>
                  </a:solidFill>
                  <a:sym typeface="Arial"/>
                </a:rPr>
                <a:t>Комплексные цифровые дефектные ведомости, с</a:t>
              </a:r>
              <a:r>
                <a:rPr lang="ru-RU" sz="1100" dirty="0" smtClean="0">
                  <a:solidFill>
                    <a:schemeClr val="dk1"/>
                  </a:solidFill>
                </a:rPr>
                <a:t>меты</a:t>
              </a:r>
            </a:p>
            <a:p>
              <a:pPr algn="ctr">
                <a:buClr>
                  <a:schemeClr val="dk1"/>
                </a:buClr>
                <a:buSzPct val="112500"/>
              </a:pPr>
              <a:r>
                <a:rPr lang="ru-RU" sz="1100" i="1" dirty="0" smtClean="0">
                  <a:solidFill>
                    <a:schemeClr val="dk1"/>
                  </a:solidFill>
                </a:rPr>
                <a:t>Проект в формате автомат. </a:t>
              </a:r>
              <a:r>
                <a:rPr lang="en-US" sz="1100" i="1" dirty="0">
                  <a:solidFill>
                    <a:schemeClr val="dk1"/>
                  </a:solidFill>
                </a:rPr>
                <a:t>3D </a:t>
              </a:r>
              <a:r>
                <a:rPr lang="ru-RU" sz="1100" i="1" dirty="0" smtClean="0">
                  <a:solidFill>
                    <a:schemeClr val="dk1"/>
                  </a:solidFill>
                </a:rPr>
                <a:t>систем управления дорожной техникой</a:t>
              </a:r>
              <a:endParaRPr lang="ru-RU" sz="1100" i="1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21" name="Shape 100"/>
          <p:cNvGrpSpPr/>
          <p:nvPr/>
        </p:nvGrpSpPr>
        <p:grpSpPr>
          <a:xfrm rot="5400000">
            <a:off x="7524328" y="4155925"/>
            <a:ext cx="296344" cy="855786"/>
            <a:chOff x="304800" y="3005136"/>
            <a:chExt cx="755649" cy="639762"/>
          </a:xfrm>
        </p:grpSpPr>
        <p:pic>
          <p:nvPicPr>
            <p:cNvPr id="122" name="Shape 101"/>
            <p:cNvPicPr preferRelativeResize="0"/>
            <p:nvPr/>
          </p:nvPicPr>
          <p:blipFill rotWithShape="1">
            <a:blip r:embed="rId18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005136"/>
              <a:ext cx="755649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Shape 102"/>
            <p:cNvSpPr txBox="1"/>
            <p:nvPr/>
          </p:nvSpPr>
          <p:spPr>
            <a:xfrm rot="5400000">
              <a:off x="465931" y="3039267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Shape 103"/>
          <p:cNvGrpSpPr/>
          <p:nvPr/>
        </p:nvGrpSpPr>
        <p:grpSpPr>
          <a:xfrm>
            <a:off x="6097726" y="3471542"/>
            <a:ext cx="3010778" cy="1116432"/>
            <a:chOff x="1163637" y="2974975"/>
            <a:chExt cx="7535862" cy="682122"/>
          </a:xfrm>
        </p:grpSpPr>
        <p:pic>
          <p:nvPicPr>
            <p:cNvPr id="46" name="Shape 104"/>
            <p:cNvPicPr preferRelativeResize="0"/>
            <p:nvPr/>
          </p:nvPicPr>
          <p:blipFill rotWithShape="1">
            <a:blip r:embed="rId1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2974975"/>
              <a:ext cx="7535862" cy="682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Shape 105"/>
            <p:cNvSpPr txBox="1"/>
            <p:nvPr/>
          </p:nvSpPr>
          <p:spPr>
            <a:xfrm>
              <a:off x="1246187" y="3015335"/>
              <a:ext cx="7370762" cy="600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en-US" sz="1200" b="1" i="0" u="none" dirty="0" smtClean="0">
                  <a:solidFill>
                    <a:schemeClr val="dk1"/>
                  </a:solidFill>
                  <a:sym typeface="Arial"/>
                </a:rPr>
                <a:t>I</a:t>
              </a:r>
              <a:r>
                <a:rPr lang="en-US" sz="1200" b="1" dirty="0">
                  <a:solidFill>
                    <a:schemeClr val="dk1"/>
                  </a:solidFill>
                </a:rPr>
                <a:t>I</a:t>
              </a:r>
              <a:r>
                <a:rPr lang="en-US" sz="1200" b="1" dirty="0" smtClean="0">
                  <a:solidFill>
                    <a:schemeClr val="dk1"/>
                  </a:solidFill>
                </a:rPr>
                <a:t>I</a:t>
              </a:r>
              <a:r>
                <a:rPr lang="en-US" sz="1200" b="1" i="0" u="none" dirty="0" smtClean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ru-RU" sz="1200" b="1" i="0" u="none" dirty="0" smtClean="0">
                  <a:solidFill>
                    <a:schemeClr val="dk1"/>
                  </a:solidFill>
                  <a:sym typeface="Arial"/>
                </a:rPr>
                <a:t>группа</a:t>
              </a:r>
            </a:p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200" i="0" u="none" dirty="0" smtClean="0">
                  <a:solidFill>
                    <a:schemeClr val="dk1"/>
                  </a:solidFill>
                  <a:sym typeface="Arial"/>
                </a:rPr>
                <a:t>Проектирование капитального ремонта</a:t>
              </a:r>
              <a:endParaRPr lang="ru-RU" sz="1200" dirty="0" smtClean="0">
                <a:solidFill>
                  <a:schemeClr val="dk1"/>
                </a:solidFill>
              </a:endParaRPr>
            </a:p>
            <a:p>
              <a:pPr lvl="0" algn="just">
                <a:buClr>
                  <a:schemeClr val="dk1"/>
                </a:buClr>
                <a:buSzPct val="112500"/>
              </a:pPr>
              <a:r>
                <a:rPr lang="ru-RU" sz="1000" dirty="0" smtClean="0">
                  <a:solidFill>
                    <a:schemeClr val="dk1"/>
                  </a:solidFill>
                </a:rPr>
                <a:t>Результаты КДМ – изыскания и раздел ПИР</a:t>
              </a:r>
              <a:endParaRPr lang="ru-RU" sz="1000" dirty="0">
                <a:solidFill>
                  <a:schemeClr val="dk1"/>
                </a:solidFill>
              </a:endParaRPr>
            </a:p>
            <a:p>
              <a:pPr lvl="0" algn="just">
                <a:buClr>
                  <a:schemeClr val="dk1"/>
                </a:buClr>
                <a:buSzPct val="112500"/>
              </a:pPr>
              <a:r>
                <a:rPr lang="ru-RU" sz="1000" dirty="0" smtClean="0">
                  <a:solidFill>
                    <a:schemeClr val="dk1"/>
                  </a:solidFill>
                </a:rPr>
                <a:t>- Варианты конструкции дорожных одежд</a:t>
              </a:r>
            </a:p>
            <a:p>
              <a:pPr lvl="0" algn="just">
                <a:buClr>
                  <a:schemeClr val="dk1"/>
                </a:buClr>
                <a:buSzPct val="112500"/>
              </a:pPr>
              <a:r>
                <a:rPr lang="ru-RU" sz="1000" dirty="0" smtClean="0">
                  <a:solidFill>
                    <a:schemeClr val="dk1"/>
                  </a:solidFill>
                </a:rPr>
                <a:t>- Проект на капитальный ремонт</a:t>
              </a:r>
              <a:endParaRPr lang="ru-RU" sz="1000" i="1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61" name="Shape 100"/>
          <p:cNvGrpSpPr/>
          <p:nvPr/>
        </p:nvGrpSpPr>
        <p:grpSpPr>
          <a:xfrm rot="5400000">
            <a:off x="3583549" y="2887752"/>
            <a:ext cx="384417" cy="855786"/>
            <a:chOff x="304800" y="3005136"/>
            <a:chExt cx="755649" cy="639762"/>
          </a:xfrm>
        </p:grpSpPr>
        <p:pic>
          <p:nvPicPr>
            <p:cNvPr id="62" name="Shape 101"/>
            <p:cNvPicPr preferRelativeResize="0"/>
            <p:nvPr/>
          </p:nvPicPr>
          <p:blipFill rotWithShape="1">
            <a:blip r:embed="rId5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005136"/>
              <a:ext cx="755649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Shape 102"/>
            <p:cNvSpPr txBox="1"/>
            <p:nvPr/>
          </p:nvSpPr>
          <p:spPr>
            <a:xfrm rot="5400000">
              <a:off x="465931" y="3039267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Shape 103"/>
          <p:cNvGrpSpPr/>
          <p:nvPr/>
        </p:nvGrpSpPr>
        <p:grpSpPr>
          <a:xfrm>
            <a:off x="3563889" y="2940590"/>
            <a:ext cx="5210942" cy="351240"/>
            <a:chOff x="1163637" y="2974975"/>
            <a:chExt cx="7535862" cy="762000"/>
          </a:xfrm>
        </p:grpSpPr>
        <p:pic>
          <p:nvPicPr>
            <p:cNvPr id="49" name="Shape 104"/>
            <p:cNvPicPr preferRelativeResize="0"/>
            <p:nvPr/>
          </p:nvPicPr>
          <p:blipFill rotWithShape="1">
            <a:blip r:embed="rId2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637" y="2974975"/>
              <a:ext cx="7535862" cy="76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Shape 105"/>
            <p:cNvSpPr txBox="1"/>
            <p:nvPr/>
          </p:nvSpPr>
          <p:spPr>
            <a:xfrm>
              <a:off x="1246187" y="3057525"/>
              <a:ext cx="7370761" cy="6000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12500"/>
              </a:pPr>
              <a:r>
                <a:rPr lang="ru-RU" sz="1300" b="1" i="0" u="none" dirty="0" smtClean="0">
                  <a:solidFill>
                    <a:schemeClr val="dk1"/>
                  </a:solidFill>
                  <a:sym typeface="Arial"/>
                </a:rPr>
                <a:t>Комплексный динамический мониторинг</a:t>
              </a:r>
            </a:p>
          </p:txBody>
        </p:sp>
      </p:grpSp>
      <p:grpSp>
        <p:nvGrpSpPr>
          <p:cNvPr id="55" name="Shape 100"/>
          <p:cNvGrpSpPr/>
          <p:nvPr/>
        </p:nvGrpSpPr>
        <p:grpSpPr>
          <a:xfrm rot="5400000">
            <a:off x="5847548" y="2479146"/>
            <a:ext cx="193517" cy="855786"/>
            <a:chOff x="304800" y="3005136"/>
            <a:chExt cx="755649" cy="639762"/>
          </a:xfrm>
        </p:grpSpPr>
        <p:pic>
          <p:nvPicPr>
            <p:cNvPr id="56" name="Shape 101"/>
            <p:cNvPicPr preferRelativeResize="0"/>
            <p:nvPr/>
          </p:nvPicPr>
          <p:blipFill rotWithShape="1">
            <a:blip r:embed="rId21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3005136"/>
              <a:ext cx="755649" cy="639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Shape 102"/>
            <p:cNvSpPr txBox="1"/>
            <p:nvPr/>
          </p:nvSpPr>
          <p:spPr>
            <a:xfrm rot="5400000">
              <a:off x="465931" y="3039267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6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15274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26917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grpSp>
        <p:nvGrpSpPr>
          <p:cNvPr id="66" name="Shape 109"/>
          <p:cNvGrpSpPr/>
          <p:nvPr/>
        </p:nvGrpSpPr>
        <p:grpSpPr>
          <a:xfrm rot="7161080">
            <a:off x="7297030" y="3388440"/>
            <a:ext cx="431590" cy="641350"/>
            <a:chOff x="304800" y="4138612"/>
            <a:chExt cx="755649" cy="641350"/>
          </a:xfrm>
        </p:grpSpPr>
        <p:pic>
          <p:nvPicPr>
            <p:cNvPr id="67" name="Shape 110"/>
            <p:cNvPicPr preferRelativeResize="0"/>
            <p:nvPr/>
          </p:nvPicPr>
          <p:blipFill rotWithShape="1">
            <a:blip r:embed="rId5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Shape 109"/>
          <p:cNvGrpSpPr/>
          <p:nvPr/>
        </p:nvGrpSpPr>
        <p:grpSpPr>
          <a:xfrm rot="4121778">
            <a:off x="1846469" y="3407447"/>
            <a:ext cx="359103" cy="641350"/>
            <a:chOff x="304800" y="4138612"/>
            <a:chExt cx="755649" cy="641350"/>
          </a:xfrm>
        </p:grpSpPr>
        <p:pic>
          <p:nvPicPr>
            <p:cNvPr id="61" name="Shape 110"/>
            <p:cNvPicPr preferRelativeResize="0"/>
            <p:nvPr/>
          </p:nvPicPr>
          <p:blipFill rotWithShape="1">
            <a:blip r:embed="rId6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861082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301" y="3909512"/>
            <a:ext cx="7421123" cy="1112953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Определение комплексного показателя сохранности дорожной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одежды</a:t>
            </a:r>
            <a:endParaRPr 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ru-RU" sz="1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сохр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P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пр.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P</a:t>
            </a:r>
            <a:r>
              <a:rPr lang="ru-RU" sz="18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в.оц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P</a:t>
            </a:r>
            <a:r>
              <a:rPr lang="ru-RU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ров</a:t>
            </a:r>
            <a:r>
              <a:rPr lang="ru-RU" sz="1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ru-RU" sz="1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сохр</a:t>
            </a:r>
            <a:r>
              <a:rPr lang="ru-RU" sz="1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&lt;0,5 – </a:t>
            </a:r>
            <a:r>
              <a:rPr lang="ru-RU" sz="1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требуется проведение комплексного динамического мониторинга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P</a:t>
            </a:r>
            <a:r>
              <a:rPr lang="ru-RU" sz="1200" dirty="0" err="1">
                <a:solidFill>
                  <a:srgbClr val="FF6600"/>
                </a:solidFill>
                <a:cs typeface="Times New Roman" panose="02020603050405020304" pitchFamily="18" charset="0"/>
              </a:rPr>
              <a:t>сохр</a:t>
            </a:r>
            <a:r>
              <a:rPr lang="ru-RU" sz="1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&lt;</a:t>
            </a:r>
            <a:r>
              <a:rPr lang="ru-RU" sz="1200" dirty="0" smtClean="0">
                <a:solidFill>
                  <a:srgbClr val="FF6600"/>
                </a:solidFill>
                <a:cs typeface="Times New Roman" panose="02020603050405020304" pitchFamily="18" charset="0"/>
              </a:rPr>
              <a:t>0,7 – выполнение работ по ремонту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B050"/>
                </a:solidFill>
                <a:cs typeface="Times New Roman" panose="02020603050405020304" pitchFamily="18" charset="0"/>
              </a:rPr>
              <a:t>P</a:t>
            </a:r>
            <a:r>
              <a:rPr lang="ru-RU" sz="1200" dirty="0" err="1">
                <a:solidFill>
                  <a:srgbClr val="00B050"/>
                </a:solidFill>
                <a:cs typeface="Times New Roman" panose="02020603050405020304" pitchFamily="18" charset="0"/>
              </a:rPr>
              <a:t>сохр</a:t>
            </a:r>
            <a:r>
              <a:rPr lang="ru-RU" sz="1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&gt;</a:t>
            </a:r>
            <a:r>
              <a:rPr lang="ru-RU" sz="1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0,7</a:t>
            </a:r>
            <a:r>
              <a:rPr lang="en-US" sz="1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устранение дефектов дорожного покрытия в рамках содержания</a:t>
            </a:r>
            <a:endParaRPr lang="ru-RU" sz="1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1" name="Shape 109"/>
          <p:cNvGrpSpPr/>
          <p:nvPr/>
        </p:nvGrpSpPr>
        <p:grpSpPr>
          <a:xfrm rot="5400000">
            <a:off x="1674263" y="2036815"/>
            <a:ext cx="266364" cy="641350"/>
            <a:chOff x="304800" y="4138612"/>
            <a:chExt cx="755649" cy="641350"/>
          </a:xfrm>
        </p:grpSpPr>
        <p:pic>
          <p:nvPicPr>
            <p:cNvPr id="52" name="Shape 110"/>
            <p:cNvPicPr preferRelativeResize="0"/>
            <p:nvPr/>
          </p:nvPicPr>
          <p:blipFill rotWithShape="1">
            <a:blip r:embed="rId7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Shape 109"/>
          <p:cNvGrpSpPr/>
          <p:nvPr/>
        </p:nvGrpSpPr>
        <p:grpSpPr>
          <a:xfrm rot="5400000">
            <a:off x="4618367" y="2033149"/>
            <a:ext cx="266364" cy="641350"/>
            <a:chOff x="304800" y="4138612"/>
            <a:chExt cx="755649" cy="641350"/>
          </a:xfrm>
        </p:grpSpPr>
        <p:pic>
          <p:nvPicPr>
            <p:cNvPr id="55" name="Shape 110"/>
            <p:cNvPicPr preferRelativeResize="0"/>
            <p:nvPr/>
          </p:nvPicPr>
          <p:blipFill rotWithShape="1">
            <a:blip r:embed="rId7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Shape 109"/>
          <p:cNvGrpSpPr/>
          <p:nvPr/>
        </p:nvGrpSpPr>
        <p:grpSpPr>
          <a:xfrm rot="5400000">
            <a:off x="7520558" y="2024217"/>
            <a:ext cx="266364" cy="641350"/>
            <a:chOff x="304800" y="4138612"/>
            <a:chExt cx="755649" cy="641350"/>
          </a:xfrm>
        </p:grpSpPr>
        <p:pic>
          <p:nvPicPr>
            <p:cNvPr id="58" name="Shape 110"/>
            <p:cNvPicPr preferRelativeResize="0"/>
            <p:nvPr/>
          </p:nvPicPr>
          <p:blipFill rotWithShape="1">
            <a:blip r:embed="rId7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Shape 109"/>
          <p:cNvGrpSpPr/>
          <p:nvPr/>
        </p:nvGrpSpPr>
        <p:grpSpPr>
          <a:xfrm rot="5400000">
            <a:off x="4658332" y="777627"/>
            <a:ext cx="221456" cy="641350"/>
            <a:chOff x="304800" y="4138612"/>
            <a:chExt cx="755649" cy="641350"/>
          </a:xfrm>
        </p:grpSpPr>
        <p:pic>
          <p:nvPicPr>
            <p:cNvPr id="26" name="Shape 110"/>
            <p:cNvPicPr preferRelativeResize="0"/>
            <p:nvPr/>
          </p:nvPicPr>
          <p:blipFill rotWithShape="1">
            <a:blip r:embed="rId8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419872" y="630719"/>
            <a:ext cx="2664296" cy="356856"/>
          </a:xfrm>
          <a:prstGeom prst="rect">
            <a:avLst/>
          </a:prstGeom>
          <a:solidFill>
            <a:srgbClr val="333399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 ОБ ОБЪЕКТЕ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5390" y="1203598"/>
            <a:ext cx="6562165" cy="332964"/>
          </a:xfrm>
          <a:prstGeom prst="rect">
            <a:avLst/>
          </a:prstGeom>
          <a:solidFill>
            <a:srgbClr val="333399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СОСТОЯНИЯ АВТОМОБИЛЬНОЙ ДОРОГИ</a:t>
            </a:r>
            <a:endParaRPr lang="ru-RU" sz="1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35" y="1710215"/>
            <a:ext cx="3065929" cy="547562"/>
          </a:xfrm>
          <a:prstGeom prst="rect">
            <a:avLst/>
          </a:prstGeom>
          <a:solidFill>
            <a:srgbClr val="333399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ПРОЧНОСТИ ДОРОЖНОЙ ОДЕЖДЫ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(фактический общий модуль упругости)</a:t>
            </a:r>
            <a:endParaRPr lang="ru-RU" sz="1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9855" y="1710215"/>
            <a:ext cx="3065929" cy="547562"/>
          </a:xfrm>
          <a:prstGeom prst="rect">
            <a:avLst/>
          </a:prstGeom>
          <a:solidFill>
            <a:srgbClr val="333399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ОЦЕНКА СОСТОЯНИЯ ПОКРЫТИЯ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(средний балл по визуальной оценке)</a:t>
            </a:r>
            <a:endParaRPr lang="ru-RU" sz="1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36271" y="1707654"/>
            <a:ext cx="2807730" cy="550123"/>
          </a:xfrm>
          <a:prstGeom prst="rect">
            <a:avLst/>
          </a:prstGeom>
          <a:solidFill>
            <a:srgbClr val="333399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ПРОДОЛЬНОЙ РОВНОСТИ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(показатель </a:t>
            </a:r>
            <a:r>
              <a:rPr lang="en-US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</a:t>
            </a:r>
            <a:r>
              <a:rPr lang="ru-RU" sz="12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159" y="2499742"/>
            <a:ext cx="3046204" cy="93610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протяженности </a:t>
            </a:r>
            <a:r>
              <a:rPr 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  <a:r>
              <a:rPr 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удовлетворительной прочностью</a:t>
            </a:r>
            <a:r>
              <a:rPr 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sz="1400" kern="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Emin</a:t>
            </a:r>
            <a:endParaRPr lang="ru-RU" sz="14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90067" y="2499742"/>
            <a:ext cx="3046204" cy="125942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протяженности участка с удовлетворительным визуальным состоянием</a:t>
            </a:r>
            <a:r>
              <a:rPr 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в.оц</a:t>
            </a:r>
            <a:endParaRPr lang="ru-RU" sz="1400" kern="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Бср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3&lt;</a:t>
            </a:r>
            <a:r>
              <a:rPr 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Бср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&lt;4.5 </a:t>
            </a:r>
            <a:r>
              <a:rPr 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Бср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&gt;4.5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норм.</a:t>
            </a:r>
            <a:endParaRPr lang="ru-RU" sz="14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35783" y="2499742"/>
            <a:ext cx="2708219" cy="925864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протяженности участка с удовлетворительной ровностью</a:t>
            </a:r>
            <a:r>
              <a:rPr 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IRI&gt;IRI</a:t>
            </a:r>
            <a:r>
              <a:rPr lang="ru-RU" sz="10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</a:p>
        </p:txBody>
      </p:sp>
      <p:grpSp>
        <p:nvGrpSpPr>
          <p:cNvPr id="22" name="Shape 97"/>
          <p:cNvGrpSpPr/>
          <p:nvPr/>
        </p:nvGrpSpPr>
        <p:grpSpPr>
          <a:xfrm>
            <a:off x="755576" y="36652"/>
            <a:ext cx="7848872" cy="540060"/>
            <a:chOff x="658812" y="1311275"/>
            <a:chExt cx="7894637" cy="1339850"/>
          </a:xfrm>
        </p:grpSpPr>
        <p:pic>
          <p:nvPicPr>
            <p:cNvPr id="23" name="Shape 98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812" y="1311275"/>
              <a:ext cx="7894637" cy="133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Shape 99"/>
            <p:cNvSpPr txBox="1"/>
            <p:nvPr/>
          </p:nvSpPr>
          <p:spPr>
            <a:xfrm>
              <a:off x="682625" y="1333499"/>
              <a:ext cx="7850187" cy="12969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buClr>
                  <a:schemeClr val="dk1"/>
                </a:buClr>
                <a:buSzPct val="25000"/>
              </a:pPr>
              <a:r>
                <a:rPr lang="ru-RU" sz="1600" b="1" i="0" u="none" strike="noStrike" cap="none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Оценка уровня сохранности дорожных одежд</a:t>
              </a:r>
              <a:endPara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" name="Shape 109"/>
          <p:cNvGrpSpPr/>
          <p:nvPr/>
        </p:nvGrpSpPr>
        <p:grpSpPr>
          <a:xfrm rot="5400000">
            <a:off x="1685604" y="1294280"/>
            <a:ext cx="221456" cy="641350"/>
            <a:chOff x="304800" y="4138612"/>
            <a:chExt cx="755649" cy="641350"/>
          </a:xfrm>
        </p:grpSpPr>
        <p:pic>
          <p:nvPicPr>
            <p:cNvPr id="29" name="Shape 110"/>
            <p:cNvPicPr preferRelativeResize="0"/>
            <p:nvPr/>
          </p:nvPicPr>
          <p:blipFill rotWithShape="1">
            <a:blip r:embed="rId8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Shape 109"/>
          <p:cNvGrpSpPr/>
          <p:nvPr/>
        </p:nvGrpSpPr>
        <p:grpSpPr>
          <a:xfrm rot="5400000">
            <a:off x="4629708" y="1290614"/>
            <a:ext cx="221456" cy="641350"/>
            <a:chOff x="304800" y="4138612"/>
            <a:chExt cx="755649" cy="641350"/>
          </a:xfrm>
        </p:grpSpPr>
        <p:pic>
          <p:nvPicPr>
            <p:cNvPr id="39" name="Shape 110"/>
            <p:cNvPicPr preferRelativeResize="0"/>
            <p:nvPr/>
          </p:nvPicPr>
          <p:blipFill rotWithShape="1">
            <a:blip r:embed="rId8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Shape 109"/>
          <p:cNvGrpSpPr/>
          <p:nvPr/>
        </p:nvGrpSpPr>
        <p:grpSpPr>
          <a:xfrm rot="5400000">
            <a:off x="7531899" y="1281683"/>
            <a:ext cx="221456" cy="641350"/>
            <a:chOff x="304800" y="4138612"/>
            <a:chExt cx="755649" cy="641350"/>
          </a:xfrm>
        </p:grpSpPr>
        <p:pic>
          <p:nvPicPr>
            <p:cNvPr id="49" name="Shape 110"/>
            <p:cNvPicPr preferRelativeResize="0"/>
            <p:nvPr/>
          </p:nvPicPr>
          <p:blipFill rotWithShape="1">
            <a:blip r:embed="rId8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460878" y="4803998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Shape 109"/>
          <p:cNvGrpSpPr/>
          <p:nvPr/>
        </p:nvGrpSpPr>
        <p:grpSpPr>
          <a:xfrm rot="5400000">
            <a:off x="4627776" y="3558053"/>
            <a:ext cx="266364" cy="641350"/>
            <a:chOff x="304800" y="4138612"/>
            <a:chExt cx="755649" cy="641350"/>
          </a:xfrm>
        </p:grpSpPr>
        <p:pic>
          <p:nvPicPr>
            <p:cNvPr id="64" name="Shape 110"/>
            <p:cNvPicPr preferRelativeResize="0"/>
            <p:nvPr/>
          </p:nvPicPr>
          <p:blipFill rotWithShape="1">
            <a:blip r:embed="rId7" cstate="email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4138612"/>
              <a:ext cx="755649" cy="64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Shape 111"/>
            <p:cNvSpPr txBox="1"/>
            <p:nvPr/>
          </p:nvSpPr>
          <p:spPr>
            <a:xfrm rot="5400000">
              <a:off x="465931" y="4171155"/>
              <a:ext cx="287337" cy="57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1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60432" y="4803998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1" descr="C:\Documents and Settings\BagdasaryanIA\Рабочий стол\Новая папка\блок 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5" y="3863914"/>
            <a:ext cx="2653785" cy="868077"/>
          </a:xfrm>
          <a:prstGeom prst="rect">
            <a:avLst/>
          </a:prstGeom>
          <a:ln w="190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8" name="Picture 1" descr="C:\Documents and Settings\BagdasaryanIA\Рабочий стол\Новая папка\блок 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030" y="4039492"/>
            <a:ext cx="2852228" cy="692498"/>
          </a:xfrm>
          <a:prstGeom prst="rect">
            <a:avLst/>
          </a:prstGeom>
          <a:ln w="190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" name="Picture 1" descr="C:\Documents and Settings\BagdasaryanIA\Рабочий стол\Новая папка\блок 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54" y="4283584"/>
            <a:ext cx="2401955" cy="448406"/>
          </a:xfrm>
          <a:prstGeom prst="rect">
            <a:avLst/>
          </a:prstGeom>
          <a:ln w="190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107504" y="759566"/>
            <a:ext cx="5688632" cy="16052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38000"/>
                </a:schemeClr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" name="Рисунок 4" descr="http://www.hwageo.com/images/Fwd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885" y="2507720"/>
            <a:ext cx="2176907" cy="143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ашивка 6"/>
          <p:cNvSpPr/>
          <p:nvPr/>
        </p:nvSpPr>
        <p:spPr>
          <a:xfrm>
            <a:off x="2788467" y="2776149"/>
            <a:ext cx="570368" cy="342635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6121985" y="2721291"/>
            <a:ext cx="695274" cy="397492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80634" y="2215158"/>
            <a:ext cx="1883120" cy="29930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80634" y="2514465"/>
            <a:ext cx="1883120" cy="65864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6880634" y="3173104"/>
            <a:ext cx="1883120" cy="536418"/>
          </a:xfrm>
          <a:prstGeom prst="flowChartDocumen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099189" y="2243683"/>
            <a:ext cx="14847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асфальтобетон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99192" y="2733769"/>
            <a:ext cx="12172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основание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80" y="3310212"/>
            <a:ext cx="6773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грунт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920" y="4352205"/>
            <a:ext cx="2417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Полевые работы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49922" y="3996595"/>
            <a:ext cx="31502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Получение фактических характеристик каждого элемента дорожной одежды</a:t>
            </a:r>
            <a:endParaRPr lang="ru-RU" sz="13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4922" y="843558"/>
            <a:ext cx="5529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Helvetica" panose="020B0604020202020204" pitchFamily="34" charset="0"/>
              </a:rPr>
              <a:t>Проведение комплексного динамического мониторинга </a:t>
            </a:r>
            <a:r>
              <a:rPr lang="ru-RU" sz="1200" b="1" dirty="0" smtClean="0">
                <a:latin typeface="Helvetica" panose="020B0604020202020204" pitchFamily="34" charset="0"/>
              </a:rPr>
              <a:t>позволяет</a:t>
            </a:r>
            <a:r>
              <a:rPr lang="ru-RU" sz="1200" b="1" dirty="0">
                <a:latin typeface="Helvetica" panose="020B0604020202020204" pitchFamily="34" charset="0"/>
              </a:rPr>
              <a:t>:</a:t>
            </a:r>
          </a:p>
          <a:p>
            <a:r>
              <a:rPr lang="ru-RU" sz="1200" dirty="0" smtClean="0">
                <a:latin typeface="Helvetica" panose="020B0604020202020204" pitchFamily="34" charset="0"/>
              </a:rPr>
              <a:t>- Планировать </a:t>
            </a:r>
            <a:r>
              <a:rPr lang="ru-RU" sz="1200" dirty="0">
                <a:latin typeface="Helvetica" panose="020B0604020202020204" pitchFamily="34" charset="0"/>
              </a:rPr>
              <a:t>мероприятия по обеспечению сохранности автомобильных дорог исходя из фактического уровня их состояния, а не из регламентируемых межремонтных сроков.</a:t>
            </a:r>
          </a:p>
          <a:p>
            <a:endParaRPr lang="ru-RU" sz="1200" dirty="0" smtClean="0">
              <a:latin typeface="Helvetica" panose="020B0604020202020204" pitchFamily="34" charset="0"/>
            </a:endParaRPr>
          </a:p>
          <a:p>
            <a:r>
              <a:rPr lang="ru-RU" sz="1200" dirty="0" smtClean="0">
                <a:latin typeface="Helvetica" panose="020B0604020202020204" pitchFamily="34" charset="0"/>
              </a:rPr>
              <a:t>- Минимизировать </a:t>
            </a:r>
            <a:r>
              <a:rPr lang="ru-RU" sz="1200" dirty="0">
                <a:latin typeface="Helvetica" panose="020B0604020202020204" pitchFamily="34" charset="0"/>
              </a:rPr>
              <a:t>влияние «человеческого фактора» на принятие управленческих решений</a:t>
            </a:r>
            <a:endParaRPr lang="ru-RU" sz="12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699" y="687658"/>
            <a:ext cx="1093733" cy="1506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95250"/>
            <a:bevelB h="209550"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681540"/>
            <a:ext cx="1152128" cy="1513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h="95250"/>
            <a:bevelB h="209550"/>
          </a:sp3d>
        </p:spPr>
      </p:pic>
      <p:sp>
        <p:nvSpPr>
          <p:cNvPr id="33" name="TextBox 32"/>
          <p:cNvSpPr txBox="1"/>
          <p:nvPr/>
        </p:nvSpPr>
        <p:spPr>
          <a:xfrm>
            <a:off x="6372203" y="3839438"/>
            <a:ext cx="25447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Определение ослабленных элементов дорожной одежды и рекомендации по усилению дорожных одежд</a:t>
            </a:r>
            <a:endParaRPr lang="ru-RU" sz="13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8835" y="2470013"/>
            <a:ext cx="2757702" cy="1541897"/>
          </a:xfrm>
          <a:prstGeom prst="rect">
            <a:avLst/>
          </a:prstGeom>
        </p:spPr>
      </p:pic>
      <p:pic>
        <p:nvPicPr>
          <p:cNvPr id="35" name="Shape 9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4922" y="87474"/>
            <a:ext cx="8660088" cy="5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452392" y="195486"/>
            <a:ext cx="8496944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ru-RU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Комплексный динамический мониторинг</a:t>
            </a:r>
            <a:endParaRPr lang="ru-RU" sz="12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85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верх 28"/>
          <p:cNvSpPr/>
          <p:nvPr/>
        </p:nvSpPr>
        <p:spPr>
          <a:xfrm rot="5400000">
            <a:off x="5830423" y="3675362"/>
            <a:ext cx="363474" cy="28803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Shape 97"/>
          <p:cNvGrpSpPr/>
          <p:nvPr/>
        </p:nvGrpSpPr>
        <p:grpSpPr>
          <a:xfrm>
            <a:off x="107504" y="141480"/>
            <a:ext cx="8928546" cy="540060"/>
            <a:chOff x="658812" y="1311275"/>
            <a:chExt cx="7894637" cy="1339850"/>
          </a:xfrm>
        </p:grpSpPr>
        <p:pic>
          <p:nvPicPr>
            <p:cNvPr id="32" name="Shape 9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58812" y="1311275"/>
              <a:ext cx="7894637" cy="133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Shape 99"/>
            <p:cNvSpPr txBox="1"/>
            <p:nvPr/>
          </p:nvSpPr>
          <p:spPr>
            <a:xfrm>
              <a:off x="682625" y="1333499"/>
              <a:ext cx="7850187" cy="12969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25000"/>
              </a:pPr>
              <a:r>
                <a:rPr lang="ru-RU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Оценка эффективности ремонта на основе результатов диагностики по нормативам РФ</a:t>
              </a:r>
            </a:p>
            <a:p>
              <a:pPr lvl="0" algn="ctr">
                <a:buClr>
                  <a:schemeClr val="dk1"/>
                </a:buClr>
                <a:buSzPct val="25000"/>
              </a:pPr>
              <a:r>
                <a:rPr lang="ru-RU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и по результатам комплексного динамического мониторинга</a:t>
              </a:r>
              <a:endParaRPr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81541"/>
            <a:ext cx="6480720" cy="235135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87824" y="1329612"/>
            <a:ext cx="914400" cy="135015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76256" y="1326083"/>
            <a:ext cx="576064" cy="135015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245557" y="1059582"/>
            <a:ext cx="2188744" cy="27003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 flipH="1">
            <a:off x="7164291" y="1059583"/>
            <a:ext cx="1008113" cy="26650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07504" y="735547"/>
            <a:ext cx="1296144" cy="2226815"/>
          </a:xfrm>
          <a:prstGeom prst="roundRect">
            <a:avLst/>
          </a:prstGeom>
          <a:solidFill>
            <a:srgbClr val="FFC000"/>
          </a:solidFill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не проводился -</a:t>
            </a:r>
          </a:p>
          <a:p>
            <a:pPr algn="ctr"/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нормативам РФ участок имеет </a:t>
            </a:r>
            <a:r>
              <a:rPr lang="ru-RU" sz="11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критические значения ТЭП</a:t>
            </a:r>
            <a:endParaRPr lang="ru-RU" sz="1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812363" y="735547"/>
            <a:ext cx="1331641" cy="2226815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выполнен 8 мес. назад –</a:t>
            </a:r>
          </a:p>
          <a:p>
            <a:pPr algn="ctr"/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нормативам РФ участок</a:t>
            </a:r>
          </a:p>
          <a:p>
            <a:pPr algn="ctr"/>
            <a:r>
              <a:rPr lang="ru-RU" sz="11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нормативном состоянии</a:t>
            </a:r>
            <a:endParaRPr lang="ru-RU" sz="11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886" y="4803998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91432"/>
            <a:ext cx="4257484" cy="13890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 вверх 8"/>
          <p:cNvSpPr/>
          <p:nvPr/>
        </p:nvSpPr>
        <p:spPr>
          <a:xfrm>
            <a:off x="3203848" y="2701991"/>
            <a:ext cx="484632" cy="44582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64" y="3191433"/>
            <a:ext cx="2896886" cy="13965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Стрелка вверх 23"/>
          <p:cNvSpPr/>
          <p:nvPr/>
        </p:nvSpPr>
        <p:spPr>
          <a:xfrm>
            <a:off x="6895680" y="2701991"/>
            <a:ext cx="484632" cy="44582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88480" y="2427734"/>
            <a:ext cx="3259784" cy="643847"/>
          </a:xfrm>
          <a:prstGeom prst="round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i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pPr algn="ctr"/>
            <a:r>
              <a:rPr lang="ru-RU" sz="1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комплексного динамического мониторинга</a:t>
            </a:r>
          </a:p>
          <a:p>
            <a:pPr algn="ctr"/>
            <a:r>
              <a:rPr lang="ru-RU" sz="1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указывают на неэффективность расходования средств</a:t>
            </a:r>
            <a:endParaRPr lang="ru-RU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44011" y="3121106"/>
            <a:ext cx="1252689" cy="1396542"/>
          </a:xfrm>
          <a:prstGeom prst="roundRect">
            <a:avLst/>
          </a:prstGeom>
          <a:solidFill>
            <a:srgbClr val="FF9999"/>
          </a:solidFill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Дорожная конструкция</a:t>
            </a:r>
          </a:p>
          <a:p>
            <a:pPr algn="ctr"/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находится 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неудовлетв</a:t>
            </a:r>
            <a:r>
              <a:rPr lang="ru-RU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состоянии</a:t>
            </a:r>
          </a:p>
        </p:txBody>
      </p:sp>
      <p:sp>
        <p:nvSpPr>
          <p:cNvPr id="30" name="Стрелка вверх 29"/>
          <p:cNvSpPr/>
          <p:nvPr/>
        </p:nvSpPr>
        <p:spPr>
          <a:xfrm rot="16200000">
            <a:off x="4318255" y="3691274"/>
            <a:ext cx="363474" cy="28803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5004049" y="4443958"/>
            <a:ext cx="504056" cy="177154"/>
          </a:xfrm>
          <a:prstGeom prst="upArrow">
            <a:avLst>
              <a:gd name="adj1" fmla="val 50000"/>
              <a:gd name="adj2" fmla="val 2862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6" y="4677985"/>
            <a:ext cx="8406681" cy="42896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средства на ремонт израсходованы неэффективно, ремонтные мероприятия назначены неверно (устраняют последствия а не причину), дефекты проявятся в ближайшие 6 мес.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7564"/>
            <a:ext cx="7452320" cy="4104456"/>
          </a:xfrm>
          <a:prstGeom prst="rect">
            <a:avLst/>
          </a:prstGeom>
        </p:spPr>
      </p:pic>
      <p:pic>
        <p:nvPicPr>
          <p:cNvPr id="5" name="Shape 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904" y="141480"/>
            <a:ext cx="8660088" cy="5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30502" y="296659"/>
            <a:ext cx="8496944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Прогнозирование межремонтных сроков по продольной ровности (показатель 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IRI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hape 237"/>
          <p:cNvSpPr txBox="1">
            <a:spLocks/>
          </p:cNvSpPr>
          <p:nvPr/>
        </p:nvSpPr>
        <p:spPr>
          <a:xfrm>
            <a:off x="0" y="789552"/>
            <a:ext cx="1835696" cy="385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Увеличение межремонтных сроков</a:t>
            </a:r>
            <a:b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1600" b="1" i="1" dirty="0" smtClean="0">
                <a:solidFill>
                  <a:srgbClr val="FA7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</a:t>
            </a: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%</a:t>
            </a: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Увеличение прогнозных сроков</a:t>
            </a:r>
            <a:b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-RU" sz="1600" b="1" i="1" dirty="0" smtClean="0">
                <a:solidFill>
                  <a:srgbClr val="FA7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14,5</a:t>
            </a: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лет</a:t>
            </a:r>
            <a:endParaRPr lang="ru-RU" sz="16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24" y="4894009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9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400" descr="M:\ИНВЕСТИЦИОННЫЙ ДЕПАРТАМЕНТ\Отдел маркетинга и взаимодействия с инвесторами\Контент\Дизайны\_1_~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48200"/>
            <a:ext cx="9144000" cy="3226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59843"/>
            <a:ext cx="9144000" cy="955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1628" tIns="40814" rIns="81628" bIns="40814" anchor="ctr"/>
          <a:lstStyle/>
          <a:p>
            <a:pPr algn="ctr">
              <a:defRPr/>
            </a:pPr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52371"/>
            <a:ext cx="7452320" cy="4204695"/>
          </a:xfrm>
          <a:prstGeom prst="rect">
            <a:avLst/>
          </a:prstGeom>
        </p:spPr>
      </p:pic>
      <p:pic>
        <p:nvPicPr>
          <p:cNvPr id="5" name="Shape 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904" y="141480"/>
            <a:ext cx="8660088" cy="540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30502" y="296659"/>
            <a:ext cx="8496944" cy="3077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04800" h="2032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Прогнозирование межремонтных сроков по показателю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колейность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дорожного покрытия</a:t>
            </a:r>
            <a:endParaRPr lang="ru-RU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hape 237"/>
          <p:cNvSpPr txBox="1">
            <a:spLocks/>
          </p:cNvSpPr>
          <p:nvPr/>
        </p:nvSpPr>
        <p:spPr>
          <a:xfrm>
            <a:off x="0" y="789552"/>
            <a:ext cx="1835696" cy="385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Увеличение межремонтных сроков</a:t>
            </a:r>
            <a:b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-RU" sz="1600" b="1" i="1" dirty="0" smtClean="0">
                <a:solidFill>
                  <a:srgbClr val="FA7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%</a:t>
            </a: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endParaRPr lang="ru-RU" sz="1600" b="1" i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2"/>
              </a:buClr>
              <a:buSzPct val="25000"/>
              <a:buFont typeface="Times New Roman"/>
              <a:buNone/>
            </a:pP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Увеличение прогнозных сроков</a:t>
            </a:r>
            <a:b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-RU" sz="1600" b="1" i="1" dirty="0" smtClean="0">
                <a:solidFill>
                  <a:srgbClr val="FA7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lang="ru-RU" sz="16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лет</a:t>
            </a:r>
            <a:endParaRPr lang="ru-RU" sz="16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4894009"/>
            <a:ext cx="647626" cy="3029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59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21417</TotalTime>
  <Words>1386</Words>
  <Application>Microsoft Office PowerPoint</Application>
  <PresentationFormat>Экран (16:9)</PresentationFormat>
  <Paragraphs>252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Helvetica</vt:lpstr>
      <vt:lpstr>Tahoma</vt:lpstr>
      <vt:lpstr>Diseño predeterminado</vt:lpstr>
      <vt:lpstr>Инновационные технологии, реализующие систему управления состоянием автомобильных дорог государственной компании «Автодор» на основе оценки остаточного ресурса дорожных конструкций                                         С.К. Илиополов  профессор, д-р техн. наук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ИННОВАЦИОННОСТЬ И КОМПЛЕКСНОСТЬ – ОСНОВА ТЕХНИЧЕСКОЙ ПОЛИТИКИ  ГОСУДАРСТВЕННОЙ КОМПАНИИ</dc:title>
  <dc:creator>Шамраев Леонид Георгиевич</dc:creator>
  <cp:lastModifiedBy>Шамраев Леонид Георгиевич</cp:lastModifiedBy>
  <cp:revision>237</cp:revision>
  <cp:lastPrinted>2018-04-04T06:24:16Z</cp:lastPrinted>
  <dcterms:modified xsi:type="dcterms:W3CDTF">2018-04-04T10:33:59Z</dcterms:modified>
</cp:coreProperties>
</file>