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5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1.xml" ContentType="application/vnd.ms-office.chartstyle+xml"/>
  <Override PartName="/ppt/charts/colors12.xml" ContentType="application/vnd.ms-office.chartcolorstyle+xml"/>
  <Override PartName="/ppt/charts/style12.xml" ContentType="application/vnd.ms-office.chartstyle+xml"/>
  <Override PartName="/ppt/charts/colors13.xml" ContentType="application/vnd.ms-office.chartcolorstyle+xml"/>
  <Override PartName="/ppt/charts/style13.xml" ContentType="application/vnd.ms-office.chartstyle+xml"/>
  <Override PartName="/ppt/charts/colors14.xml" ContentType="application/vnd.ms-office.chartcolorstyle+xml"/>
  <Override PartName="/ppt/charts/style1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7" r:id="rId2"/>
  </p:sldMasterIdLst>
  <p:notesMasterIdLst>
    <p:notesMasterId r:id="rId16"/>
  </p:notesMasterIdLst>
  <p:handoutMasterIdLst>
    <p:handoutMasterId r:id="rId17"/>
  </p:handoutMasterIdLst>
  <p:sldIdLst>
    <p:sldId id="444" r:id="rId3"/>
    <p:sldId id="393" r:id="rId4"/>
    <p:sldId id="446" r:id="rId5"/>
    <p:sldId id="447" r:id="rId6"/>
    <p:sldId id="448" r:id="rId7"/>
    <p:sldId id="449" r:id="rId8"/>
    <p:sldId id="450" r:id="rId9"/>
    <p:sldId id="451" r:id="rId10"/>
    <p:sldId id="452" r:id="rId11"/>
    <p:sldId id="453" r:id="rId12"/>
    <p:sldId id="454" r:id="rId13"/>
    <p:sldId id="456" r:id="rId14"/>
    <p:sldId id="463" r:id="rId1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13" userDrawn="1">
          <p15:clr>
            <a:srgbClr val="A4A3A4"/>
          </p15:clr>
        </p15:guide>
        <p15:guide id="3" orient="horz" pos="2478" userDrawn="1">
          <p15:clr>
            <a:srgbClr val="A4A3A4"/>
          </p15:clr>
        </p15:guide>
        <p15:guide id="4" pos="7167" userDrawn="1">
          <p15:clr>
            <a:srgbClr val="A4A3A4"/>
          </p15:clr>
        </p15:guide>
        <p15:guide id="7" orient="horz" pos="981" userDrawn="1">
          <p15:clr>
            <a:srgbClr val="A4A3A4"/>
          </p15:clr>
        </p15:guide>
        <p15:guide id="8" orient="horz" pos="4110" userDrawn="1">
          <p15:clr>
            <a:srgbClr val="A4A3A4"/>
          </p15:clr>
        </p15:guide>
        <p15:guide id="9" pos="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година Ольга" initials="ПО" lastIdx="9" clrIdx="0">
    <p:extLst>
      <p:ext uri="{19B8F6BF-5375-455C-9EA6-DF929625EA0E}">
        <p15:presenceInfo xmlns:p15="http://schemas.microsoft.com/office/powerpoint/2012/main" xmlns="" userId="S-1-5-21-2168866308-1953830675-3193950254-3106" providerId="AD"/>
      </p:ext>
    </p:extLst>
  </p:cmAuthor>
  <p:cmAuthor id="2" name="Баймакова Ирина" initials="БИ" lastIdx="29" clrIdx="1"/>
  <p:cmAuthor id="3" name="пользователь Microsoft Office" initials="Office" lastIdx="10" clrIdx="2"/>
  <p:cmAuthor id="4" name="пользователь Microsoft Office" initials="Office [2]" lastIdx="1" clrIdx="3"/>
  <p:cmAuthor id="5" name="Ермоленко Юлия" initials="ЕЮ" lastIdx="5" clrIdx="4">
    <p:extLst>
      <p:ext uri="{19B8F6BF-5375-455C-9EA6-DF929625EA0E}">
        <p15:presenceInfo xmlns:p15="http://schemas.microsoft.com/office/powerpoint/2012/main" xmlns="" userId="S-1-5-21-2168866308-1953830675-3193950254-1443" providerId="AD"/>
      </p:ext>
    </p:extLst>
  </p:cmAuthor>
  <p:cmAuthor id="6" name="Погодина Ольга" initials="ПО [2]" lastIdx="4" clrIdx="5">
    <p:extLst>
      <p:ext uri="{19B8F6BF-5375-455C-9EA6-DF929625EA0E}">
        <p15:presenceInfo xmlns:p15="http://schemas.microsoft.com/office/powerpoint/2012/main" xmlns="" userId="S-1-5-21-2168866308-1953830675-3193950254-18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C00000"/>
    <a:srgbClr val="31859C"/>
    <a:srgbClr val="007E5A"/>
    <a:srgbClr val="FF8181"/>
    <a:srgbClr val="7F7F7F"/>
    <a:srgbClr val="C9E6EE"/>
    <a:srgbClr val="002E8A"/>
    <a:srgbClr val="93CDDD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67" autoAdjust="0"/>
    <p:restoredTop sz="94620" autoAdjust="0"/>
  </p:normalViewPr>
  <p:slideViewPr>
    <p:cSldViewPr>
      <p:cViewPr>
        <p:scale>
          <a:sx n="81" d="100"/>
          <a:sy n="81" d="100"/>
        </p:scale>
        <p:origin x="-282" y="-36"/>
      </p:cViewPr>
      <p:guideLst>
        <p:guide orient="horz" pos="3113"/>
        <p:guide orient="horz" pos="2478"/>
        <p:guide orient="horz" pos="981"/>
        <p:guide orient="horz" pos="4110"/>
        <p:guide pos="7167"/>
        <p:guide pos="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494"/>
    </p:cViewPr>
  </p:sorterViewPr>
  <p:notesViewPr>
    <p:cSldViewPr showGuides="1">
      <p:cViewPr varScale="1">
        <p:scale>
          <a:sx n="80" d="100"/>
          <a:sy n="80" d="100"/>
        </p:scale>
        <p:origin x="19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package" Target="../embeddings/_____Microsoft_Excel14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319690324263501"/>
          <c:y val="4.87327388460106E-2"/>
          <c:w val="0.51961557411495296"/>
          <c:h val="0.703009306155525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FA1-4504-9E73-F26C686AC0C9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FA1-4504-9E73-F26C686AC0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85</c:v>
                </c:pt>
                <c:pt idx="1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FA1-4504-9E73-F26C686AC0C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4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256756341493971"/>
          <c:y val="0.85445719496154482"/>
          <c:w val="0.2173801019744851"/>
          <c:h val="9.0494301672103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643196696093601"/>
          <c:y val="6.5101086095890603E-2"/>
          <c:w val="0.47075353895863398"/>
          <c:h val="0.8447589485405689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7F9A4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80B-4A93-8D3F-A43C623B3140}"/>
              </c:ext>
            </c:extLst>
          </c:dPt>
          <c:dPt>
            <c:idx val="1"/>
            <c:invertIfNegative val="0"/>
            <c:bubble3D val="0"/>
            <c:spPr>
              <a:solidFill>
                <a:srgbClr val="93CDD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80B-4A93-8D3F-A43C623B3140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80B-4A93-8D3F-A43C623B3140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80B-4A93-8D3F-A43C623B3140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80B-4A93-8D3F-A43C623B314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Да, всегда.</c:v>
                </c:pt>
                <c:pt idx="1">
                  <c:v>Да, в большинстве случаев</c:v>
                </c:pt>
                <c:pt idx="2">
                  <c:v>Нет, возврат средств всегда осуществлялся с нарушением регламента</c:v>
                </c:pt>
                <c:pt idx="3">
                  <c:v>Я ни разу не побеждал на таких торгах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53</c:v>
                </c:pt>
                <c:pt idx="1">
                  <c:v>26</c:v>
                </c:pt>
                <c:pt idx="2">
                  <c:v>7</c:v>
                </c:pt>
                <c:pt idx="3">
                  <c:v>11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480B-4A93-8D3F-A43C623B314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7"/>
        <c:overlap val="100"/>
        <c:axId val="73679616"/>
        <c:axId val="73688576"/>
      </c:barChart>
      <c:catAx>
        <c:axId val="736796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3688576"/>
        <c:crosses val="autoZero"/>
        <c:auto val="1"/>
        <c:lblAlgn val="ctr"/>
        <c:lblOffset val="100"/>
        <c:noMultiLvlLbl val="0"/>
      </c:catAx>
      <c:valAx>
        <c:axId val="73688576"/>
        <c:scaling>
          <c:orientation val="minMax"/>
        </c:scaling>
        <c:delete val="1"/>
        <c:axPos val="t"/>
        <c:numFmt formatCode="#,##0" sourceLinked="1"/>
        <c:majorTickMark val="none"/>
        <c:minorTickMark val="none"/>
        <c:tickLblPos val="nextTo"/>
        <c:crossAx val="73679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535050451993403"/>
          <c:y val="5.54303490088403E-2"/>
          <c:w val="0.38843924352907899"/>
          <c:h val="0.8740219340708169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7F9A4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9A1-49F1-9E7C-B9811EF2DE1F}"/>
              </c:ext>
            </c:extLst>
          </c:dPt>
          <c:dPt>
            <c:idx val="1"/>
            <c:invertIfNegative val="0"/>
            <c:bubble3D val="0"/>
            <c:spPr>
              <a:solidFill>
                <a:srgbClr val="93CDD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9A1-49F1-9E7C-B9811EF2DE1F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9A1-49F1-9E7C-B9811EF2DE1F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9A1-49F1-9E7C-B9811EF2DE1F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9A1-49F1-9E7C-B9811EF2DE1F}"/>
              </c:ext>
            </c:extLst>
          </c:dPt>
          <c:dLbls>
            <c:dLbl>
              <c:idx val="2"/>
              <c:layout>
                <c:manualLayout>
                  <c:x val="-7.0072213001870888E-3"/>
                  <c:y val="3.9678131001317313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9A1-49F1-9E7C-B9811EF2DE1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Да, всегда.</c:v>
                </c:pt>
                <c:pt idx="1">
                  <c:v>Да, в большинстве случаев</c:v>
                </c:pt>
                <c:pt idx="2">
                  <c:v>Нет, возврат средств всегда осуществлялся с нарушением регламента</c:v>
                </c:pt>
                <c:pt idx="3">
                  <c:v>Я ни разу не проигрывал на таких торгах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60</c:v>
                </c:pt>
                <c:pt idx="1">
                  <c:v>19</c:v>
                </c:pt>
                <c:pt idx="2">
                  <c:v>6</c:v>
                </c:pt>
                <c:pt idx="3">
                  <c:v>11</c:v>
                </c:pt>
                <c:pt idx="4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69A1-49F1-9E7C-B9811EF2DE1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7"/>
        <c:overlap val="100"/>
        <c:axId val="42232448"/>
        <c:axId val="42237312"/>
      </c:barChart>
      <c:catAx>
        <c:axId val="422324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2237312"/>
        <c:crosses val="autoZero"/>
        <c:auto val="1"/>
        <c:lblAlgn val="ctr"/>
        <c:lblOffset val="100"/>
        <c:noMultiLvlLbl val="0"/>
      </c:catAx>
      <c:valAx>
        <c:axId val="42237312"/>
        <c:scaling>
          <c:orientation val="minMax"/>
        </c:scaling>
        <c:delete val="1"/>
        <c:axPos val="t"/>
        <c:numFmt formatCode="#,##0" sourceLinked="1"/>
        <c:majorTickMark val="none"/>
        <c:minorTickMark val="none"/>
        <c:tickLblPos val="nextTo"/>
        <c:crossAx val="42232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590536388720396E-2"/>
          <c:y val="0.115271205693698"/>
          <c:w val="0.51747245650770046"/>
          <c:h val="0.5620838047473183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CFE-4750-B412-0993320CCAF2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CFE-4750-B412-0993320CCAF2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CFE-4750-B412-0993320CCAF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Да, в большинстве случаев срок был соблюден.</c:v>
                </c:pt>
                <c:pt idx="1">
                  <c:v>Нет, в большинстве случаев соблюден не был.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84</c:v>
                </c:pt>
                <c:pt idx="1">
                  <c:v>6</c:v>
                </c:pt>
                <c:pt idx="2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CFE-4750-B412-0993320CCAF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4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5204790512905815E-2"/>
          <c:y val="0.71295439395622706"/>
          <c:w val="0.71088628402575305"/>
          <c:h val="0.287045487009379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21787908339403"/>
          <c:y val="0.12111628518240521"/>
          <c:w val="0.52135385162965442"/>
          <c:h val="0.6866611704390569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037-4DE7-8A28-2B26AB7AE14E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037-4DE7-8A28-2B26AB7AE14E}"/>
              </c:ext>
            </c:extLst>
          </c:dPt>
          <c:dPt>
            <c:idx val="2"/>
            <c:bubble3D val="0"/>
            <c:spPr>
              <a:solidFill>
                <a:schemeClr val="accent3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037-4DE7-8A28-2B26AB7AE14E}"/>
              </c:ext>
            </c:extLst>
          </c:dPt>
          <c:dLbls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037-4DE7-8A28-2B26AB7AE14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14</c:v>
                </c:pt>
                <c:pt idx="1">
                  <c:v>86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037-4DE7-8A28-2B26AB7AE14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4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4318316483354"/>
          <c:y val="0.886160345327484"/>
          <c:w val="0.71910554177107899"/>
          <c:h val="8.80295143358054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B4-4A1B-BF00-F2EB532758E6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2B4-4A1B-BF00-F2EB532758E6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2B4-4A1B-BF00-F2EB532758E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82.89473684210526</c:v>
                </c:pt>
                <c:pt idx="1">
                  <c:v>10</c:v>
                </c:pt>
                <c:pt idx="2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2B4-4A1B-BF00-F2EB532758E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4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5473874940317"/>
          <c:y val="0.86037839104562097"/>
          <c:w val="0.76905197508399603"/>
          <c:h val="8.80117470006001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04A-4528-9B82-96433281B3B9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C04A-4528-9B82-96433281B3B9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C04A-4528-9B82-96433281B3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1-3 раза</c:v>
                </c:pt>
                <c:pt idx="1">
                  <c:v>4-10 раз</c:v>
                </c:pt>
                <c:pt idx="2">
                  <c:v>11 и более раз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39</c:v>
                </c:pt>
                <c:pt idx="1">
                  <c:v>44</c:v>
                </c:pt>
                <c:pt idx="2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04A-4528-9B82-96433281B3B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35803520"/>
        <c:axId val="35808000"/>
      </c:barChart>
      <c:catAx>
        <c:axId val="3580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808000"/>
        <c:crosses val="autoZero"/>
        <c:auto val="1"/>
        <c:lblAlgn val="ctr"/>
        <c:lblOffset val="100"/>
        <c:noMultiLvlLbl val="0"/>
      </c:catAx>
      <c:valAx>
        <c:axId val="3580800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5803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70443632532602"/>
          <c:y val="0.16188813680396988"/>
          <c:w val="0.54229936913145504"/>
          <c:h val="0.7160151721033849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27E-44E6-A72C-C36E2B21218B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27E-44E6-A72C-C36E2B21218B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27E-44E6-A72C-C36E2B2121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69</c:v>
                </c:pt>
                <c:pt idx="1">
                  <c:v>28</c:v>
                </c:pt>
                <c:pt idx="2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27E-44E6-A72C-C36E2B2121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4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139458240192335"/>
          <c:y val="2.7920551503681636E-2"/>
          <c:w val="0.7886336469173989"/>
          <c:h val="0.10039830918603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622415234692693E-3"/>
          <c:y val="2.0995316887111985E-2"/>
          <c:w val="0.94307689549455864"/>
          <c:h val="0.797367418706794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F9A4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2E9-4352-A656-A1A686A0697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2E9-4352-A656-A1A686A06979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2E9-4352-A656-A1A686A06979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2E9-4352-A656-A1A686A0697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Да, всегда</c:v>
                </c:pt>
                <c:pt idx="1">
                  <c:v>Да, но не во всех торгах</c:v>
                </c:pt>
                <c:pt idx="2">
                  <c:v>Нет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61</c:v>
                </c:pt>
                <c:pt idx="1">
                  <c:v>20</c:v>
                </c:pt>
                <c:pt idx="2">
                  <c:v>11</c:v>
                </c:pt>
                <c:pt idx="3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2E9-4352-A656-A1A686A0697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35450240"/>
        <c:axId val="36933632"/>
      </c:barChart>
      <c:catAx>
        <c:axId val="3545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6933632"/>
        <c:crosses val="autoZero"/>
        <c:auto val="1"/>
        <c:lblAlgn val="ctr"/>
        <c:lblOffset val="100"/>
        <c:noMultiLvlLbl val="0"/>
      </c:catAx>
      <c:valAx>
        <c:axId val="3693363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5450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7F9A4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3CC-489D-950C-D47B21BE33D5}"/>
              </c:ext>
            </c:extLst>
          </c:dPt>
          <c:dPt>
            <c:idx val="1"/>
            <c:invertIfNegative val="0"/>
            <c:bubble3D val="0"/>
            <c:spPr>
              <a:solidFill>
                <a:srgbClr val="FF818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3CC-489D-950C-D47B21BE33D5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>
                  <a:alpha val="99000"/>
                </a:srgb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3CC-489D-950C-D47B21BE33D5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3CC-489D-950C-D47B21BE33D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Нет, никогда</c:v>
                </c:pt>
                <c:pt idx="1">
                  <c:v>Да, в некоторых случаях</c:v>
                </c:pt>
                <c:pt idx="2">
                  <c:v>Да, всегда</c:v>
                </c:pt>
                <c:pt idx="3">
                  <c:v>затрудняюсь ответ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53</c:v>
                </c:pt>
                <c:pt idx="1">
                  <c:v>25</c:v>
                </c:pt>
                <c:pt idx="2">
                  <c:v>15</c:v>
                </c:pt>
                <c:pt idx="3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3CC-489D-950C-D47B21BE33D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36854400"/>
        <c:axId val="36887552"/>
      </c:barChart>
      <c:catAx>
        <c:axId val="36854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6887552"/>
        <c:crosses val="autoZero"/>
        <c:auto val="1"/>
        <c:lblAlgn val="ctr"/>
        <c:lblOffset val="100"/>
        <c:noMultiLvlLbl val="0"/>
      </c:catAx>
      <c:valAx>
        <c:axId val="3688755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6854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905556789986301E-3"/>
          <c:y val="4.4490261664521774E-2"/>
          <c:w val="0.94610938290807189"/>
          <c:h val="0.558002785338786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7F9A4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76D-4972-9013-6F766B0C620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76D-4972-9013-6F766B0C6207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76D-4972-9013-6F766B0C6207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76D-4972-9013-6F766B0C62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Перечни в основном являются полными</c:v>
                </c:pt>
                <c:pt idx="1">
                  <c:v>Перечни можно дополнить небольшим количеством позиций</c:v>
                </c:pt>
                <c:pt idx="2">
                  <c:v>Перечни недостаточны и требуют значительного дополнения другими позициями товаров, работ и услуг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39</c:v>
                </c:pt>
                <c:pt idx="1">
                  <c:v>29</c:v>
                </c:pt>
                <c:pt idx="2">
                  <c:v>22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76D-4972-9013-6F766B0C620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40266752"/>
        <c:axId val="40291712"/>
      </c:barChart>
      <c:catAx>
        <c:axId val="4026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0291712"/>
        <c:crosses val="autoZero"/>
        <c:auto val="1"/>
        <c:lblAlgn val="ctr"/>
        <c:lblOffset val="100"/>
        <c:noMultiLvlLbl val="0"/>
      </c:catAx>
      <c:valAx>
        <c:axId val="402917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0266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114896688207962E-2"/>
          <c:y val="2.9242343703126727E-2"/>
          <c:w val="0.92139524356039659"/>
          <c:h val="0.7984090717710400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247-4EDD-B456-4DA0C85004A2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Единая информационная система в сфере закупок – закупки точка гов точка ру (www.zakupki.gov.ru)</c:v>
                </c:pt>
                <c:pt idx="1">
                  <c:v>Официальные сайты компаний</c:v>
                </c:pt>
                <c:pt idx="2">
                  <c:v>Другой источник 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76</c:v>
                </c:pt>
                <c:pt idx="1">
                  <c:v>26</c:v>
                </c:pt>
                <c:pt idx="2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247-4EDD-B456-4DA0C85004A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40715392"/>
        <c:axId val="40716928"/>
      </c:barChart>
      <c:catAx>
        <c:axId val="4071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0716928"/>
        <c:crosses val="autoZero"/>
        <c:auto val="1"/>
        <c:lblAlgn val="ctr"/>
        <c:lblOffset val="100"/>
        <c:noMultiLvlLbl val="0"/>
      </c:catAx>
      <c:valAx>
        <c:axId val="40716928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4071539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702979019007703"/>
          <c:y val="3.6078842619949002E-2"/>
          <c:w val="0.59908474937684297"/>
          <c:h val="0.8866093517658749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B91E-47DF-8BE7-CD6B1CE08252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B91E-47DF-8BE7-CD6B1CE08252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91E-47DF-8BE7-CD6B1CE08252}"/>
              </c:ext>
            </c:extLst>
          </c:dPt>
          <c:dLbls>
            <c:dLbl>
              <c:idx val="3"/>
              <c:layout>
                <c:manualLayout>
                  <c:x val="4.3951604784149487E-2"/>
                  <c:y val="-9.4491115292343992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91E-47DF-8BE7-CD6B1CE0825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Да, всегда</c:v>
                </c:pt>
                <c:pt idx="1">
                  <c:v>Да, в отдельных случаях</c:v>
                </c:pt>
                <c:pt idx="2">
                  <c:v>Нет, ни разу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51</c:v>
                </c:pt>
                <c:pt idx="1">
                  <c:v>38</c:v>
                </c:pt>
                <c:pt idx="2">
                  <c:v>10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91E-47DF-8BE7-CD6B1CE0825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7"/>
        <c:overlap val="100"/>
        <c:axId val="40783872"/>
        <c:axId val="40785408"/>
      </c:barChart>
      <c:catAx>
        <c:axId val="407838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0785408"/>
        <c:crosses val="autoZero"/>
        <c:auto val="1"/>
        <c:lblAlgn val="ctr"/>
        <c:lblOffset val="100"/>
        <c:noMultiLvlLbl val="0"/>
      </c:catAx>
      <c:valAx>
        <c:axId val="40785408"/>
        <c:scaling>
          <c:orientation val="minMax"/>
        </c:scaling>
        <c:delete val="1"/>
        <c:axPos val="t"/>
        <c:numFmt formatCode="#,##0" sourceLinked="1"/>
        <c:majorTickMark val="none"/>
        <c:minorTickMark val="none"/>
        <c:tickLblPos val="nextTo"/>
        <c:crossAx val="40783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7F9A4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5D8-4B49-B33F-E020DB9A66FA}"/>
              </c:ext>
            </c:extLst>
          </c:dPt>
          <c:dPt>
            <c:idx val="1"/>
            <c:invertIfNegative val="0"/>
            <c:bubble3D val="0"/>
            <c:spPr>
              <a:solidFill>
                <a:srgbClr val="93CDDD">
                  <a:alpha val="49804"/>
                </a:srgb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5D8-4B49-B33F-E020DB9A66FA}"/>
              </c:ext>
            </c:extLst>
          </c:dPt>
          <c:dPt>
            <c:idx val="2"/>
            <c:invertIfNegative val="0"/>
            <c:bubble3D val="0"/>
            <c:spPr>
              <a:solidFill>
                <a:srgbClr val="FF8181">
                  <a:alpha val="96000"/>
                </a:srgb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5D8-4B49-B33F-E020DB9A66FA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5D8-4B49-B33F-E020DB9A66FA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5D8-4B49-B33F-E020DB9A66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Да, всегда</c:v>
                </c:pt>
                <c:pt idx="1">
                  <c:v>Да, в большинстве случаев</c:v>
                </c:pt>
                <c:pt idx="2">
                  <c:v>Да, в редких случаях</c:v>
                </c:pt>
                <c:pt idx="3">
                  <c:v>Нет, не предоставлялось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42</c:v>
                </c:pt>
                <c:pt idx="1">
                  <c:v>20</c:v>
                </c:pt>
                <c:pt idx="2">
                  <c:v>11</c:v>
                </c:pt>
                <c:pt idx="3">
                  <c:v>24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65D8-4B49-B33F-E020DB9A66F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7"/>
        <c:overlap val="100"/>
        <c:axId val="40392960"/>
        <c:axId val="40401920"/>
      </c:barChart>
      <c:catAx>
        <c:axId val="40392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0401920"/>
        <c:crosses val="autoZero"/>
        <c:auto val="1"/>
        <c:lblAlgn val="ctr"/>
        <c:lblOffset val="100"/>
        <c:noMultiLvlLbl val="0"/>
      </c:catAx>
      <c:valAx>
        <c:axId val="40401920"/>
        <c:scaling>
          <c:orientation val="minMax"/>
        </c:scaling>
        <c:delete val="1"/>
        <c:axPos val="t"/>
        <c:numFmt formatCode="#,##0" sourceLinked="1"/>
        <c:majorTickMark val="none"/>
        <c:minorTickMark val="none"/>
        <c:tickLblPos val="nextTo"/>
        <c:crossAx val="40392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0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6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7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8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9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A4DAC-BF71-4966-998B-3AA75CFD6E09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C522A-A198-4524-83AC-550CC94DC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8090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83441-5D10-4F79-B211-F3768284F90D}" type="datetimeFigureOut">
              <a:rPr lang="ru-RU" smtClean="0"/>
              <a:pPr/>
              <a:t>07.02.2018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7D907-B6A6-4940-95A7-A9BD8E189F4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61829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7D907-B6A6-4940-95A7-A9BD8E189F46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294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7D907-B6A6-4940-95A7-A9BD8E189F46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2337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7D907-B6A6-4940-95A7-A9BD8E189F46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9679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7D907-B6A6-4940-95A7-A9BD8E189F46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5329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7D907-B6A6-4940-95A7-A9BD8E189F46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5868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4797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4040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5786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 userDrawn="1"/>
        </p:nvSpPr>
        <p:spPr>
          <a:xfrm>
            <a:off x="0" y="-1"/>
            <a:ext cx="1440000" cy="120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E01BE380-D788-46EA-897D-59034163FC36}" type="slidenum">
              <a:rPr lang="en-US" sz="1800" smtClean="0"/>
              <a:t>‹#›</a:t>
            </a:fld>
            <a:endParaRPr lang="en-US" sz="1800" dirty="0" smtClean="0"/>
          </a:p>
        </p:txBody>
      </p:sp>
      <p:pic>
        <p:nvPicPr>
          <p:cNvPr id="27650" name="Picture 2" descr="http://www.stroyip.ru/gallery/03.oct.12.013.jpg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361" y="1412777"/>
            <a:ext cx="762492" cy="667459"/>
          </a:xfrm>
          <a:prstGeom prst="rect">
            <a:avLst/>
          </a:prstGeom>
          <a:noFill/>
        </p:spPr>
      </p:pic>
      <p:cxnSp>
        <p:nvCxnSpPr>
          <p:cNvPr id="28" name="Прямая соединительная линия 27"/>
          <p:cNvCxnSpPr/>
          <p:nvPr userDrawn="1"/>
        </p:nvCxnSpPr>
        <p:spPr>
          <a:xfrm>
            <a:off x="1487488" y="-8467"/>
            <a:ext cx="0" cy="6858000"/>
          </a:xfrm>
          <a:prstGeom prst="line">
            <a:avLst/>
          </a:prstGeom>
          <a:ln w="88900">
            <a:solidFill>
              <a:srgbClr val="002E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 userDrawn="1"/>
        </p:nvCxnSpPr>
        <p:spPr>
          <a:xfrm>
            <a:off x="-11290" y="1239167"/>
            <a:ext cx="12214579" cy="0"/>
          </a:xfrm>
          <a:prstGeom prst="line">
            <a:avLst/>
          </a:prstGeom>
          <a:ln w="88900">
            <a:solidFill>
              <a:srgbClr val="002E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2" t="6806" r="6255" b="11519"/>
          <a:stretch/>
        </p:blipFill>
        <p:spPr>
          <a:xfrm>
            <a:off x="24446" y="2276846"/>
            <a:ext cx="1339828" cy="4466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stroyip.ru/gallery/03.oct.12.013.jpg"/>
          <p:cNvPicPr>
            <a:picLocks noChangeAspect="1" noChangeArrowheads="1"/>
          </p:cNvPicPr>
          <p:nvPr userDrawn="1"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361" y="1412777"/>
            <a:ext cx="762492" cy="667459"/>
          </a:xfrm>
          <a:prstGeom prst="rect">
            <a:avLst/>
          </a:prstGeom>
          <a:noFill/>
        </p:spPr>
      </p:pic>
      <p:cxnSp>
        <p:nvCxnSpPr>
          <p:cNvPr id="28" name="Прямая соединительная линия 27"/>
          <p:cNvCxnSpPr/>
          <p:nvPr userDrawn="1"/>
        </p:nvCxnSpPr>
        <p:spPr>
          <a:xfrm>
            <a:off x="1487488" y="-8467"/>
            <a:ext cx="0" cy="6858000"/>
          </a:xfrm>
          <a:prstGeom prst="line">
            <a:avLst/>
          </a:prstGeom>
          <a:ln w="88900">
            <a:solidFill>
              <a:srgbClr val="002E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 userDrawn="1"/>
        </p:nvCxnSpPr>
        <p:spPr>
          <a:xfrm>
            <a:off x="-11290" y="1239167"/>
            <a:ext cx="12214579" cy="0"/>
          </a:xfrm>
          <a:prstGeom prst="line">
            <a:avLst/>
          </a:prstGeom>
          <a:ln w="88900">
            <a:solidFill>
              <a:srgbClr val="002E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2" t="6806" r="6255" b="11519"/>
          <a:stretch/>
        </p:blipFill>
        <p:spPr>
          <a:xfrm>
            <a:off x="24446" y="2276846"/>
            <a:ext cx="1339828" cy="446609"/>
          </a:xfrm>
          <a:prstGeom prst="rect">
            <a:avLst/>
          </a:prstGeom>
        </p:spPr>
      </p:pic>
      <p:sp>
        <p:nvSpPr>
          <p:cNvPr id="18" name="Прямоугольник 17"/>
          <p:cNvSpPr/>
          <p:nvPr userDrawn="1"/>
        </p:nvSpPr>
        <p:spPr>
          <a:xfrm>
            <a:off x="0" y="0"/>
            <a:ext cx="1487488" cy="121616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8257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ssianhighways.ru/" TargetMode="External"/><Relationship Id="rId2" Type="http://schemas.openxmlformats.org/officeDocument/2006/relationships/hyperlink" Target="http://www.zakupki.gov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www.etp-avtodor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687342" y="116632"/>
            <a:ext cx="7775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правоприменения нормативных правовых актов, изданных в целях реализации дорожной карты </a:t>
            </a:r>
          </a:p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«Доступ МСП к закупкам»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56"/>
          <a:stretch/>
        </p:blipFill>
        <p:spPr>
          <a:xfrm>
            <a:off x="2675412" y="1286451"/>
            <a:ext cx="7992588" cy="556525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687342" y="1286449"/>
            <a:ext cx="7980658" cy="5573816"/>
          </a:xfrm>
          <a:prstGeom prst="rect">
            <a:avLst/>
          </a:prstGeom>
          <a:solidFill>
            <a:schemeClr val="bg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55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7648" y="1409002"/>
            <a:ext cx="57606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победы вашей компании на торгах, был ли соблюден срок заключения договора на осуществление закупки (не более 20 рабочих дней с даты принятия заказчиком решения о заключении договора)?</a:t>
            </a:r>
          </a:p>
          <a:p>
            <a:pPr algn="just" fontAlgn="t"/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%, вопрос задавался тем, кто побеждал в торгах, один вариант ответа</a:t>
            </a:r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55913" y="102324"/>
            <a:ext cx="7561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абсолютном большинстве случаев при победе компании на торгах </a:t>
            </a: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 соблюден срок заключения договора 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осуществление закупки (84%).</a:t>
            </a:r>
          </a:p>
        </p:txBody>
      </p:sp>
      <p:graphicFrame>
        <p:nvGraphicFramePr>
          <p:cNvPr id="9" name="Диаграмма 8"/>
          <p:cNvGraphicFramePr/>
          <p:nvPr>
            <p:extLst/>
          </p:nvPr>
        </p:nvGraphicFramePr>
        <p:xfrm>
          <a:off x="3503713" y="2348880"/>
          <a:ext cx="3832575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512971" y="4797152"/>
            <a:ext cx="11522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11 декабря 2014 г. №1352 «Об особенностях участия субъектов малого и среднего предпринимательства в закупках товаров, работ, услуг отдельными видами юридических лиц»</a:t>
            </a:r>
          </a:p>
        </p:txBody>
      </p:sp>
    </p:spTree>
    <p:extLst>
      <p:ext uri="{BB962C8B-B14F-4D97-AF65-F5344CB8AC3E}">
        <p14:creationId xmlns:p14="http://schemas.microsoft.com/office/powerpoint/2010/main" val="130339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2855913" y="98139"/>
            <a:ext cx="7561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64% опрошенных предпринимателей отметили, что </a:t>
            </a: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по оплате товара со стороны заказчика соблюдается. Среднее время срока осуществления оплаты 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тех, кто указал, что в большинстве случаев сроки оплаты поставленных товаров не соблюдаются – </a:t>
            </a: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 рабочих дня.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71664" y="1421578"/>
            <a:ext cx="69847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/>
            <a:r>
              <a:rPr lang="ru-RU" sz="9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Вспомните, в течение какого срока Вам была осуществляли оплата?</a:t>
            </a:r>
          </a:p>
          <a:p>
            <a:pPr algn="just" fontAlgn="t"/>
            <a:r>
              <a:rPr lang="ru-RU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(вопрос задавался ответившим, что сроки оплаты поставленных товаров и услуг в большинстве случаев не соблюдаются, один вариант ответа, среднее значение)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752185" y="2492896"/>
            <a:ext cx="2304256" cy="2035205"/>
          </a:xfrm>
          <a:prstGeom prst="rect">
            <a:avLst/>
          </a:prstGeom>
          <a:solidFill>
            <a:schemeClr val="bg1"/>
          </a:solidFill>
          <a:ln>
            <a:solidFill>
              <a:srgbClr val="219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rgbClr val="219F87"/>
                </a:solidFill>
              </a:rPr>
              <a:t>Показатели </a:t>
            </a:r>
            <a:endParaRPr lang="ru-RU" b="1" dirty="0" smtClean="0">
              <a:solidFill>
                <a:srgbClr val="219F87"/>
              </a:solidFill>
            </a:endParaRPr>
          </a:p>
          <a:p>
            <a:pPr lvl="0" algn="ctr"/>
            <a:r>
              <a:rPr lang="ru-RU" b="1" dirty="0" smtClean="0">
                <a:solidFill>
                  <a:srgbClr val="219F87"/>
                </a:solidFill>
              </a:rPr>
              <a:t>2017 </a:t>
            </a:r>
            <a:r>
              <a:rPr lang="ru-RU" b="1" dirty="0">
                <a:solidFill>
                  <a:srgbClr val="219F87"/>
                </a:solidFill>
              </a:rPr>
              <a:t>года</a:t>
            </a:r>
          </a:p>
          <a:p>
            <a:pPr algn="ctr"/>
            <a:r>
              <a:rPr lang="ru-RU" b="1" dirty="0" smtClean="0">
                <a:solidFill>
                  <a:srgbClr val="219F87"/>
                </a:solidFill>
              </a:rPr>
              <a:t>83 </a:t>
            </a:r>
            <a:r>
              <a:rPr lang="ru-RU" b="1" dirty="0">
                <a:solidFill>
                  <a:srgbClr val="219F87"/>
                </a:solidFill>
              </a:rPr>
              <a:t>РАБОЧИХ ДНЯ (среднее значение)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5879976" y="3789040"/>
            <a:ext cx="1725235" cy="0"/>
          </a:xfrm>
          <a:prstGeom prst="straightConnector1">
            <a:avLst/>
          </a:prstGeom>
          <a:ln w="25400">
            <a:solidFill>
              <a:srgbClr val="219F8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512971" y="4797152"/>
            <a:ext cx="11522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11 декабря 2014 г. №1352 «Об особенностях участия субъектов малого и среднего предпринимательства в закупках товаров, работ, услуг отдельными видами юридических лиц»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431705" y="2581241"/>
            <a:ext cx="2304256" cy="2035205"/>
          </a:xfrm>
          <a:prstGeom prst="rect">
            <a:avLst/>
          </a:prstGeom>
          <a:solidFill>
            <a:schemeClr val="bg1"/>
          </a:solidFill>
          <a:ln>
            <a:solidFill>
              <a:srgbClr val="219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219F87"/>
                </a:solidFill>
              </a:rPr>
              <a:t>Показатели </a:t>
            </a:r>
          </a:p>
          <a:p>
            <a:pPr algn="ctr"/>
            <a:r>
              <a:rPr lang="ru-RU" b="1" dirty="0" smtClean="0">
                <a:solidFill>
                  <a:srgbClr val="219F87"/>
                </a:solidFill>
              </a:rPr>
              <a:t>2016 года</a:t>
            </a:r>
          </a:p>
          <a:p>
            <a:pPr algn="ctr"/>
            <a:r>
              <a:rPr lang="ru-RU" b="1" dirty="0" smtClean="0">
                <a:solidFill>
                  <a:srgbClr val="219F87"/>
                </a:solidFill>
              </a:rPr>
              <a:t>37 </a:t>
            </a:r>
            <a:r>
              <a:rPr lang="ru-RU" b="1" dirty="0">
                <a:solidFill>
                  <a:srgbClr val="219F87"/>
                </a:solidFill>
              </a:rPr>
              <a:t>РАБОЧИХ ДНЯ (среднее значение)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58517" y="3844711"/>
            <a:ext cx="1368152" cy="6833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240016" y="40017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46 дней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53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7648" y="1409002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/>
            <a:r>
              <a:rPr lang="ru-RU" sz="9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Являетесь ли Вы участником подобных программ партнерства?</a:t>
            </a:r>
          </a:p>
          <a:p>
            <a:pPr algn="just"/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%, один вариант ответа</a:t>
            </a:r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55913" y="99792"/>
            <a:ext cx="7561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14% 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опрошенных являются </a:t>
            </a: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 программ партнёрства.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тех, кто участниками не является, </a:t>
            </a: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83% выразили заинтересованность 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участии в подобных программах.</a:t>
            </a:r>
          </a:p>
        </p:txBody>
      </p:sp>
      <p:graphicFrame>
        <p:nvGraphicFramePr>
          <p:cNvPr id="10" name="Диаграмма 9"/>
          <p:cNvGraphicFramePr/>
          <p:nvPr>
            <p:extLst/>
          </p:nvPr>
        </p:nvGraphicFramePr>
        <p:xfrm>
          <a:off x="3143672" y="2564904"/>
          <a:ext cx="388843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/>
          <p:nvPr>
            <p:extLst/>
          </p:nvPr>
        </p:nvGraphicFramePr>
        <p:xfrm>
          <a:off x="6906344" y="2564308"/>
          <a:ext cx="3635896" cy="2952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104112" y="1340768"/>
            <a:ext cx="324036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/>
            <a:r>
              <a:rPr lang="ru-RU" sz="9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Заинтересованы ли Вы в участии подобных программ партнерства?</a:t>
            </a:r>
          </a:p>
          <a:p>
            <a:pPr algn="just" fontAlgn="t"/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%, вопрос задавался только представителям тех компаний, которые не являются участниками программ партнёрства, один вариант ответа</a:t>
            </a:r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5519936" y="3934717"/>
            <a:ext cx="1512168" cy="0"/>
          </a:xfrm>
          <a:prstGeom prst="straightConnector1">
            <a:avLst/>
          </a:prstGeom>
          <a:ln w="25400">
            <a:solidFill>
              <a:srgbClr val="219F8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Дуга 17"/>
          <p:cNvSpPr/>
          <p:nvPr/>
        </p:nvSpPr>
        <p:spPr>
          <a:xfrm rot="5722503">
            <a:off x="3576843" y="2941714"/>
            <a:ext cx="1982107" cy="1989784"/>
          </a:xfrm>
          <a:prstGeom prst="arc">
            <a:avLst>
              <a:gd name="adj1" fmla="val 13493293"/>
              <a:gd name="adj2" fmla="val 10515060"/>
            </a:avLst>
          </a:prstGeom>
          <a:noFill/>
          <a:ln w="38100">
            <a:solidFill>
              <a:srgbClr val="219F87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512971" y="4797152"/>
            <a:ext cx="11522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11 декабря 2014 г. №1352 «Об особенностях участия субъектов малого и среднего предпринимательства в закупках товаров, работ, услуг отдельными видами юридических лиц»</a:t>
            </a:r>
          </a:p>
        </p:txBody>
      </p:sp>
    </p:spTree>
    <p:extLst>
      <p:ext uri="{BB962C8B-B14F-4D97-AF65-F5344CB8AC3E}">
        <p14:creationId xmlns:p14="http://schemas.microsoft.com/office/powerpoint/2010/main" val="238739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5720" y="1497151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закупках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Единой информационной системе в сфере закупок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www.zakupki.gov.ru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интернет-сайте Государственной компании «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Автодор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www.russianhighways.ru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электронной торговой площадки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www.etp-avtodor.ru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07149" y="476672"/>
            <a:ext cx="7561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Закупочная</a:t>
            </a:r>
            <a:r>
              <a:rPr lang="en-US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r>
              <a:rPr lang="en-US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компании «</a:t>
            </a:r>
            <a:r>
              <a:rPr lang="ru-RU" sz="1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Автодор</a:t>
            </a: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91544" y="2300280"/>
            <a:ext cx="9577064" cy="3351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spcAft>
                <a:spcPts val="0"/>
              </a:spcAft>
            </a:pPr>
            <a:endParaRPr lang="ru-RU" sz="1200" b="1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endParaRPr lang="ru-RU" sz="12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endParaRPr lang="ru-RU" sz="1200" b="1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ru-RU" sz="1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п</a:t>
            </a:r>
            <a:r>
              <a:rPr lang="en-US" sz="12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референции</a:t>
            </a:r>
            <a:r>
              <a:rPr lang="en-US" sz="1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</a:t>
            </a:r>
            <a:r>
              <a:rPr lang="en-US" sz="1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МСП, </a:t>
            </a:r>
            <a:r>
              <a:rPr lang="en-US" sz="12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предоставляемые</a:t>
            </a:r>
            <a:r>
              <a:rPr lang="en-US" sz="1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ГК</a:t>
            </a:r>
            <a:r>
              <a:rPr lang="ru-RU" sz="12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12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Автодор</a:t>
            </a:r>
            <a:r>
              <a:rPr lang="ru-RU" sz="12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ru-RU" sz="1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12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Предусмотрена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возможность выбора способа внесения обеспечения между внесением денежных средств или представлением банковской </a:t>
            </a: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гарантии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endParaRPr lang="ru-RU" sz="1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заключения договора 20 рабочих </a:t>
            </a: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дней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Максимальный срок оплаты по договору 30 календарных </a:t>
            </a: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дней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Всегда представляется авансирование победителю – участнику Программы партнерства в размере 30</a:t>
            </a: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ru-RU" sz="1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Политика </a:t>
            </a: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ГК «</a:t>
            </a:r>
            <a:r>
              <a:rPr lang="ru-RU" sz="1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Автодор</a:t>
            </a: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направлена на поддержку и развитие малых и средних компаний, занятых в транспортной отрасли.</a:t>
            </a:r>
            <a:endParaRPr lang="ru-RU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russianhighways.ru/img/siteimage/logo_top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1576944"/>
            <a:ext cx="1694414" cy="267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3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927648" y="476672"/>
            <a:ext cx="7596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методологического подхода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проведению исследования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927648" y="1412776"/>
            <a:ext cx="74523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A0000"/>
              </a:buClr>
            </a:pP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исследования:</a:t>
            </a:r>
          </a:p>
          <a:p>
            <a:pPr>
              <a:buClr>
                <a:srgbClr val="EA0000"/>
              </a:buClr>
            </a:pPr>
            <a:endParaRPr lang="ru-RU" sz="1400" b="1" dirty="0">
              <a:solidFill>
                <a:srgbClr val="EA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практику правоприменения в субъектах Российской Федерации нормативных правовых актов, изданных в целях реализации «дорожных карт», разработанных в рамках национальной предпринимательской инициативы по улучшению инвестиционного климата в Российской Федерации.</a:t>
            </a:r>
          </a:p>
          <a:p>
            <a:pPr>
              <a:buClr>
                <a:srgbClr val="EA0000"/>
              </a:buClr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EA0000"/>
              </a:buClr>
            </a:pP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исследования:</a:t>
            </a:r>
          </a:p>
          <a:p>
            <a:pPr>
              <a:buClr>
                <a:srgbClr val="EA0000"/>
              </a:buClr>
            </a:pPr>
            <a:endParaRPr lang="ru-RU" sz="1400" b="1" dirty="0">
              <a:solidFill>
                <a:srgbClr val="EA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Количественный метод: формализованное телефонное интервью с использованием структурированных опросных листов – анкет.</a:t>
            </a:r>
          </a:p>
          <a:p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EA0000"/>
              </a:buClr>
            </a:pP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 для проведения исследования: </a:t>
            </a:r>
          </a:p>
          <a:p>
            <a:pPr>
              <a:buClr>
                <a:srgbClr val="EA0000"/>
              </a:buClr>
            </a:pPr>
            <a:endParaRPr lang="ru-RU" sz="1400" b="1" dirty="0">
              <a:solidFill>
                <a:srgbClr val="EA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EA0000"/>
              </a:buClr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19 перечня поручений по реализации Послания Президента Российской Федерации Федеральному Собранию Российской Федерации от 8 декабря 2015 г. № Пр-2508, распоряжение Правительства Российской Федерации от 6 сентября 2012 г.   № 1613-р.</a:t>
            </a:r>
          </a:p>
          <a:p>
            <a:pPr>
              <a:buClr>
                <a:srgbClr val="EA0000"/>
              </a:buClr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EA0000"/>
              </a:buClr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EA0000"/>
              </a:buClr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EA0000"/>
              </a:buClr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EA0000"/>
              </a:buClr>
            </a:pP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2 исследования был проведен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июне-июле 2017 года</a:t>
            </a:r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6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0846" y="1407116"/>
            <a:ext cx="324036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Знаете ли Вы, что при участии в торгах, проводимых заказчиком только для субъектов малого и среднего предпринимательства, участник должен представить сведения из единого реестра субъектов МСП?</a:t>
            </a:r>
          </a:p>
          <a:p>
            <a:pPr algn="just"/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%, один вариант ответа)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855913" y="145957"/>
            <a:ext cx="7561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85%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опрошенных </a:t>
            </a: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осведомлены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том, что при участии в торгах для субъектов малого и среднего предпринимательства </a:t>
            </a: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должен предоставить сведения из единого реестра субъектов МСП.</a:t>
            </a:r>
          </a:p>
        </p:txBody>
      </p:sp>
      <p:graphicFrame>
        <p:nvGraphicFramePr>
          <p:cNvPr id="7" name="Диаграмма 6"/>
          <p:cNvGraphicFramePr/>
          <p:nvPr>
            <p:extLst/>
          </p:nvPr>
        </p:nvGraphicFramePr>
        <p:xfrm>
          <a:off x="2861534" y="2761116"/>
          <a:ext cx="3493522" cy="2609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456364" y="1409002"/>
            <a:ext cx="388810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/>
            <a:r>
              <a:rPr lang="ru-RU" sz="9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Принимали ли Вы участие в торгах, проводимых заказчиками только для субъектов МСП, после 1 января 2016 г.? </a:t>
            </a:r>
          </a:p>
          <a:p>
            <a:pPr algn="just" fontAlgn="t"/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%, один вариант ответ</a:t>
            </a:r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88087" y="4763040"/>
            <a:ext cx="396081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раз Вы принимали </a:t>
            </a:r>
            <a:endParaRPr lang="en-US" sz="9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таких процедурах? </a:t>
            </a:r>
          </a:p>
          <a:p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%, один вариант ответ, </a:t>
            </a:r>
            <a:endParaRPr lang="en-US" sz="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задавался тем, кто </a:t>
            </a:r>
            <a:r>
              <a:rPr lang="ru-RU" sz="9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принимал </a:t>
            </a:r>
            <a:endParaRPr lang="en-US" sz="9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торгах</a:t>
            </a:r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Диаграмма 18"/>
          <p:cNvGraphicFramePr/>
          <p:nvPr>
            <p:extLst/>
          </p:nvPr>
        </p:nvGraphicFramePr>
        <p:xfrm>
          <a:off x="6888088" y="5373217"/>
          <a:ext cx="2843043" cy="1147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Диаграмма 19"/>
          <p:cNvGraphicFramePr/>
          <p:nvPr>
            <p:extLst/>
          </p:nvPr>
        </p:nvGraphicFramePr>
        <p:xfrm>
          <a:off x="6744072" y="2112679"/>
          <a:ext cx="2961460" cy="2287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2" name="Прямая со стрелкой 11"/>
          <p:cNvCxnSpPr/>
          <p:nvPr/>
        </p:nvCxnSpPr>
        <p:spPr>
          <a:xfrm>
            <a:off x="8976320" y="3717032"/>
            <a:ext cx="0" cy="1656184"/>
          </a:xfrm>
          <a:prstGeom prst="straightConnector1">
            <a:avLst/>
          </a:prstGeom>
          <a:ln w="25400">
            <a:solidFill>
              <a:srgbClr val="219F8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 rot="3695929">
            <a:off x="7502146" y="2501159"/>
            <a:ext cx="1614924" cy="1582472"/>
          </a:xfrm>
          <a:prstGeom prst="arc">
            <a:avLst>
              <a:gd name="adj1" fmla="val 12603169"/>
              <a:gd name="adj2" fmla="val 5580869"/>
            </a:avLst>
          </a:prstGeom>
          <a:noFill/>
          <a:ln w="38100">
            <a:solidFill>
              <a:srgbClr val="219F87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510452" y="5085184"/>
            <a:ext cx="1160213" cy="1592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11 декабря 2014 г. №1352 «Об особенностях участия субъектов малого и среднего предпринимательства в закупках товаров, работ, услуг отдельными видами юридических лиц».</a:t>
            </a:r>
          </a:p>
        </p:txBody>
      </p:sp>
    </p:spTree>
    <p:extLst>
      <p:ext uri="{BB962C8B-B14F-4D97-AF65-F5344CB8AC3E}">
        <p14:creationId xmlns:p14="http://schemas.microsoft.com/office/powerpoint/2010/main" val="18957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7648" y="1409001"/>
            <a:ext cx="7489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/>
            <a:r>
              <a:rPr lang="ru-RU" sz="9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Принимая участие в подобных торгах, Вы заполняли декларацию о соответствии критериям отнесения к субъектам МСП?</a:t>
            </a:r>
          </a:p>
          <a:p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%, один вариант ответа, вопрос задавался тем, кто </a:t>
            </a:r>
            <a:r>
              <a:rPr lang="ru-RU" sz="9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принимал участие в торгах для субъектов МСП</a:t>
            </a:r>
            <a:r>
              <a:rPr lang="ru-RU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855913" y="116633"/>
            <a:ext cx="7561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61% 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участвовавших в торгах только для субъектов МСП отметили, что, принимая участие в торгах, всегда </a:t>
            </a: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заполняли декларацию 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соответствии критериям отнесения к субъектам МСП, ещё </a:t>
            </a: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20%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заполняли декларацию </a:t>
            </a: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во всех торгах.</a:t>
            </a:r>
          </a:p>
        </p:txBody>
      </p:sp>
      <p:graphicFrame>
        <p:nvGraphicFramePr>
          <p:cNvPr id="6" name="Диаграмма 5"/>
          <p:cNvGraphicFramePr/>
          <p:nvPr>
            <p:extLst/>
          </p:nvPr>
        </p:nvGraphicFramePr>
        <p:xfrm>
          <a:off x="3491880" y="2636764"/>
          <a:ext cx="4908376" cy="3024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608735" y="2628732"/>
            <a:ext cx="2232248" cy="3024484"/>
          </a:xfrm>
          <a:prstGeom prst="rect">
            <a:avLst/>
          </a:prstGeom>
          <a:noFill/>
          <a:ln w="19050">
            <a:solidFill>
              <a:srgbClr val="219F8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403812" y="2420740"/>
            <a:ext cx="720080" cy="432048"/>
          </a:xfrm>
          <a:prstGeom prst="rect">
            <a:avLst/>
          </a:prstGeom>
          <a:solidFill>
            <a:schemeClr val="bg1"/>
          </a:solidFill>
          <a:ln w="19050">
            <a:solidFill>
              <a:srgbClr val="219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219F87"/>
                </a:solidFill>
              </a:rPr>
              <a:t>81%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00979" y="4797152"/>
            <a:ext cx="11140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11 декабря 2014 г. №1352 «Об особенностях участия субъектов малого и среднего предпринимательства в закупках товаров, работ, услуг отдельными видами юридических лиц».</a:t>
            </a:r>
          </a:p>
        </p:txBody>
      </p:sp>
    </p:spTree>
    <p:extLst>
      <p:ext uri="{BB962C8B-B14F-4D97-AF65-F5344CB8AC3E}">
        <p14:creationId xmlns:p14="http://schemas.microsoft.com/office/powerpoint/2010/main" val="240920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Соединительная линия уступом 4"/>
          <p:cNvCxnSpPr/>
          <p:nvPr/>
        </p:nvCxnSpPr>
        <p:spPr>
          <a:xfrm flipV="1">
            <a:off x="5814338" y="3413175"/>
            <a:ext cx="1727895" cy="1440557"/>
          </a:xfrm>
          <a:prstGeom prst="bentConnector3">
            <a:avLst>
              <a:gd name="adj1" fmla="val 104"/>
            </a:avLst>
          </a:prstGeom>
          <a:ln w="19050">
            <a:solidFill>
              <a:srgbClr val="C1030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927649" y="1409002"/>
            <a:ext cx="4608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ru-RU" sz="9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Требовали ли от Вас заказчики другие документы (кроме декларации) в целях подтверждения соответствия критериям отнесения к субъектам МСП?</a:t>
            </a:r>
          </a:p>
          <a:p>
            <a:pPr fontAlgn="t"/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%, один вариант ответа, вопрос задавался тем, кто </a:t>
            </a:r>
            <a:r>
              <a:rPr lang="ru-RU" sz="9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принимал участие в торгах для субъектов МСП</a:t>
            </a:r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55913" y="109311"/>
            <a:ext cx="75612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половины участников торгов, проводимых только для субъектов МСП, </a:t>
            </a: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заказчики не требовали никаких дополнительных документов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кроме декларации </a:t>
            </a: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(53%).</a:t>
            </a:r>
          </a:p>
          <a:p>
            <a:pPr algn="just"/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15%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опрошенных </a:t>
            </a: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отмечают, 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в целях подтверждения соответствия критериям отнесения к субъектам МСП, </a:t>
            </a: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 во всех случаях требовал другие документы.</a:t>
            </a:r>
          </a:p>
        </p:txBody>
      </p:sp>
      <p:graphicFrame>
        <p:nvGraphicFramePr>
          <p:cNvPr id="6" name="Диаграмма 5"/>
          <p:cNvGraphicFramePr/>
          <p:nvPr>
            <p:extLst/>
          </p:nvPr>
        </p:nvGraphicFramePr>
        <p:xfrm>
          <a:off x="2927648" y="3140968"/>
          <a:ext cx="4704184" cy="2320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7670548" y="2511554"/>
          <a:ext cx="2737000" cy="210947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2737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57692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171450" indent="-171450" algn="l" fontAlgn="t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Выписка</a:t>
                      </a:r>
                      <a:r>
                        <a:rPr lang="ru-RU" sz="1000" b="0" i="0" u="none" strike="noStrike" baseline="0" dirty="0" smtClean="0">
                          <a:effectLst/>
                          <a:latin typeface="Arial"/>
                        </a:rPr>
                        <a:t> из налоговой</a:t>
                      </a:r>
                    </a:p>
                    <a:p>
                      <a:pPr marL="171450" indent="-171450" algn="l" fontAlgn="t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u="none" strike="noStrike" baseline="0" dirty="0" smtClean="0">
                          <a:effectLst/>
                          <a:latin typeface="Arial"/>
                        </a:rPr>
                        <a:t>Заявка</a:t>
                      </a:r>
                    </a:p>
                    <a:p>
                      <a:pPr marL="171450" indent="-171450" algn="l" fontAlgn="t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u="none" strike="noStrike" baseline="0" dirty="0" smtClean="0">
                          <a:effectLst/>
                          <a:latin typeface="Arial"/>
                        </a:rPr>
                        <a:t>Полный пакет учредительных документов</a:t>
                      </a:r>
                    </a:p>
                    <a:p>
                      <a:pPr marL="171450" indent="-171450" algn="l" fontAlgn="t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u="none" strike="noStrike" baseline="0" dirty="0" smtClean="0">
                          <a:effectLst/>
                          <a:latin typeface="Arial"/>
                        </a:rPr>
                        <a:t>Бухгалтерские документы</a:t>
                      </a:r>
                    </a:p>
                    <a:p>
                      <a:pPr marL="171450" indent="-171450" algn="l" fontAlgn="t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u="none" strike="noStrike" baseline="0" dirty="0" smtClean="0">
                          <a:effectLst/>
                          <a:latin typeface="Arial"/>
                        </a:rPr>
                        <a:t>Анкета с реквизитами</a:t>
                      </a:r>
                    </a:p>
                    <a:p>
                      <a:pPr marL="171450" indent="-171450" algn="l" fontAlgn="t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u="none" strike="noStrike" baseline="0" dirty="0" smtClean="0">
                          <a:effectLst/>
                          <a:latin typeface="Arial"/>
                        </a:rPr>
                        <a:t>Подтверждение о включении в реестр малых предприятий</a:t>
                      </a:r>
                    </a:p>
                    <a:p>
                      <a:pPr marL="171450" indent="-171450" algn="l" fontAlgn="t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u="none" strike="noStrike" baseline="0" dirty="0" smtClean="0">
                          <a:effectLst/>
                          <a:latin typeface="Arial"/>
                        </a:rPr>
                        <a:t>Учредительные документы</a:t>
                      </a:r>
                    </a:p>
                    <a:p>
                      <a:pPr marL="171450" indent="-171450" algn="l" fontAlgn="t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u="none" strike="noStrike" baseline="0" dirty="0" smtClean="0">
                          <a:effectLst/>
                          <a:latin typeface="Arial"/>
                        </a:rPr>
                        <a:t>Устав предприятия</a:t>
                      </a:r>
                    </a:p>
                    <a:p>
                      <a:pPr marL="171450" indent="-171450" algn="l" fontAlgn="t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u="none" strike="noStrike" baseline="0" dirty="0" smtClean="0">
                          <a:effectLst/>
                          <a:latin typeface="Arial"/>
                        </a:rPr>
                        <a:t>Среднесписочная численность сотрудников</a:t>
                      </a:r>
                    </a:p>
                    <a:p>
                      <a:pPr marL="171450" indent="-171450" algn="l" fontAlgn="t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u="none" strike="noStrike" baseline="0" dirty="0" smtClean="0">
                          <a:effectLst/>
                          <a:latin typeface="Arial"/>
                        </a:rPr>
                        <a:t>Диплом об образовании</a:t>
                      </a:r>
                    </a:p>
                    <a:p>
                      <a:pPr algn="l" fontAlgn="t"/>
                      <a:endParaRPr lang="ru-RU" sz="9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535863" y="1404208"/>
            <a:ext cx="2881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Какие именно документы требовалось еще предоставить? </a:t>
            </a:r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%, открытый вопрос, вопрос задавался тем, от кого требовали другие документы (кроме декларации) в целях подтверждения соответствия критериям отнесения к субъектам МСП</a:t>
            </a:r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0" y="4797152"/>
            <a:ext cx="11254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8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Постановление Правительства Российской Федерации от 11 декабря 2014 г. №1352 «Об особенностях участия субъектов малого и среднего предпринимательства в закупках товаров, работ, услуг отдельными видами юридических лиц».</a:t>
            </a:r>
          </a:p>
        </p:txBody>
      </p:sp>
    </p:spTree>
    <p:extLst>
      <p:ext uri="{BB962C8B-B14F-4D97-AF65-F5344CB8AC3E}">
        <p14:creationId xmlns:p14="http://schemas.microsoft.com/office/powerpoint/2010/main" val="257255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7648" y="1409002"/>
            <a:ext cx="56886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/>
            <a:r>
              <a:rPr lang="ru-RU" sz="9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Вы считаете, утверждаемые заказчиками Перечни закупок являются достаточными или их можно было бы расширить другими позициями товаров, работ и услуг?</a:t>
            </a:r>
          </a:p>
          <a:p>
            <a:pPr algn="just" fontAlgn="t"/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%, один вариант ответа, вопрос задавался тем, кто </a:t>
            </a:r>
            <a:r>
              <a:rPr lang="ru-RU" sz="9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принимал участие в торгах для субъектов МСП</a:t>
            </a:r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55914" y="127841"/>
            <a:ext cx="7561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Перечни закупок, 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мнению 68% опрошенных, </a:t>
            </a: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той или иной степени </a:t>
            </a: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достаточными, 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 требуют дополнения небольшим количеством позиций. </a:t>
            </a:r>
          </a:p>
        </p:txBody>
      </p:sp>
      <p:graphicFrame>
        <p:nvGraphicFramePr>
          <p:cNvPr id="6" name="Диаграмма 5"/>
          <p:cNvGraphicFramePr/>
          <p:nvPr>
            <p:extLst/>
          </p:nvPr>
        </p:nvGraphicFramePr>
        <p:xfrm>
          <a:off x="3143672" y="3068507"/>
          <a:ext cx="5688632" cy="3140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215680" y="2359088"/>
            <a:ext cx="2679340" cy="3640913"/>
          </a:xfrm>
          <a:prstGeom prst="rect">
            <a:avLst/>
          </a:prstGeom>
          <a:noFill/>
          <a:ln w="19050">
            <a:solidFill>
              <a:srgbClr val="219F8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72254" y="2143063"/>
            <a:ext cx="720080" cy="432048"/>
          </a:xfrm>
          <a:prstGeom prst="rect">
            <a:avLst/>
          </a:prstGeom>
          <a:solidFill>
            <a:schemeClr val="bg1"/>
          </a:solidFill>
          <a:ln w="19050">
            <a:solidFill>
              <a:srgbClr val="219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219F87"/>
                </a:solidFill>
              </a:rPr>
              <a:t>68%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512971" y="4797152"/>
            <a:ext cx="11522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11 декабря 2014 г. №1352 «Об особенностях участия субъектов малого и среднего предпринимательства в закупках товаров, работ, услуг отдельными видами юридических лиц»</a:t>
            </a:r>
          </a:p>
        </p:txBody>
      </p:sp>
    </p:spTree>
    <p:extLst>
      <p:ext uri="{BB962C8B-B14F-4D97-AF65-F5344CB8AC3E}">
        <p14:creationId xmlns:p14="http://schemas.microsoft.com/office/powerpoint/2010/main" val="235088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7648" y="1409001"/>
            <a:ext cx="7489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/>
            <a:r>
              <a:rPr lang="ru-RU" sz="9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Вы, как правило, получаете информацию о потенциальных заказчиках, осуществляющих закупки у субъектов МСП?</a:t>
            </a:r>
          </a:p>
          <a:p>
            <a:pPr algn="just"/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%, вопрос задавался тем, кто принимал участие в торгах для МСП, от 1 до 3 ответов</a:t>
            </a:r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55914" y="146315"/>
            <a:ext cx="7561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опрошенных предпринимателей </a:t>
            </a: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(76%) получают информацию 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потенциальных заказчиках, осуществляющих закупки у субъектов МСП, через Единую информационную систему в сфере закупок (</a:t>
            </a:r>
            <a:r>
              <a:rPr lang="en-US" sz="1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www.zakupki.gov.ru</a:t>
            </a:r>
            <a:r>
              <a:rPr lang="en-US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6" name="Диаграмма 5"/>
          <p:cNvGraphicFramePr/>
          <p:nvPr>
            <p:extLst/>
          </p:nvPr>
        </p:nvGraphicFramePr>
        <p:xfrm>
          <a:off x="3575721" y="2581542"/>
          <a:ext cx="5128501" cy="3455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620268" y="2549159"/>
            <a:ext cx="1656184" cy="3184097"/>
          </a:xfrm>
          <a:prstGeom prst="rect">
            <a:avLst/>
          </a:prstGeom>
          <a:noFill/>
          <a:ln w="19050">
            <a:solidFill>
              <a:srgbClr val="219F8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512971" y="4797152"/>
            <a:ext cx="11522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11 декабря 2014 г. №1352 «Об особенностях участия субъектов малого и среднего предпринимательства в закупках товаров, работ, услуг отдельными видами юридических лиц»</a:t>
            </a:r>
          </a:p>
        </p:txBody>
      </p:sp>
    </p:spTree>
    <p:extLst>
      <p:ext uri="{BB962C8B-B14F-4D97-AF65-F5344CB8AC3E}">
        <p14:creationId xmlns:p14="http://schemas.microsoft.com/office/powerpoint/2010/main" val="361121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7648" y="1433337"/>
            <a:ext cx="33843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/>
            <a:r>
              <a:rPr lang="ru-RU" sz="9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Требовалось ли обеспечение на участие в закупке?</a:t>
            </a:r>
          </a:p>
          <a:p>
            <a:pPr algn="just" fontAlgn="t"/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%, один вариант ответа, вопрос задавался тем, кто принимал участие в торгах для МСП)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855913" y="128564"/>
            <a:ext cx="7567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на участие в закупке хотя бы один раз требовалось 89% опрошенных предпринимателей. Из них для </a:t>
            </a: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62% предпринимателей был предоставлен выбор способа обеспечения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соответствии с условиями конкурсной процедуры.</a:t>
            </a:r>
          </a:p>
        </p:txBody>
      </p:sp>
      <p:graphicFrame>
        <p:nvGraphicFramePr>
          <p:cNvPr id="6" name="Диаграмма 5"/>
          <p:cNvGraphicFramePr/>
          <p:nvPr>
            <p:extLst/>
          </p:nvPr>
        </p:nvGraphicFramePr>
        <p:xfrm>
          <a:off x="3039635" y="2750219"/>
          <a:ext cx="3178496" cy="246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>
            <p:extLst/>
          </p:nvPr>
        </p:nvGraphicFramePr>
        <p:xfrm>
          <a:off x="6726964" y="2750220"/>
          <a:ext cx="3696072" cy="3068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726964" y="1433336"/>
            <a:ext cx="33843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/>
            <a:r>
              <a:rPr lang="ru-RU" sz="9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Предоставлялось ли в соответствии с условиями конкурсной процедуры право выбора способа обеспечения?</a:t>
            </a:r>
          </a:p>
          <a:p>
            <a:pPr algn="just" fontAlgn="t"/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%, вопрос задавался только представителям тех компаний, которые принимали участие в торгах, где требовалось обеспечение на участие в закупке, один вариант ответа)</a:t>
            </a:r>
          </a:p>
        </p:txBody>
      </p:sp>
      <p:sp>
        <p:nvSpPr>
          <p:cNvPr id="11" name="Прямоугольник 10"/>
          <p:cNvSpPr/>
          <p:nvPr/>
        </p:nvSpPr>
        <p:spPr>
          <a:xfrm rot="5400000">
            <a:off x="3798461" y="2041872"/>
            <a:ext cx="1074841" cy="2664296"/>
          </a:xfrm>
          <a:prstGeom prst="rect">
            <a:avLst/>
          </a:prstGeom>
          <a:noFill/>
          <a:ln w="19050">
            <a:solidFill>
              <a:srgbClr val="219F8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5400000">
            <a:off x="7939944" y="1673490"/>
            <a:ext cx="1080194" cy="3528392"/>
          </a:xfrm>
          <a:prstGeom prst="rect">
            <a:avLst/>
          </a:prstGeom>
          <a:noFill/>
          <a:ln w="19050">
            <a:solidFill>
              <a:srgbClr val="219F8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884197" y="3686127"/>
            <a:ext cx="720080" cy="432048"/>
          </a:xfrm>
          <a:prstGeom prst="rect">
            <a:avLst/>
          </a:prstGeom>
          <a:solidFill>
            <a:schemeClr val="bg1"/>
          </a:solidFill>
          <a:ln w="19050">
            <a:solidFill>
              <a:srgbClr val="219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219F87"/>
                </a:solidFill>
              </a:rPr>
              <a:t>62%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31904" y="3645024"/>
            <a:ext cx="720080" cy="432048"/>
          </a:xfrm>
          <a:prstGeom prst="rect">
            <a:avLst/>
          </a:prstGeom>
          <a:solidFill>
            <a:schemeClr val="bg1"/>
          </a:solidFill>
          <a:ln w="19050">
            <a:solidFill>
              <a:srgbClr val="219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219F87"/>
                </a:solidFill>
              </a:rPr>
              <a:t>89%</a:t>
            </a:r>
          </a:p>
        </p:txBody>
      </p:sp>
      <p:sp>
        <p:nvSpPr>
          <p:cNvPr id="15" name="Штриховая стрелка вправо 14"/>
          <p:cNvSpPr/>
          <p:nvPr/>
        </p:nvSpPr>
        <p:spPr>
          <a:xfrm>
            <a:off x="6061927" y="3686127"/>
            <a:ext cx="293040" cy="296116"/>
          </a:xfrm>
          <a:prstGeom prst="stripedRightArrow">
            <a:avLst/>
          </a:prstGeom>
          <a:solidFill>
            <a:srgbClr val="219F87"/>
          </a:solidFill>
          <a:ln>
            <a:solidFill>
              <a:srgbClr val="219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Левая фигурная скобка 15"/>
          <p:cNvSpPr/>
          <p:nvPr/>
        </p:nvSpPr>
        <p:spPr>
          <a:xfrm>
            <a:off x="6470265" y="2750219"/>
            <a:ext cx="234018" cy="2880320"/>
          </a:xfrm>
          <a:prstGeom prst="leftBrace">
            <a:avLst>
              <a:gd name="adj1" fmla="val 8333"/>
              <a:gd name="adj2" fmla="val 38960"/>
            </a:avLst>
          </a:prstGeom>
          <a:ln w="19050">
            <a:solidFill>
              <a:srgbClr val="219F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512971" y="4797152"/>
            <a:ext cx="11522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11 декабря 2014 г. №1352 «Об особенностях участия субъектов малого и среднего предпринимательства в закупках товаров, работ, услуг отдельными видами юридических лиц»</a:t>
            </a:r>
          </a:p>
        </p:txBody>
      </p:sp>
    </p:spTree>
    <p:extLst>
      <p:ext uri="{BB962C8B-B14F-4D97-AF65-F5344CB8AC3E}">
        <p14:creationId xmlns:p14="http://schemas.microsoft.com/office/powerpoint/2010/main" val="410541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7648" y="1409001"/>
            <a:ext cx="352839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/>
            <a:r>
              <a:rPr lang="ru-RU" sz="9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 победы на торгах, был ли соблюден срок возврата обеспечения заявки (не более 7 рабочих дней со дня заключения договора)?</a:t>
            </a:r>
          </a:p>
          <a:p>
            <a:pPr algn="just" fontAlgn="t"/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%, один вариант ответа, вопрос задавался тем, кто принимал участие в торгах для МСП)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855913" y="93259"/>
            <a:ext cx="7561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или в большинстве случаев 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победе или проигрыше на торгах </a:t>
            </a: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соблюдается срок возврата обеспечения заявки 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 более 7 рабочих дней со дня заключения договора), это отметили 79% опрошенных предпринимателей. </a:t>
            </a:r>
          </a:p>
        </p:txBody>
      </p:sp>
      <p:graphicFrame>
        <p:nvGraphicFramePr>
          <p:cNvPr id="6" name="Диаграмма 5"/>
          <p:cNvGraphicFramePr/>
          <p:nvPr>
            <p:extLst/>
          </p:nvPr>
        </p:nvGraphicFramePr>
        <p:xfrm>
          <a:off x="2999655" y="2817076"/>
          <a:ext cx="3240360" cy="2852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>
            <p:extLst/>
          </p:nvPr>
        </p:nvGraphicFramePr>
        <p:xfrm>
          <a:off x="6747484" y="2817076"/>
          <a:ext cx="3624832" cy="2851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771914" y="1388005"/>
            <a:ext cx="350055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/>
            <a:r>
              <a:rPr lang="ru-RU" sz="9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Вашего проигрыша на торгах, был ли соблюден срок возврата обеспечения заявки (не более 7 рабочих дней со дня подписания протокола)?</a:t>
            </a:r>
          </a:p>
          <a:p>
            <a:pPr algn="just" fontAlgn="t"/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%, один вариант ответа, вопрос задавался тем, кто принимал участие в торгах для МСП)</a:t>
            </a:r>
          </a:p>
        </p:txBody>
      </p:sp>
      <p:sp>
        <p:nvSpPr>
          <p:cNvPr id="11" name="Прямоугольник 10"/>
          <p:cNvSpPr/>
          <p:nvPr/>
        </p:nvSpPr>
        <p:spPr>
          <a:xfrm rot="5400000">
            <a:off x="4085738" y="1850268"/>
            <a:ext cx="996187" cy="3168352"/>
          </a:xfrm>
          <a:prstGeom prst="rect">
            <a:avLst/>
          </a:prstGeom>
          <a:noFill/>
          <a:ln w="19050">
            <a:solidFill>
              <a:srgbClr val="219F8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5400000">
            <a:off x="8078979" y="1629287"/>
            <a:ext cx="986272" cy="3600401"/>
          </a:xfrm>
          <a:prstGeom prst="rect">
            <a:avLst/>
          </a:prstGeom>
          <a:noFill/>
          <a:ln w="19050">
            <a:solidFill>
              <a:srgbClr val="219F8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674385" y="3618976"/>
            <a:ext cx="720080" cy="432048"/>
          </a:xfrm>
          <a:prstGeom prst="rect">
            <a:avLst/>
          </a:prstGeom>
          <a:solidFill>
            <a:schemeClr val="bg1"/>
          </a:solidFill>
          <a:ln w="19050">
            <a:solidFill>
              <a:srgbClr val="219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219F87"/>
                </a:solidFill>
              </a:rPr>
              <a:t>79%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9912424" y="3609849"/>
            <a:ext cx="720080" cy="432048"/>
          </a:xfrm>
          <a:prstGeom prst="rect">
            <a:avLst/>
          </a:prstGeom>
          <a:solidFill>
            <a:schemeClr val="bg1"/>
          </a:solidFill>
          <a:ln w="19050">
            <a:solidFill>
              <a:srgbClr val="219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219F87"/>
                </a:solidFill>
              </a:rPr>
              <a:t>79%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512971" y="4797152"/>
            <a:ext cx="11522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11 декабря 2014 г. №1352 «Об особенностях участия субъектов малого и среднего предпринимательства в закупках товаров, работ, услуг отдельными видами юридических лиц»</a:t>
            </a:r>
          </a:p>
        </p:txBody>
      </p:sp>
    </p:spTree>
    <p:extLst>
      <p:ext uri="{BB962C8B-B14F-4D97-AF65-F5344CB8AC3E}">
        <p14:creationId xmlns:p14="http://schemas.microsoft.com/office/powerpoint/2010/main" val="35129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Без номер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11819</TotalTime>
  <Words>1433</Words>
  <Application>Microsoft Office PowerPoint</Application>
  <PresentationFormat>Произвольный</PresentationFormat>
  <Paragraphs>123</Paragraphs>
  <Slides>13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Без номера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Новикова Алена</dc:creator>
  <cp:lastModifiedBy>Alla</cp:lastModifiedBy>
  <cp:revision>1154</cp:revision>
  <cp:lastPrinted>2018-02-07T17:14:43Z</cp:lastPrinted>
  <dcterms:created xsi:type="dcterms:W3CDTF">2013-06-10T13:09:27Z</dcterms:created>
  <dcterms:modified xsi:type="dcterms:W3CDTF">2018-02-07T19:00:33Z</dcterms:modified>
</cp:coreProperties>
</file>