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760" y="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EVGEN1:&#1088;&#1077;&#1094;&#1077;&#1087;&#1090;&#1099;%20&#1072;/&#1073;:&#1090;&#1080;&#1087;%20&#1040;%20&#1084;/&#1079;%202%20&#1074;&#1072;&#1088;&#1080;&#1072;&#1085;&#1090;.%20xl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EVGEN1:&#1088;&#1077;&#1094;&#1077;&#1087;&#1090;&#1099;%20&#1072;/&#1073;:&#1090;&#1080;&#1087;%20&#1040;16%20&#1087;&#1086;%20&#1057;&#1058;&#1054;%202.11-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3024613779955"/>
          <c:y val="0.0775625162239336"/>
          <c:w val="0.887500677109281"/>
          <c:h val="0.78393457833949"/>
        </c:manualLayout>
      </c:layout>
      <c:lineChart>
        <c:grouping val="standard"/>
        <c:varyColors val="0"/>
        <c:ser>
          <c:idx val="0"/>
          <c:order val="0"/>
          <c:spPr>
            <a:ln w="12700">
              <a:solidFill>
                <a:srgbClr val="DD0806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cat>
            <c:numRef>
              <c:f>Лист1!$E$18:$N$18</c:f>
              <c:numCache>
                <c:formatCode>General</c:formatCode>
                <c:ptCount val="10"/>
                <c:pt idx="0">
                  <c:v>20.0</c:v>
                </c:pt>
                <c:pt idx="1">
                  <c:v>15.0</c:v>
                </c:pt>
                <c:pt idx="2">
                  <c:v>10.0</c:v>
                </c:pt>
                <c:pt idx="3">
                  <c:v>5.0</c:v>
                </c:pt>
                <c:pt idx="4">
                  <c:v>2.5</c:v>
                </c:pt>
                <c:pt idx="5">
                  <c:v>1.25</c:v>
                </c:pt>
                <c:pt idx="6">
                  <c:v>0.63</c:v>
                </c:pt>
                <c:pt idx="7">
                  <c:v>0.315</c:v>
                </c:pt>
                <c:pt idx="8">
                  <c:v>0.16</c:v>
                </c:pt>
                <c:pt idx="9">
                  <c:v>0.071</c:v>
                </c:pt>
              </c:numCache>
            </c:numRef>
          </c:cat>
          <c:val>
            <c:numRef>
              <c:f>Лист1!$E$25:$N$25</c:f>
              <c:numCache>
                <c:formatCode>General</c:formatCode>
                <c:ptCount val="10"/>
                <c:pt idx="0">
                  <c:v>100.0</c:v>
                </c:pt>
                <c:pt idx="1">
                  <c:v>100.0</c:v>
                </c:pt>
                <c:pt idx="2">
                  <c:v>100.0</c:v>
                </c:pt>
                <c:pt idx="3">
                  <c:v>50.0</c:v>
                </c:pt>
                <c:pt idx="4">
                  <c:v>38.0</c:v>
                </c:pt>
                <c:pt idx="5">
                  <c:v>28.0</c:v>
                </c:pt>
                <c:pt idx="6">
                  <c:v>20.0</c:v>
                </c:pt>
                <c:pt idx="7">
                  <c:v>16.0</c:v>
                </c:pt>
                <c:pt idx="8">
                  <c:v>12.0</c:v>
                </c:pt>
                <c:pt idx="9">
                  <c:v>10.0</c:v>
                </c:pt>
              </c:numCache>
            </c:numRef>
          </c:val>
          <c:smooth val="0"/>
        </c:ser>
        <c:ser>
          <c:idx val="1"/>
          <c:order val="1"/>
          <c:spPr>
            <a:ln w="12700">
              <a:solidFill>
                <a:srgbClr val="DD0806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cat>
            <c:numRef>
              <c:f>Лист1!$E$18:$N$18</c:f>
              <c:numCache>
                <c:formatCode>General</c:formatCode>
                <c:ptCount val="10"/>
                <c:pt idx="0">
                  <c:v>20.0</c:v>
                </c:pt>
                <c:pt idx="1">
                  <c:v>15.0</c:v>
                </c:pt>
                <c:pt idx="2">
                  <c:v>10.0</c:v>
                </c:pt>
                <c:pt idx="3">
                  <c:v>5.0</c:v>
                </c:pt>
                <c:pt idx="4">
                  <c:v>2.5</c:v>
                </c:pt>
                <c:pt idx="5">
                  <c:v>1.25</c:v>
                </c:pt>
                <c:pt idx="6">
                  <c:v>0.63</c:v>
                </c:pt>
                <c:pt idx="7">
                  <c:v>0.315</c:v>
                </c:pt>
                <c:pt idx="8">
                  <c:v>0.16</c:v>
                </c:pt>
                <c:pt idx="9">
                  <c:v>0.071</c:v>
                </c:pt>
              </c:numCache>
            </c:numRef>
          </c:cat>
          <c:val>
            <c:numRef>
              <c:f>Лист1!$E$26:$N$26</c:f>
              <c:numCache>
                <c:formatCode>General</c:formatCode>
                <c:ptCount val="10"/>
                <c:pt idx="0">
                  <c:v>90.0</c:v>
                </c:pt>
                <c:pt idx="1">
                  <c:v>75.0</c:v>
                </c:pt>
                <c:pt idx="2">
                  <c:v>62.0</c:v>
                </c:pt>
                <c:pt idx="3">
                  <c:v>40.0</c:v>
                </c:pt>
                <c:pt idx="4">
                  <c:v>28.0</c:v>
                </c:pt>
                <c:pt idx="5">
                  <c:v>20.0</c:v>
                </c:pt>
                <c:pt idx="6">
                  <c:v>14.0</c:v>
                </c:pt>
                <c:pt idx="7">
                  <c:v>10.0</c:v>
                </c:pt>
                <c:pt idx="8">
                  <c:v>6.0</c:v>
                </c:pt>
                <c:pt idx="9">
                  <c:v>4.0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Лист1!$G$24:$N$24</c:f>
              <c:strCache>
                <c:ptCount val="1"/>
                <c:pt idx="0">
                  <c:v>69,30 45,20 35,57 27,87 19,84 15,70 10,89 6,45</c:v>
                </c:pt>
              </c:strCache>
            </c:strRef>
          </c:tx>
          <c:spPr>
            <a:ln w="12700">
              <a:solidFill>
                <a:srgbClr val="0000D4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Лист1!$E$18:$N$18</c:f>
              <c:numCache>
                <c:formatCode>General</c:formatCode>
                <c:ptCount val="10"/>
                <c:pt idx="0">
                  <c:v>20.0</c:v>
                </c:pt>
                <c:pt idx="1">
                  <c:v>15.0</c:v>
                </c:pt>
                <c:pt idx="2">
                  <c:v>10.0</c:v>
                </c:pt>
                <c:pt idx="3">
                  <c:v>5.0</c:v>
                </c:pt>
                <c:pt idx="4">
                  <c:v>2.5</c:v>
                </c:pt>
                <c:pt idx="5">
                  <c:v>1.25</c:v>
                </c:pt>
                <c:pt idx="6">
                  <c:v>0.63</c:v>
                </c:pt>
                <c:pt idx="7">
                  <c:v>0.315</c:v>
                </c:pt>
                <c:pt idx="8">
                  <c:v>0.16</c:v>
                </c:pt>
                <c:pt idx="9">
                  <c:v>0.071</c:v>
                </c:pt>
              </c:numCache>
            </c:numRef>
          </c:cat>
          <c:val>
            <c:numRef>
              <c:f>Лист1!$E$24:$N$24</c:f>
              <c:numCache>
                <c:formatCode>0.00</c:formatCode>
                <c:ptCount val="10"/>
                <c:pt idx="0">
                  <c:v>100.0</c:v>
                </c:pt>
                <c:pt idx="1">
                  <c:v>90.0</c:v>
                </c:pt>
                <c:pt idx="2">
                  <c:v>69.296</c:v>
                </c:pt>
                <c:pt idx="3">
                  <c:v>45.204</c:v>
                </c:pt>
                <c:pt idx="4">
                  <c:v>35.568</c:v>
                </c:pt>
                <c:pt idx="5">
                  <c:v>27.868</c:v>
                </c:pt>
                <c:pt idx="6">
                  <c:v>19.842</c:v>
                </c:pt>
                <c:pt idx="7">
                  <c:v>15.698</c:v>
                </c:pt>
                <c:pt idx="8">
                  <c:v>10.888</c:v>
                </c:pt>
                <c:pt idx="9">
                  <c:v>6.448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6011032"/>
        <c:axId val="-2105859672"/>
      </c:lineChart>
      <c:catAx>
        <c:axId val="-2106011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Arial Cyr"/>
                <a:cs typeface="Times New Roman"/>
              </a:defRPr>
            </a:pPr>
            <a:endParaRPr lang="ru-RU"/>
          </a:p>
        </c:txPr>
        <c:crossAx val="-2105859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05859672"/>
        <c:scaling>
          <c:orientation val="minMax"/>
          <c:max val="10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Arial Cyr"/>
                <a:cs typeface="Times New Roman"/>
              </a:defRPr>
            </a:pPr>
            <a:endParaRPr lang="ru-RU"/>
          </a:p>
        </c:txPr>
        <c:crossAx val="-2106011032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06250691414408"/>
          <c:y val="0.0775624317791722"/>
          <c:w val="0.887500677109281"/>
          <c:h val="0.78393457833949"/>
        </c:manualLayout>
      </c:layout>
      <c:lineChart>
        <c:grouping val="standard"/>
        <c:varyColors val="0"/>
        <c:ser>
          <c:idx val="0"/>
          <c:order val="0"/>
          <c:spPr>
            <a:ln w="12700">
              <a:solidFill>
                <a:srgbClr val="DD0806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cat>
            <c:numRef>
              <c:f>Лист1!$D$20:$N$20</c:f>
              <c:numCache>
                <c:formatCode>General</c:formatCode>
                <c:ptCount val="11"/>
                <c:pt idx="0">
                  <c:v>31.5</c:v>
                </c:pt>
                <c:pt idx="1">
                  <c:v>22.4</c:v>
                </c:pt>
                <c:pt idx="2">
                  <c:v>16.0</c:v>
                </c:pt>
                <c:pt idx="3">
                  <c:v>11.2</c:v>
                </c:pt>
                <c:pt idx="4">
                  <c:v>8.0</c:v>
                </c:pt>
                <c:pt idx="5">
                  <c:v>5.6</c:v>
                </c:pt>
                <c:pt idx="6">
                  <c:v>4.0</c:v>
                </c:pt>
                <c:pt idx="7">
                  <c:v>2.0</c:v>
                </c:pt>
                <c:pt idx="8">
                  <c:v>0.5</c:v>
                </c:pt>
                <c:pt idx="9">
                  <c:v>0.125</c:v>
                </c:pt>
                <c:pt idx="10">
                  <c:v>0.063</c:v>
                </c:pt>
              </c:numCache>
            </c:numRef>
          </c:cat>
          <c:val>
            <c:numRef>
              <c:f>Лист1!$D$29:$N$29</c:f>
              <c:numCache>
                <c:formatCode>General</c:formatCode>
                <c:ptCount val="11"/>
                <c:pt idx="0">
                  <c:v>100.0</c:v>
                </c:pt>
                <c:pt idx="1">
                  <c:v>100.0</c:v>
                </c:pt>
                <c:pt idx="2">
                  <c:v>100.0</c:v>
                </c:pt>
                <c:pt idx="3">
                  <c:v>80.0</c:v>
                </c:pt>
                <c:pt idx="4">
                  <c:v>70.0</c:v>
                </c:pt>
                <c:pt idx="5">
                  <c:v>60.0</c:v>
                </c:pt>
                <c:pt idx="6">
                  <c:v>40.0</c:v>
                </c:pt>
                <c:pt idx="7">
                  <c:v>30.0</c:v>
                </c:pt>
                <c:pt idx="8">
                  <c:v>25.0</c:v>
                </c:pt>
                <c:pt idx="9">
                  <c:v>10.0</c:v>
                </c:pt>
                <c:pt idx="10">
                  <c:v>7.0</c:v>
                </c:pt>
              </c:numCache>
            </c:numRef>
          </c:val>
          <c:smooth val="0"/>
        </c:ser>
        <c:ser>
          <c:idx val="1"/>
          <c:order val="1"/>
          <c:spPr>
            <a:ln w="12700">
              <a:solidFill>
                <a:srgbClr val="DD0806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cat>
            <c:numRef>
              <c:f>Лист1!$D$20:$N$20</c:f>
              <c:numCache>
                <c:formatCode>General</c:formatCode>
                <c:ptCount val="11"/>
                <c:pt idx="0">
                  <c:v>31.5</c:v>
                </c:pt>
                <c:pt idx="1">
                  <c:v>22.4</c:v>
                </c:pt>
                <c:pt idx="2">
                  <c:v>16.0</c:v>
                </c:pt>
                <c:pt idx="3">
                  <c:v>11.2</c:v>
                </c:pt>
                <c:pt idx="4">
                  <c:v>8.0</c:v>
                </c:pt>
                <c:pt idx="5">
                  <c:v>5.6</c:v>
                </c:pt>
                <c:pt idx="6">
                  <c:v>4.0</c:v>
                </c:pt>
                <c:pt idx="7">
                  <c:v>2.0</c:v>
                </c:pt>
                <c:pt idx="8">
                  <c:v>0.5</c:v>
                </c:pt>
                <c:pt idx="9">
                  <c:v>0.125</c:v>
                </c:pt>
                <c:pt idx="10">
                  <c:v>0.063</c:v>
                </c:pt>
              </c:numCache>
            </c:numRef>
          </c:cat>
          <c:val>
            <c:numRef>
              <c:f>Лист1!$D$30:$N$30</c:f>
              <c:numCache>
                <c:formatCode>General</c:formatCode>
                <c:ptCount val="11"/>
                <c:pt idx="0">
                  <c:v>100.0</c:v>
                </c:pt>
                <c:pt idx="1">
                  <c:v>100.0</c:v>
                </c:pt>
                <c:pt idx="2">
                  <c:v>90.0</c:v>
                </c:pt>
                <c:pt idx="3">
                  <c:v>65.0</c:v>
                </c:pt>
                <c:pt idx="4">
                  <c:v>55.0</c:v>
                </c:pt>
                <c:pt idx="5">
                  <c:v>50.0</c:v>
                </c:pt>
                <c:pt idx="6">
                  <c:v>33.0</c:v>
                </c:pt>
                <c:pt idx="7">
                  <c:v>25.0</c:v>
                </c:pt>
                <c:pt idx="8">
                  <c:v>14.0</c:v>
                </c:pt>
                <c:pt idx="9">
                  <c:v>5.0</c:v>
                </c:pt>
                <c:pt idx="10">
                  <c:v>3.0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Лист1!$G$28:$N$28</c:f>
              <c:strCache>
                <c:ptCount val="1"/>
                <c:pt idx="0">
                  <c:v>70,95 63,93 50,00 35,10 27,25 14,58 5,79 5,28</c:v>
                </c:pt>
              </c:strCache>
            </c:strRef>
          </c:tx>
          <c:spPr>
            <a:ln w="12700">
              <a:solidFill>
                <a:srgbClr val="0000D4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00FF"/>
              </a:solidFill>
              <a:ln>
                <a:solidFill>
                  <a:srgbClr val="0000D4"/>
                </a:solidFill>
                <a:prstDash val="solid"/>
              </a:ln>
            </c:spPr>
          </c:marker>
          <c:cat>
            <c:numRef>
              <c:f>Лист1!$D$20:$N$20</c:f>
              <c:numCache>
                <c:formatCode>General</c:formatCode>
                <c:ptCount val="11"/>
                <c:pt idx="0">
                  <c:v>31.5</c:v>
                </c:pt>
                <c:pt idx="1">
                  <c:v>22.4</c:v>
                </c:pt>
                <c:pt idx="2">
                  <c:v>16.0</c:v>
                </c:pt>
                <c:pt idx="3">
                  <c:v>11.2</c:v>
                </c:pt>
                <c:pt idx="4">
                  <c:v>8.0</c:v>
                </c:pt>
                <c:pt idx="5">
                  <c:v>5.6</c:v>
                </c:pt>
                <c:pt idx="6">
                  <c:v>4.0</c:v>
                </c:pt>
                <c:pt idx="7">
                  <c:v>2.0</c:v>
                </c:pt>
                <c:pt idx="8">
                  <c:v>0.5</c:v>
                </c:pt>
                <c:pt idx="9">
                  <c:v>0.125</c:v>
                </c:pt>
                <c:pt idx="10">
                  <c:v>0.063</c:v>
                </c:pt>
              </c:numCache>
            </c:numRef>
          </c:cat>
          <c:val>
            <c:numRef>
              <c:f>Лист1!$D$28:$N$28</c:f>
              <c:numCache>
                <c:formatCode>0.00</c:formatCode>
                <c:ptCount val="11"/>
                <c:pt idx="0">
                  <c:v>100.0</c:v>
                </c:pt>
                <c:pt idx="1">
                  <c:v>100.0</c:v>
                </c:pt>
                <c:pt idx="2">
                  <c:v>100.0</c:v>
                </c:pt>
                <c:pt idx="3">
                  <c:v>70.945</c:v>
                </c:pt>
                <c:pt idx="4">
                  <c:v>63.925</c:v>
                </c:pt>
                <c:pt idx="5">
                  <c:v>50.0</c:v>
                </c:pt>
                <c:pt idx="6">
                  <c:v>35.1</c:v>
                </c:pt>
                <c:pt idx="7">
                  <c:v>27.251</c:v>
                </c:pt>
                <c:pt idx="8">
                  <c:v>14.583</c:v>
                </c:pt>
                <c:pt idx="9">
                  <c:v>5.7888</c:v>
                </c:pt>
                <c:pt idx="10">
                  <c:v>5.2788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5994872"/>
        <c:axId val="-2094861816"/>
      </c:lineChart>
      <c:catAx>
        <c:axId val="-2095994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Arial Cyr"/>
                <a:cs typeface="Times New Roman"/>
              </a:defRPr>
            </a:pPr>
            <a:endParaRPr lang="ru-RU"/>
          </a:p>
        </c:txPr>
        <c:crossAx val="-2094861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94861816"/>
        <c:scaling>
          <c:orientation val="minMax"/>
          <c:max val="10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Arial Cyr"/>
                <a:cs typeface="Times New Roman"/>
              </a:defRPr>
            </a:pPr>
            <a:endParaRPr lang="ru-RU"/>
          </a:p>
        </c:txPr>
        <c:crossAx val="-2095994872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EC78-149B-FA45-AF22-EFF0457CFAA6}" type="datetimeFigureOut">
              <a:rPr lang="ru-RU" smtClean="0"/>
              <a:t>28.10.15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18F5-70F0-B042-A7DB-49F6EBBF5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84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EC78-149B-FA45-AF22-EFF0457CFAA6}" type="datetimeFigureOut">
              <a:rPr lang="ru-RU" smtClean="0"/>
              <a:t>28.10.15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18F5-70F0-B042-A7DB-49F6EBBF5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7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EC78-149B-FA45-AF22-EFF0457CFAA6}" type="datetimeFigureOut">
              <a:rPr lang="ru-RU" smtClean="0"/>
              <a:t>28.10.15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18F5-70F0-B042-A7DB-49F6EBBF5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08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EC78-149B-FA45-AF22-EFF0457CFAA6}" type="datetimeFigureOut">
              <a:rPr lang="ru-RU" smtClean="0"/>
              <a:t>28.10.15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18F5-70F0-B042-A7DB-49F6EBBF5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90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EC78-149B-FA45-AF22-EFF0457CFAA6}" type="datetimeFigureOut">
              <a:rPr lang="ru-RU" smtClean="0"/>
              <a:t>28.10.15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18F5-70F0-B042-A7DB-49F6EBBF5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86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EC78-149B-FA45-AF22-EFF0457CFAA6}" type="datetimeFigureOut">
              <a:rPr lang="ru-RU" smtClean="0"/>
              <a:t>28.10.15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18F5-70F0-B042-A7DB-49F6EBBF5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39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EC78-149B-FA45-AF22-EFF0457CFAA6}" type="datetimeFigureOut">
              <a:rPr lang="ru-RU" smtClean="0"/>
              <a:t>28.10.15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18F5-70F0-B042-A7DB-49F6EBBF5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0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EC78-149B-FA45-AF22-EFF0457CFAA6}" type="datetimeFigureOut">
              <a:rPr lang="ru-RU" smtClean="0"/>
              <a:t>28.10.15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18F5-70F0-B042-A7DB-49F6EBBF5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09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EC78-149B-FA45-AF22-EFF0457CFAA6}" type="datetimeFigureOut">
              <a:rPr lang="ru-RU" smtClean="0"/>
              <a:t>28.10.15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18F5-70F0-B042-A7DB-49F6EBBF5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53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EC78-149B-FA45-AF22-EFF0457CFAA6}" type="datetimeFigureOut">
              <a:rPr lang="ru-RU" smtClean="0"/>
              <a:t>28.10.15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18F5-70F0-B042-A7DB-49F6EBBF5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33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EC78-149B-FA45-AF22-EFF0457CFAA6}" type="datetimeFigureOut">
              <a:rPr lang="ru-RU" smtClean="0"/>
              <a:t>28.10.15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18F5-70F0-B042-A7DB-49F6EBBF5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63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5EC78-149B-FA45-AF22-EFF0457CFAA6}" type="datetimeFigureOut">
              <a:rPr lang="ru-RU" smtClean="0"/>
              <a:t>28.10.15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118F5-70F0-B042-A7DB-49F6EBBF5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95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3" y="85089"/>
            <a:ext cx="8811888" cy="338554"/>
          </a:xfrm>
          <a:prstGeom prst="rect">
            <a:avLst/>
          </a:prstGeom>
          <a:solidFill>
            <a:schemeClr val="tx1">
              <a:alpha val="8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Зерновые составы минеральных материалов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5799"/>
              </p:ext>
            </p:extLst>
          </p:nvPr>
        </p:nvGraphicFramePr>
        <p:xfrm>
          <a:off x="152403" y="423646"/>
          <a:ext cx="8811891" cy="1661860"/>
        </p:xfrm>
        <a:graphic>
          <a:graphicData uri="http://schemas.openxmlformats.org/drawingml/2006/table">
            <a:tbl>
              <a:tblPr/>
              <a:tblGrid>
                <a:gridCol w="1711402"/>
                <a:gridCol w="643292"/>
                <a:gridCol w="643292"/>
                <a:gridCol w="643292"/>
                <a:gridCol w="643292"/>
                <a:gridCol w="667569"/>
                <a:gridCol w="643292"/>
                <a:gridCol w="643292"/>
                <a:gridCol w="643292"/>
                <a:gridCol w="643292"/>
                <a:gridCol w="643292"/>
                <a:gridCol w="643292"/>
              </a:tblGrid>
              <a:tr h="2975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Щебень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-20 мм 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r" fontAlgn="b"/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2,5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1,25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0,63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0,315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0,16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0,071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&lt; 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остатки на ситах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9800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частные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проходы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uk-U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329005"/>
              </p:ext>
            </p:extLst>
          </p:nvPr>
        </p:nvGraphicFramePr>
        <p:xfrm>
          <a:off x="152400" y="2243669"/>
          <a:ext cx="8811891" cy="1834440"/>
        </p:xfrm>
        <a:graphic>
          <a:graphicData uri="http://schemas.openxmlformats.org/drawingml/2006/table">
            <a:tbl>
              <a:tblPr/>
              <a:tblGrid>
                <a:gridCol w="1711402"/>
                <a:gridCol w="643292"/>
                <a:gridCol w="643292"/>
                <a:gridCol w="643292"/>
                <a:gridCol w="643292"/>
                <a:gridCol w="667569"/>
                <a:gridCol w="643292"/>
                <a:gridCol w="643292"/>
                <a:gridCol w="643292"/>
                <a:gridCol w="643292"/>
                <a:gridCol w="643292"/>
                <a:gridCol w="643292"/>
              </a:tblGrid>
              <a:tr h="328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Щебень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0-15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мм 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01188">
                <a:tc>
                  <a:txBody>
                    <a:bodyPr/>
                    <a:lstStyle/>
                    <a:p>
                      <a:pPr algn="r" fontAlgn="b"/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2,5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1,25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0,63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0,315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0,16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0,071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&lt; 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01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остатки на ситах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5650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01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частные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01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01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проходы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uk-U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067017"/>
              </p:ext>
            </p:extLst>
          </p:nvPr>
        </p:nvGraphicFramePr>
        <p:xfrm>
          <a:off x="152403" y="4484514"/>
          <a:ext cx="8811891" cy="1834440"/>
        </p:xfrm>
        <a:graphic>
          <a:graphicData uri="http://schemas.openxmlformats.org/drawingml/2006/table">
            <a:tbl>
              <a:tblPr/>
              <a:tblGrid>
                <a:gridCol w="1711402"/>
                <a:gridCol w="643292"/>
                <a:gridCol w="643292"/>
                <a:gridCol w="643292"/>
                <a:gridCol w="643292"/>
                <a:gridCol w="667569"/>
                <a:gridCol w="643292"/>
                <a:gridCol w="643292"/>
                <a:gridCol w="643292"/>
                <a:gridCol w="643292"/>
                <a:gridCol w="643292"/>
                <a:gridCol w="643292"/>
              </a:tblGrid>
              <a:tr h="328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Щебень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5-10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мм 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01188">
                <a:tc>
                  <a:txBody>
                    <a:bodyPr/>
                    <a:lstStyle/>
                    <a:p>
                      <a:pPr algn="r" fontAlgn="b"/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2,5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1,25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0,63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0,315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0,16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0,071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&lt; 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01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остатки на ситах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5000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01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частные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01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01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проходы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uk-U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653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3" y="85089"/>
            <a:ext cx="8811888" cy="338554"/>
          </a:xfrm>
          <a:prstGeom prst="rect">
            <a:avLst/>
          </a:prstGeom>
          <a:solidFill>
            <a:schemeClr val="tx1">
              <a:alpha val="8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Зерновые составы минеральных материалов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118154"/>
              </p:ext>
            </p:extLst>
          </p:nvPr>
        </p:nvGraphicFramePr>
        <p:xfrm>
          <a:off x="152401" y="1030993"/>
          <a:ext cx="8681156" cy="1629076"/>
        </p:xfrm>
        <a:graphic>
          <a:graphicData uri="http://schemas.openxmlformats.org/drawingml/2006/table">
            <a:tbl>
              <a:tblPr/>
              <a:tblGrid>
                <a:gridCol w="1686011"/>
                <a:gridCol w="633748"/>
                <a:gridCol w="633748"/>
                <a:gridCol w="633748"/>
                <a:gridCol w="633748"/>
                <a:gridCol w="657665"/>
                <a:gridCol w="633748"/>
                <a:gridCol w="633748"/>
                <a:gridCol w="633748"/>
                <a:gridCol w="633748"/>
                <a:gridCol w="633748"/>
                <a:gridCol w="633748"/>
              </a:tblGrid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Песок из отсевов дробления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82195">
                <a:tc>
                  <a:txBody>
                    <a:bodyPr/>
                    <a:lstStyle/>
                    <a:p>
                      <a:pPr algn="r" fontAlgn="b"/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2,5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1,25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0,63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0,315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0,16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0,071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&lt; 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остатки на ситах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175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182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частные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1,6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9,3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21,9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17,5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18,2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9,2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10,4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8,7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3,2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1,6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10,9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32,8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50,3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68,5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77,7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88,1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96,8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проходы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98,4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89,1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67,2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49,7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31,5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22,3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11,9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3,2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579135"/>
              </p:ext>
            </p:extLst>
          </p:nvPr>
        </p:nvGraphicFramePr>
        <p:xfrm>
          <a:off x="152403" y="2958437"/>
          <a:ext cx="8811891" cy="1629076"/>
        </p:xfrm>
        <a:graphic>
          <a:graphicData uri="http://schemas.openxmlformats.org/drawingml/2006/table">
            <a:tbl>
              <a:tblPr/>
              <a:tblGrid>
                <a:gridCol w="1711402"/>
                <a:gridCol w="643292"/>
                <a:gridCol w="643292"/>
                <a:gridCol w="643292"/>
                <a:gridCol w="643292"/>
                <a:gridCol w="667569"/>
                <a:gridCol w="643292"/>
                <a:gridCol w="643292"/>
                <a:gridCol w="643292"/>
                <a:gridCol w="643292"/>
                <a:gridCol w="643292"/>
                <a:gridCol w="643292"/>
              </a:tblGrid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Минеральный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порошок МП-1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82195">
                <a:tc>
                  <a:txBody>
                    <a:bodyPr/>
                    <a:lstStyle/>
                    <a:p>
                      <a:pPr algn="r" fontAlgn="b"/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2,5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1,25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0,63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0,315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0,16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0,071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&lt; 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остатки на ситах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частные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3,9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10,2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r>
                        <a:rPr lang="sk-SK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проходы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is-I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is-I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is-I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99,7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98,1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94,2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84,0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804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632332"/>
              </p:ext>
            </p:extLst>
          </p:nvPr>
        </p:nvGraphicFramePr>
        <p:xfrm>
          <a:off x="169328" y="247846"/>
          <a:ext cx="8777115" cy="3506085"/>
        </p:xfrm>
        <a:graphic>
          <a:graphicData uri="http://schemas.openxmlformats.org/drawingml/2006/table">
            <a:tbl>
              <a:tblPr/>
              <a:tblGrid>
                <a:gridCol w="467995"/>
                <a:gridCol w="1774848"/>
                <a:gridCol w="715237"/>
                <a:gridCol w="503316"/>
                <a:gridCol w="503316"/>
                <a:gridCol w="503316"/>
                <a:gridCol w="503316"/>
                <a:gridCol w="503316"/>
                <a:gridCol w="503316"/>
                <a:gridCol w="494485"/>
                <a:gridCol w="494485"/>
                <a:gridCol w="494485"/>
                <a:gridCol w="494485"/>
                <a:gridCol w="821199"/>
              </a:tblGrid>
              <a:tr h="226852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ПРИМЕНЯЕМЫЕ МАТЕРИАЛЫ</a:t>
                      </a:r>
                    </a:p>
                  </a:txBody>
                  <a:tcPr marL="8279" marR="8279" marT="82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пп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матриала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%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Зерновой состав (прошло через сито с отверстиями, мм) % от массы</a:t>
                      </a:r>
                    </a:p>
                  </a:txBody>
                  <a:tcPr marL="8279" marR="8279" marT="82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0,63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0,315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0,16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0,071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Щебень фр. 15-20 мм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66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Щебень фр. 10-15 мм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Щебень фр. 5-10 мм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Песок из отсевов </a:t>
                      </a:r>
                      <a:r>
                        <a:rPr lang="ru-RU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дробления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98,4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89,1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67,2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49,7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31,5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22,3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11,9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Минеральный порошок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98,1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52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ЗЕРНОВОЙ СОСТАВ АСФАЛЬТОБЕТОННОЙ СМЕСИ</a:t>
                      </a:r>
                    </a:p>
                  </a:txBody>
                  <a:tcPr marL="8279" marR="8279" marT="82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пп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матриала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.,</a:t>
                      </a:r>
                    </a:p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материала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.,%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Зерновой состав (прошло через сито с отверстиями, мм) % от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массы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1,25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0,63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0,315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0,16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0,071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Щебень фр. 15-20 мм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65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Щебень фр. 10-15 мм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Щебень фр. 5-10 мм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Песок из отсевов </a:t>
                      </a:r>
                      <a:r>
                        <a:rPr lang="ru-RU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дробления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39,20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29,57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21,87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13,86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9,81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5,24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1,41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Минеральный порошок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5,98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5,89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5,65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5,04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89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Готовая смесь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69,30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45,20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35,57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27,87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19,84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10,89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6,45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6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Рекомендуемые пределы полных проходов по ГОСТ 9128-2009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89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2685867"/>
              </p:ext>
            </p:extLst>
          </p:nvPr>
        </p:nvGraphicFramePr>
        <p:xfrm>
          <a:off x="465667" y="3810751"/>
          <a:ext cx="8339665" cy="288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7341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3" y="85089"/>
            <a:ext cx="8811888" cy="338554"/>
          </a:xfrm>
          <a:prstGeom prst="rect">
            <a:avLst/>
          </a:prstGeom>
          <a:solidFill>
            <a:schemeClr val="tx1">
              <a:alpha val="8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Зерновые составы минеральных материалов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64577"/>
              </p:ext>
            </p:extLst>
          </p:nvPr>
        </p:nvGraphicFramePr>
        <p:xfrm>
          <a:off x="152403" y="423646"/>
          <a:ext cx="8811891" cy="1863281"/>
        </p:xfrm>
        <a:graphic>
          <a:graphicData uri="http://schemas.openxmlformats.org/drawingml/2006/table">
            <a:tbl>
              <a:tblPr/>
              <a:tblGrid>
                <a:gridCol w="1711402"/>
                <a:gridCol w="643292"/>
                <a:gridCol w="643292"/>
                <a:gridCol w="643292"/>
                <a:gridCol w="643292"/>
                <a:gridCol w="667569"/>
                <a:gridCol w="643292"/>
                <a:gridCol w="643292"/>
                <a:gridCol w="643292"/>
                <a:gridCol w="643292"/>
                <a:gridCol w="643292"/>
                <a:gridCol w="643292"/>
              </a:tblGrid>
              <a:tr h="2975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Щебень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11,2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мм 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r" fontAlgn="b"/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31,5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5,6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0,125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остатки на ситах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4650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350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частные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93,0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7,0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93,0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проходы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284242"/>
              </p:ext>
            </p:extLst>
          </p:nvPr>
        </p:nvGraphicFramePr>
        <p:xfrm>
          <a:off x="152403" y="2357792"/>
          <a:ext cx="8811891" cy="1661860"/>
        </p:xfrm>
        <a:graphic>
          <a:graphicData uri="http://schemas.openxmlformats.org/drawingml/2006/table">
            <a:tbl>
              <a:tblPr/>
              <a:tblGrid>
                <a:gridCol w="1711402"/>
                <a:gridCol w="643292"/>
                <a:gridCol w="643292"/>
                <a:gridCol w="643292"/>
                <a:gridCol w="643292"/>
                <a:gridCol w="667569"/>
                <a:gridCol w="643292"/>
                <a:gridCol w="643292"/>
                <a:gridCol w="643292"/>
                <a:gridCol w="643292"/>
                <a:gridCol w="643292"/>
                <a:gridCol w="643292"/>
              </a:tblGrid>
              <a:tr h="2975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Щебень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11,2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мм 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r" fontAlgn="b"/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31,5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5,6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0,125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остатки на ситах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225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4500,0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частные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4,5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90,0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4,5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94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проходы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is-I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95</a:t>
                      </a:r>
                      <a:r>
                        <a:rPr lang="uk-U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467055"/>
              </p:ext>
            </p:extLst>
          </p:nvPr>
        </p:nvGraphicFramePr>
        <p:xfrm>
          <a:off x="152403" y="4191313"/>
          <a:ext cx="8811891" cy="1661860"/>
        </p:xfrm>
        <a:graphic>
          <a:graphicData uri="http://schemas.openxmlformats.org/drawingml/2006/table">
            <a:tbl>
              <a:tblPr/>
              <a:tblGrid>
                <a:gridCol w="1711402"/>
                <a:gridCol w="643292"/>
                <a:gridCol w="643292"/>
                <a:gridCol w="643292"/>
                <a:gridCol w="643292"/>
                <a:gridCol w="667569"/>
                <a:gridCol w="643292"/>
                <a:gridCol w="643292"/>
                <a:gridCol w="643292"/>
                <a:gridCol w="643292"/>
                <a:gridCol w="643292"/>
                <a:gridCol w="643292"/>
              </a:tblGrid>
              <a:tr h="2975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Щебень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5,6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мм 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r" fontAlgn="b"/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31,5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5,6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0,125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остатки на ситах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125,0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4700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частные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2,5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проходы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is-I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uk-U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97</a:t>
                      </a:r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604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3" y="85089"/>
            <a:ext cx="8811888" cy="338554"/>
          </a:xfrm>
          <a:prstGeom prst="rect">
            <a:avLst/>
          </a:prstGeom>
          <a:solidFill>
            <a:schemeClr val="tx1">
              <a:alpha val="8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Зерновые составы минеральных материалов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607917"/>
              </p:ext>
            </p:extLst>
          </p:nvPr>
        </p:nvGraphicFramePr>
        <p:xfrm>
          <a:off x="152403" y="480400"/>
          <a:ext cx="8811891" cy="1661860"/>
        </p:xfrm>
        <a:graphic>
          <a:graphicData uri="http://schemas.openxmlformats.org/drawingml/2006/table">
            <a:tbl>
              <a:tblPr/>
              <a:tblGrid>
                <a:gridCol w="1711402"/>
                <a:gridCol w="643292"/>
                <a:gridCol w="643292"/>
                <a:gridCol w="643292"/>
                <a:gridCol w="643292"/>
                <a:gridCol w="667569"/>
                <a:gridCol w="643292"/>
                <a:gridCol w="643292"/>
                <a:gridCol w="643292"/>
                <a:gridCol w="643292"/>
                <a:gridCol w="643292"/>
                <a:gridCol w="643292"/>
              </a:tblGrid>
              <a:tr h="2975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Щебень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4,0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5,6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мм 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r" fontAlgn="b"/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31,5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5,6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0,125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остатки на ситах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4825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частные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проходы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is-I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uk-U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16689"/>
              </p:ext>
            </p:extLst>
          </p:nvPr>
        </p:nvGraphicFramePr>
        <p:xfrm>
          <a:off x="152403" y="2492411"/>
          <a:ext cx="8811891" cy="1661860"/>
        </p:xfrm>
        <a:graphic>
          <a:graphicData uri="http://schemas.openxmlformats.org/drawingml/2006/table">
            <a:tbl>
              <a:tblPr/>
              <a:tblGrid>
                <a:gridCol w="1711402"/>
                <a:gridCol w="643292"/>
                <a:gridCol w="643292"/>
                <a:gridCol w="643292"/>
                <a:gridCol w="643292"/>
                <a:gridCol w="667569"/>
                <a:gridCol w="643292"/>
                <a:gridCol w="643292"/>
                <a:gridCol w="643292"/>
                <a:gridCol w="643292"/>
                <a:gridCol w="643292"/>
                <a:gridCol w="643292"/>
              </a:tblGrid>
              <a:tr h="2975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Щебень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2,0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4,0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мм 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r" fontAlgn="b"/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31,5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5,6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0,125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остатки на ситах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4200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частные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7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проходы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is-I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uk-U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fi-FI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7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282480"/>
              </p:ext>
            </p:extLst>
          </p:nvPr>
        </p:nvGraphicFramePr>
        <p:xfrm>
          <a:off x="152403" y="1388492"/>
          <a:ext cx="8811891" cy="1385236"/>
        </p:xfrm>
        <a:graphic>
          <a:graphicData uri="http://schemas.openxmlformats.org/drawingml/2006/table">
            <a:tbl>
              <a:tblPr/>
              <a:tblGrid>
                <a:gridCol w="1711402"/>
                <a:gridCol w="643292"/>
                <a:gridCol w="643292"/>
                <a:gridCol w="643292"/>
                <a:gridCol w="643292"/>
                <a:gridCol w="667569"/>
                <a:gridCol w="643292"/>
                <a:gridCol w="643292"/>
                <a:gridCol w="643292"/>
                <a:gridCol w="643292"/>
                <a:gridCol w="643292"/>
                <a:gridCol w="643292"/>
              </a:tblGrid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Песок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0-2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мм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82195">
                <a:tc>
                  <a:txBody>
                    <a:bodyPr/>
                    <a:lstStyle/>
                    <a:p>
                      <a:pPr algn="r" fontAlgn="b"/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1,5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5,6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0,125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остатки на ситах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573,0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381,0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частные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1,4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57,3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38,1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1,1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1,4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96,8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проходы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98,6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41,3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3,2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2,1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752676"/>
              </p:ext>
            </p:extLst>
          </p:nvPr>
        </p:nvGraphicFramePr>
        <p:xfrm>
          <a:off x="152399" y="3404023"/>
          <a:ext cx="8811891" cy="1629076"/>
        </p:xfrm>
        <a:graphic>
          <a:graphicData uri="http://schemas.openxmlformats.org/drawingml/2006/table">
            <a:tbl>
              <a:tblPr/>
              <a:tblGrid>
                <a:gridCol w="1711402"/>
                <a:gridCol w="643292"/>
                <a:gridCol w="643292"/>
                <a:gridCol w="643292"/>
                <a:gridCol w="643292"/>
                <a:gridCol w="667569"/>
                <a:gridCol w="643292"/>
                <a:gridCol w="643292"/>
                <a:gridCol w="643292"/>
                <a:gridCol w="643292"/>
                <a:gridCol w="643292"/>
                <a:gridCol w="643292"/>
              </a:tblGrid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Минеральный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порошок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82195">
                <a:tc>
                  <a:txBody>
                    <a:bodyPr/>
                    <a:lstStyle/>
                    <a:p>
                      <a:pPr algn="r" fontAlgn="b"/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1,5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5,6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4,0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0,125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остатки на ситах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1,50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13,22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4,65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частные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50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13,22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4,65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остатки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50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72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19,37</a:t>
                      </a:r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полные проходы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,0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100,0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98</a:t>
                      </a:r>
                      <a:r>
                        <a:rPr lang="fi-FI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85</a:t>
                      </a:r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,2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</a:t>
                      </a:r>
                      <a:endParaRPr lang="is-I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80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,63</a:t>
                      </a:r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1336" marR="11336" marT="11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3" y="85089"/>
            <a:ext cx="8811888" cy="338554"/>
          </a:xfrm>
          <a:prstGeom prst="rect">
            <a:avLst/>
          </a:prstGeom>
          <a:solidFill>
            <a:schemeClr val="tx1">
              <a:alpha val="8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Зерновые составы минеральных материалов</a:t>
            </a:r>
          </a:p>
        </p:txBody>
      </p:sp>
    </p:spTree>
    <p:extLst>
      <p:ext uri="{BB962C8B-B14F-4D97-AF65-F5344CB8AC3E}">
        <p14:creationId xmlns:p14="http://schemas.microsoft.com/office/powerpoint/2010/main" val="392629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733328"/>
              </p:ext>
            </p:extLst>
          </p:nvPr>
        </p:nvGraphicFramePr>
        <p:xfrm>
          <a:off x="141113" y="159631"/>
          <a:ext cx="8875891" cy="4190413"/>
        </p:xfrm>
        <a:graphic>
          <a:graphicData uri="http://schemas.openxmlformats.org/drawingml/2006/table">
            <a:tbl>
              <a:tblPr/>
              <a:tblGrid>
                <a:gridCol w="369107"/>
                <a:gridCol w="1898977"/>
                <a:gridCol w="723287"/>
                <a:gridCol w="508980"/>
                <a:gridCol w="508980"/>
                <a:gridCol w="508980"/>
                <a:gridCol w="508980"/>
                <a:gridCol w="508980"/>
                <a:gridCol w="508980"/>
                <a:gridCol w="500050"/>
                <a:gridCol w="500050"/>
                <a:gridCol w="500050"/>
                <a:gridCol w="500050"/>
                <a:gridCol w="830440"/>
              </a:tblGrid>
              <a:tr h="226852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ПРИМЕНЯЕМЫЕ МАТЕРИАЛЫ</a:t>
                      </a:r>
                    </a:p>
                  </a:txBody>
                  <a:tcPr marL="8279" marR="8279" marT="82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пп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матриала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Содерж. %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Зерновой состав (прошло через сито с отверстиями, мм) % от массы</a:t>
                      </a:r>
                    </a:p>
                  </a:txBody>
                  <a:tcPr marL="8279" marR="8279" marT="82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31,5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22,4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11,2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0,125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0,063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Щебень фр. 11,2-16 мм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66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Щебень фр. 8-11,2 мм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Щебень  фр.5,6-8 мм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Щебень  фр.4-5,6 мм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96,50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Щебень  фр.2-4 мм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Песок</a:t>
                      </a:r>
                      <a:r>
                        <a:rPr lang="ru-RU" sz="105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фр.</a:t>
                      </a:r>
                      <a:r>
                        <a:rPr lang="ru-RU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0-2 мм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98,60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41,30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Минеральный порошок 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279" marR="8279" marT="82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279" marR="8279" marT="82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98,5</a:t>
                      </a:r>
                    </a:p>
                  </a:txBody>
                  <a:tcPr marL="8279" marR="8279" marT="82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85,28</a:t>
                      </a:r>
                    </a:p>
                  </a:txBody>
                  <a:tcPr marL="8279" marR="8279" marT="82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80,63</a:t>
                      </a:r>
                    </a:p>
                  </a:txBody>
                  <a:tcPr marL="8279" marR="8279" marT="82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52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ЗЕРНОВОЙ СОСТАВ АСФАЛЬТОБЕТОННОЙ СМЕСИ</a:t>
                      </a:r>
                    </a:p>
                  </a:txBody>
                  <a:tcPr marL="8279" marR="8279" marT="8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пп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матриала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.,</a:t>
                      </a:r>
                    </a:p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материала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.,%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Зерновой состав (прошло через сито с отверстиями, мм) % от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массы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9" marR="8279" marT="82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31,5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22,4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11,2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0,125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0,063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Щебень фр. 11,2-16 мм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2,17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65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Щебень фр. 8-11,2 мм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4,78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0,28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Щебень  фр.5,6-8 мм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13,65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0,49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Щебень  фр.4-5,6 мм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13,51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Щебень  фр.2-4 мм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8,10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0,54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Песок </a:t>
                      </a:r>
                      <a:r>
                        <a:rPr lang="ru-RU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фр. 0-2 мм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20,71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8,67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0,67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0,44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Минеральный порошок 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5,91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5,12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4,84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89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Готовая смесь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70,95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63,93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35,10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27,25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14,58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5,79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5,28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6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Рекомендуемые пределы полных проходов                                             по СТО 2.11-2015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89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279" marR="8279" marT="8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279" marR="8279" marT="8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242538"/>
              </p:ext>
            </p:extLst>
          </p:nvPr>
        </p:nvGraphicFramePr>
        <p:xfrm>
          <a:off x="310445" y="4406489"/>
          <a:ext cx="8509000" cy="223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1565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1548</Words>
  <Application>Microsoft Macintosh PowerPoint</Application>
  <PresentationFormat>Экран (4:3)</PresentationFormat>
  <Paragraphs>1333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evgenyilekoncev@yahoo.com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Леконцев</dc:creator>
  <cp:lastModifiedBy>Евгений Леконцев</cp:lastModifiedBy>
  <cp:revision>14</cp:revision>
  <dcterms:created xsi:type="dcterms:W3CDTF">2015-10-28T09:15:01Z</dcterms:created>
  <dcterms:modified xsi:type="dcterms:W3CDTF">2015-10-28T18:21:09Z</dcterms:modified>
</cp:coreProperties>
</file>