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406" r:id="rId3"/>
    <p:sldId id="408" r:id="rId4"/>
    <p:sldId id="409" r:id="rId5"/>
    <p:sldId id="410" r:id="rId6"/>
    <p:sldId id="264" r:id="rId7"/>
  </p:sldIdLst>
  <p:sldSz cx="9144000" cy="5143500" type="screen16x9"/>
  <p:notesSz cx="9926638" cy="67976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9">
          <p15:clr>
            <a:srgbClr val="A4A3A4"/>
          </p15:clr>
        </p15:guide>
        <p15:guide id="2">
          <p15:clr>
            <a:srgbClr val="A4A3A4"/>
          </p15:clr>
        </p15:guide>
        <p15:guide id="3" orient="horz" pos="531">
          <p15:clr>
            <a:srgbClr val="A4A3A4"/>
          </p15:clr>
        </p15:guide>
        <p15:guide id="4" pos="54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DC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264" autoAdjust="0"/>
  </p:normalViewPr>
  <p:slideViewPr>
    <p:cSldViewPr showGuides="1">
      <p:cViewPr varScale="1">
        <p:scale>
          <a:sx n="95" d="100"/>
          <a:sy n="95" d="100"/>
        </p:scale>
        <p:origin x="484" y="44"/>
      </p:cViewPr>
      <p:guideLst>
        <p:guide orient="horz" pos="3239"/>
        <p:guide/>
        <p:guide orient="horz" pos="531"/>
        <p:guide pos="5420"/>
      </p:guideLst>
    </p:cSldViewPr>
  </p:slideViewPr>
  <p:notesTextViewPr>
    <p:cViewPr>
      <p:scale>
        <a:sx n="33" d="100"/>
        <a:sy n="33"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4301543" cy="339884"/>
          </a:xfrm>
          <a:prstGeom prst="rect">
            <a:avLst/>
          </a:prstGeom>
        </p:spPr>
        <p:txBody>
          <a:bodyPr vert="horz" lIns="90946" tIns="45471" rIns="90946" bIns="45471" rtlCol="0"/>
          <a:lstStyle>
            <a:lvl1pPr algn="l">
              <a:defRPr sz="1200"/>
            </a:lvl1pPr>
          </a:lstStyle>
          <a:p>
            <a:endParaRPr lang="ru-RU"/>
          </a:p>
        </p:txBody>
      </p:sp>
      <p:sp>
        <p:nvSpPr>
          <p:cNvPr id="3" name="Дата 2"/>
          <p:cNvSpPr>
            <a:spLocks noGrp="1"/>
          </p:cNvSpPr>
          <p:nvPr>
            <p:ph type="dt" sz="quarter" idx="1"/>
          </p:nvPr>
        </p:nvSpPr>
        <p:spPr>
          <a:xfrm>
            <a:off x="5622804" y="0"/>
            <a:ext cx="4301543" cy="339884"/>
          </a:xfrm>
          <a:prstGeom prst="rect">
            <a:avLst/>
          </a:prstGeom>
        </p:spPr>
        <p:txBody>
          <a:bodyPr vert="horz" lIns="90946" tIns="45471" rIns="90946" bIns="45471" rtlCol="0"/>
          <a:lstStyle>
            <a:lvl1pPr algn="r">
              <a:defRPr sz="1200"/>
            </a:lvl1pPr>
          </a:lstStyle>
          <a:p>
            <a:fld id="{8781CF39-C9B1-4FBF-8A54-D26E9222FED1}" type="datetimeFigureOut">
              <a:rPr lang="ru-RU" smtClean="0"/>
              <a:t>02.02.2016</a:t>
            </a:fld>
            <a:endParaRPr lang="ru-RU"/>
          </a:p>
        </p:txBody>
      </p:sp>
      <p:sp>
        <p:nvSpPr>
          <p:cNvPr id="4" name="Нижний колонтитул 3"/>
          <p:cNvSpPr>
            <a:spLocks noGrp="1"/>
          </p:cNvSpPr>
          <p:nvPr>
            <p:ph type="ftr" sz="quarter" idx="2"/>
          </p:nvPr>
        </p:nvSpPr>
        <p:spPr>
          <a:xfrm>
            <a:off x="2" y="6456612"/>
            <a:ext cx="4301543" cy="339884"/>
          </a:xfrm>
          <a:prstGeom prst="rect">
            <a:avLst/>
          </a:prstGeom>
        </p:spPr>
        <p:txBody>
          <a:bodyPr vert="horz" lIns="90946" tIns="45471" rIns="90946" bIns="45471" rtlCol="0" anchor="b"/>
          <a:lstStyle>
            <a:lvl1pPr algn="l">
              <a:defRPr sz="1200"/>
            </a:lvl1pPr>
          </a:lstStyle>
          <a:p>
            <a:endParaRPr lang="ru-RU"/>
          </a:p>
        </p:txBody>
      </p:sp>
      <p:sp>
        <p:nvSpPr>
          <p:cNvPr id="5" name="Номер слайда 4"/>
          <p:cNvSpPr>
            <a:spLocks noGrp="1"/>
          </p:cNvSpPr>
          <p:nvPr>
            <p:ph type="sldNum" sz="quarter" idx="3"/>
          </p:nvPr>
        </p:nvSpPr>
        <p:spPr>
          <a:xfrm>
            <a:off x="5622804" y="6456612"/>
            <a:ext cx="4301543" cy="339884"/>
          </a:xfrm>
          <a:prstGeom prst="rect">
            <a:avLst/>
          </a:prstGeom>
        </p:spPr>
        <p:txBody>
          <a:bodyPr vert="horz" lIns="90946" tIns="45471" rIns="90946" bIns="45471" rtlCol="0" anchor="b"/>
          <a:lstStyle>
            <a:lvl1pPr algn="r">
              <a:defRPr sz="1200"/>
            </a:lvl1pPr>
          </a:lstStyle>
          <a:p>
            <a:fld id="{4E9B7F06-93B0-4293-8824-38C05A75A773}" type="slidenum">
              <a:rPr lang="ru-RU" smtClean="0"/>
              <a:t>‹#›</a:t>
            </a:fld>
            <a:endParaRPr lang="ru-RU"/>
          </a:p>
        </p:txBody>
      </p:sp>
    </p:spTree>
    <p:extLst>
      <p:ext uri="{BB962C8B-B14F-4D97-AF65-F5344CB8AC3E}">
        <p14:creationId xmlns:p14="http://schemas.microsoft.com/office/powerpoint/2010/main" val="22769140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4301543" cy="339884"/>
          </a:xfrm>
          <a:prstGeom prst="rect">
            <a:avLst/>
          </a:prstGeom>
        </p:spPr>
        <p:txBody>
          <a:bodyPr vert="horz" lIns="90946" tIns="45471" rIns="90946" bIns="45471" rtlCol="0"/>
          <a:lstStyle>
            <a:lvl1pPr algn="l">
              <a:defRPr sz="1200"/>
            </a:lvl1pPr>
          </a:lstStyle>
          <a:p>
            <a:endParaRPr lang="ru-RU"/>
          </a:p>
        </p:txBody>
      </p:sp>
      <p:sp>
        <p:nvSpPr>
          <p:cNvPr id="3" name="Дата 2"/>
          <p:cNvSpPr>
            <a:spLocks noGrp="1"/>
          </p:cNvSpPr>
          <p:nvPr>
            <p:ph type="dt" idx="1"/>
          </p:nvPr>
        </p:nvSpPr>
        <p:spPr>
          <a:xfrm>
            <a:off x="5622804" y="0"/>
            <a:ext cx="4301543" cy="339884"/>
          </a:xfrm>
          <a:prstGeom prst="rect">
            <a:avLst/>
          </a:prstGeom>
        </p:spPr>
        <p:txBody>
          <a:bodyPr vert="horz" lIns="90946" tIns="45471" rIns="90946" bIns="45471" rtlCol="0"/>
          <a:lstStyle>
            <a:lvl1pPr algn="r">
              <a:defRPr sz="1200"/>
            </a:lvl1pPr>
          </a:lstStyle>
          <a:p>
            <a:fld id="{9FA521FC-E786-4C8E-8928-463A16E00085}" type="datetimeFigureOut">
              <a:rPr lang="ru-RU" smtClean="0"/>
              <a:pPr/>
              <a:t>02.02.2016</a:t>
            </a:fld>
            <a:endParaRPr lang="ru-RU"/>
          </a:p>
        </p:txBody>
      </p:sp>
      <p:sp>
        <p:nvSpPr>
          <p:cNvPr id="4" name="Образ слайда 3"/>
          <p:cNvSpPr>
            <a:spLocks noGrp="1" noRot="1" noChangeAspect="1"/>
          </p:cNvSpPr>
          <p:nvPr>
            <p:ph type="sldImg" idx="2"/>
          </p:nvPr>
        </p:nvSpPr>
        <p:spPr>
          <a:xfrm>
            <a:off x="2697163" y="509588"/>
            <a:ext cx="4532312" cy="2549525"/>
          </a:xfrm>
          <a:prstGeom prst="rect">
            <a:avLst/>
          </a:prstGeom>
          <a:noFill/>
          <a:ln w="12700">
            <a:solidFill>
              <a:prstClr val="black"/>
            </a:solidFill>
          </a:ln>
        </p:spPr>
        <p:txBody>
          <a:bodyPr vert="horz" lIns="90946" tIns="45471" rIns="90946" bIns="45471" rtlCol="0" anchor="ctr"/>
          <a:lstStyle/>
          <a:p>
            <a:endParaRPr lang="ru-RU"/>
          </a:p>
        </p:txBody>
      </p:sp>
      <p:sp>
        <p:nvSpPr>
          <p:cNvPr id="5" name="Заметки 4"/>
          <p:cNvSpPr>
            <a:spLocks noGrp="1"/>
          </p:cNvSpPr>
          <p:nvPr>
            <p:ph type="body" sz="quarter" idx="3"/>
          </p:nvPr>
        </p:nvSpPr>
        <p:spPr>
          <a:xfrm>
            <a:off x="992665" y="3228897"/>
            <a:ext cx="7941310" cy="3058954"/>
          </a:xfrm>
          <a:prstGeom prst="rect">
            <a:avLst/>
          </a:prstGeom>
        </p:spPr>
        <p:txBody>
          <a:bodyPr vert="horz" lIns="90946" tIns="45471" rIns="90946" bIns="45471"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2" y="6456612"/>
            <a:ext cx="4301543" cy="339884"/>
          </a:xfrm>
          <a:prstGeom prst="rect">
            <a:avLst/>
          </a:prstGeom>
        </p:spPr>
        <p:txBody>
          <a:bodyPr vert="horz" lIns="90946" tIns="45471" rIns="90946" bIns="45471" rtlCol="0" anchor="b"/>
          <a:lstStyle>
            <a:lvl1pPr algn="l">
              <a:defRPr sz="1200"/>
            </a:lvl1pPr>
          </a:lstStyle>
          <a:p>
            <a:endParaRPr lang="ru-RU"/>
          </a:p>
        </p:txBody>
      </p:sp>
      <p:sp>
        <p:nvSpPr>
          <p:cNvPr id="7" name="Номер слайда 6"/>
          <p:cNvSpPr>
            <a:spLocks noGrp="1"/>
          </p:cNvSpPr>
          <p:nvPr>
            <p:ph type="sldNum" sz="quarter" idx="5"/>
          </p:nvPr>
        </p:nvSpPr>
        <p:spPr>
          <a:xfrm>
            <a:off x="5622804" y="6456612"/>
            <a:ext cx="4301543" cy="339884"/>
          </a:xfrm>
          <a:prstGeom prst="rect">
            <a:avLst/>
          </a:prstGeom>
        </p:spPr>
        <p:txBody>
          <a:bodyPr vert="horz" lIns="90946" tIns="45471" rIns="90946" bIns="45471" rtlCol="0" anchor="b"/>
          <a:lstStyle>
            <a:lvl1pPr algn="r">
              <a:defRPr sz="1200"/>
            </a:lvl1pPr>
          </a:lstStyle>
          <a:p>
            <a:fld id="{7211547F-B55C-4F71-B816-199A7C7769C2}" type="slidenum">
              <a:rPr lang="ru-RU" smtClean="0"/>
              <a:pPr/>
              <a:t>‹#›</a:t>
            </a:fld>
            <a:endParaRPr lang="ru-RU"/>
          </a:p>
        </p:txBody>
      </p:sp>
    </p:spTree>
    <p:extLst>
      <p:ext uri="{BB962C8B-B14F-4D97-AF65-F5344CB8AC3E}">
        <p14:creationId xmlns:p14="http://schemas.microsoft.com/office/powerpoint/2010/main" val="40744480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211547F-B55C-4F71-B816-199A7C7769C2}" type="slidenum">
              <a:rPr lang="ru-RU" smtClean="0"/>
              <a:pPr/>
              <a:t>1</a:t>
            </a:fld>
            <a:endParaRPr lang="ru-RU"/>
          </a:p>
        </p:txBody>
      </p:sp>
    </p:spTree>
    <p:extLst>
      <p:ext uri="{BB962C8B-B14F-4D97-AF65-F5344CB8AC3E}">
        <p14:creationId xmlns:p14="http://schemas.microsoft.com/office/powerpoint/2010/main" val="2775662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1547F-B55C-4F71-B816-199A7C7769C2}" type="slidenum">
              <a:rPr lang="ru-RU" smtClean="0"/>
              <a:pPr/>
              <a:t>2</a:t>
            </a:fld>
            <a:endParaRPr lang="ru-RU"/>
          </a:p>
        </p:txBody>
      </p:sp>
    </p:spTree>
    <p:extLst>
      <p:ext uri="{BB962C8B-B14F-4D97-AF65-F5344CB8AC3E}">
        <p14:creationId xmlns:p14="http://schemas.microsoft.com/office/powerpoint/2010/main" val="1754649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1547F-B55C-4F71-B816-199A7C7769C2}" type="slidenum">
              <a:rPr lang="ru-RU" smtClean="0"/>
              <a:pPr/>
              <a:t>3</a:t>
            </a:fld>
            <a:endParaRPr lang="ru-RU"/>
          </a:p>
        </p:txBody>
      </p:sp>
    </p:spTree>
    <p:extLst>
      <p:ext uri="{BB962C8B-B14F-4D97-AF65-F5344CB8AC3E}">
        <p14:creationId xmlns:p14="http://schemas.microsoft.com/office/powerpoint/2010/main" val="2963430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1547F-B55C-4F71-B816-199A7C7769C2}" type="slidenum">
              <a:rPr lang="ru-RU" smtClean="0"/>
              <a:pPr/>
              <a:t>4</a:t>
            </a:fld>
            <a:endParaRPr lang="ru-RU"/>
          </a:p>
        </p:txBody>
      </p:sp>
    </p:spTree>
    <p:extLst>
      <p:ext uri="{BB962C8B-B14F-4D97-AF65-F5344CB8AC3E}">
        <p14:creationId xmlns:p14="http://schemas.microsoft.com/office/powerpoint/2010/main" val="73571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1547F-B55C-4F71-B816-199A7C7769C2}" type="slidenum">
              <a:rPr lang="ru-RU" smtClean="0"/>
              <a:pPr/>
              <a:t>5</a:t>
            </a:fld>
            <a:endParaRPr lang="ru-RU"/>
          </a:p>
        </p:txBody>
      </p:sp>
    </p:spTree>
    <p:extLst>
      <p:ext uri="{BB962C8B-B14F-4D97-AF65-F5344CB8AC3E}">
        <p14:creationId xmlns:p14="http://schemas.microsoft.com/office/powerpoint/2010/main" val="964601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A73592E-B871-403C-BD99-11681C72276D}" type="datetime1">
              <a:rPr lang="ru-RU" smtClean="0"/>
              <a:t>02.02.2016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E79279-19C1-424E-9A5E-673B9A7AC690}" type="datetime1">
              <a:rPr lang="ru-RU" smtClean="0"/>
              <a:t>02.02.2016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4781"/>
            <a:ext cx="2057400" cy="32908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54781"/>
            <a:ext cx="6019800" cy="32908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A24E01-CD6F-4575-BF82-B4D89CD668BF}" type="datetime1">
              <a:rPr lang="ru-RU" smtClean="0"/>
              <a:t>02.02.2016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3A3FB65-5BC2-4977-9F99-83E439EB9954}" type="datetime1">
              <a:rPr lang="ru-RU" smtClean="0"/>
              <a:t>02.02.2016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6638DE2-7287-4EC8-AA47-BE262EF1D883}" type="datetime1">
              <a:rPr lang="ru-RU" smtClean="0"/>
              <a:t>02.02.2016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29DA4E1-3C6F-4B34-891F-511FF557FFA1}" type="datetime1">
              <a:rPr lang="ru-RU" smtClean="0"/>
              <a:t>02.02.2016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EF0EAC-ED31-418C-83C8-F43E3CC72F7E}" type="datetime1">
              <a:rPr lang="ru-RU" smtClean="0"/>
              <a:t>02.02.2016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40BA9DC-9373-4782-8E87-5E6F6191F4EF}" type="datetime1">
              <a:rPr lang="ru-RU" smtClean="0"/>
              <a:t>02.02.2016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FF714C6-FF1F-43FE-B40E-4E9D0730C106}" type="datetime1">
              <a:rPr lang="ru-RU" smtClean="0"/>
              <a:t>02.02.2016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DB06101-828C-41B8-ACA6-7D9600AD0934}" type="datetime1">
              <a:rPr lang="ru-RU" smtClean="0"/>
              <a:t>02.02.2016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610C18-72B8-4D2B-AE31-311F1589D03D}" type="datetime1">
              <a:rPr lang="ru-RU" smtClean="0"/>
              <a:t>02.02.2016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8BDACE8-8371-4FFA-A4EA-AB4F1E2FF2A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115526B-E9C2-4439-9021-5A43D16C7E27}" type="datetime1">
              <a:rPr lang="ru-RU" smtClean="0"/>
              <a:t>02.02.2016</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8BDACE8-8371-4FFA-A4EA-AB4F1E2FF2A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13.jpeg"/><Relationship Id="rId3" Type="http://schemas.openxmlformats.org/officeDocument/2006/relationships/tags" Target="../tags/tag3.xml"/><Relationship Id="rId7" Type="http://schemas.openxmlformats.org/officeDocument/2006/relationships/image" Target="../media/image14.png"/><Relationship Id="rId12" Type="http://schemas.openxmlformats.org/officeDocument/2006/relationships/image" Target="../media/image17.wmf"/><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5.xml"/><Relationship Id="rId11" Type="http://schemas.microsoft.com/office/2007/relationships/hdphoto" Target="../media/hdphoto2.wdp"/><Relationship Id="rId5" Type="http://schemas.openxmlformats.org/officeDocument/2006/relationships/slideLayout" Target="../slideLayouts/slideLayout7.xml"/><Relationship Id="rId10" Type="http://schemas.openxmlformats.org/officeDocument/2006/relationships/image" Target="../media/image16.png"/><Relationship Id="rId4" Type="http://schemas.openxmlformats.org/officeDocument/2006/relationships/tags" Target="../tags/tag4.xml"/><Relationship Id="rId9" Type="http://schemas.microsoft.com/office/2007/relationships/hdphoto" Target="../media/hdphoto1.wdp"/><Relationship Id="rId14" Type="http://schemas.openxmlformats.org/officeDocument/2006/relationships/image" Target="../media/image18.jpeg"/></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609717"/>
            <a:ext cx="9144000" cy="30003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5" name="Прямоугольник 4"/>
          <p:cNvSpPr/>
          <p:nvPr/>
        </p:nvSpPr>
        <p:spPr>
          <a:xfrm>
            <a:off x="2000250" y="4622792"/>
            <a:ext cx="5143500" cy="1428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6" name="Прямоугольник 5"/>
          <p:cNvSpPr/>
          <p:nvPr/>
        </p:nvSpPr>
        <p:spPr>
          <a:xfrm>
            <a:off x="624780" y="1714492"/>
            <a:ext cx="7858820" cy="2954655"/>
          </a:xfrm>
          <a:prstGeom prst="rect">
            <a:avLst/>
          </a:prstGeom>
          <a:effectLst>
            <a:outerShdw blurRad="63500" sx="102000" sy="102000" algn="ctr" rotWithShape="0">
              <a:prstClr val="black">
                <a:alpha val="40000"/>
              </a:prstClr>
            </a:outerShdw>
          </a:effectLst>
        </p:spPr>
        <p:txBody>
          <a:bodyPr wrap="square">
            <a:spAutoFit/>
          </a:bodyPr>
          <a:lstStyle/>
          <a:p>
            <a:pPr algn="ctr" fontAlgn="auto">
              <a:spcBef>
                <a:spcPts val="0"/>
              </a:spcBef>
              <a:spcAft>
                <a:spcPts val="0"/>
              </a:spcAft>
              <a:defRPr/>
            </a:pPr>
            <a:r>
              <a:rPr lang="ru-RU" b="1" cap="all" dirty="0" smtClean="0">
                <a:solidFill>
                  <a:schemeClr val="bg1"/>
                </a:solidFill>
                <a:effectLst>
                  <a:outerShdw blurRad="38100" dist="38100" dir="2700000" algn="tl">
                    <a:srgbClr val="000000">
                      <a:alpha val="43137"/>
                    </a:srgbClr>
                  </a:outerShdw>
                </a:effectLst>
                <a:latin typeface="Arial Narrow" panose="020B0606020202030204" pitchFamily="34" charset="0"/>
                <a:cs typeface="+mn-cs"/>
              </a:rPr>
              <a:t>Федеральная корпорация по развитию </a:t>
            </a:r>
            <a:br>
              <a:rPr lang="ru-RU" b="1" cap="all" dirty="0" smtClean="0">
                <a:solidFill>
                  <a:schemeClr val="bg1"/>
                </a:solidFill>
                <a:effectLst>
                  <a:outerShdw blurRad="38100" dist="38100" dir="2700000" algn="tl">
                    <a:srgbClr val="000000">
                      <a:alpha val="43137"/>
                    </a:srgbClr>
                  </a:outerShdw>
                </a:effectLst>
                <a:latin typeface="Arial Narrow" panose="020B0606020202030204" pitchFamily="34" charset="0"/>
                <a:cs typeface="+mn-cs"/>
              </a:rPr>
            </a:br>
            <a:r>
              <a:rPr lang="ru-RU" b="1" cap="all" dirty="0" smtClean="0">
                <a:solidFill>
                  <a:schemeClr val="bg1"/>
                </a:solidFill>
                <a:effectLst>
                  <a:outerShdw blurRad="38100" dist="38100" dir="2700000" algn="tl">
                    <a:srgbClr val="000000">
                      <a:alpha val="43137"/>
                    </a:srgbClr>
                  </a:outerShdw>
                </a:effectLst>
                <a:latin typeface="Arial Narrow" panose="020B0606020202030204" pitchFamily="34" charset="0"/>
                <a:cs typeface="+mn-cs"/>
              </a:rPr>
              <a:t>малого и среднего предпринимательства</a:t>
            </a:r>
          </a:p>
          <a:p>
            <a:pPr algn="ctr" fontAlgn="auto">
              <a:spcBef>
                <a:spcPts val="0"/>
              </a:spcBef>
              <a:spcAft>
                <a:spcPts val="0"/>
              </a:spcAft>
              <a:defRPr/>
            </a:pPr>
            <a:endParaRPr lang="ru-RU" b="1" cap="all" dirty="0" smtClean="0">
              <a:solidFill>
                <a:schemeClr val="bg1"/>
              </a:solidFill>
              <a:effectLst>
                <a:outerShdw blurRad="38100" dist="38100" dir="2700000" algn="tl">
                  <a:srgbClr val="000000">
                    <a:alpha val="43137"/>
                  </a:srgbClr>
                </a:outerShdw>
              </a:effectLst>
              <a:latin typeface="Arial Narrow" panose="020B0606020202030204" pitchFamily="34" charset="0"/>
              <a:cs typeface="+mn-cs"/>
            </a:endParaRPr>
          </a:p>
          <a:p>
            <a:pPr algn="ctr" fontAlgn="auto">
              <a:spcBef>
                <a:spcPts val="0"/>
              </a:spcBef>
              <a:spcAft>
                <a:spcPts val="0"/>
              </a:spcAft>
              <a:defRPr/>
            </a:pPr>
            <a:r>
              <a:rPr lang="ru-RU" b="1" cap="all" dirty="0" smtClean="0">
                <a:solidFill>
                  <a:schemeClr val="bg1"/>
                </a:solidFill>
                <a:effectLst>
                  <a:outerShdw blurRad="38100" dist="38100" dir="2700000" algn="tl">
                    <a:srgbClr val="000000">
                      <a:alpha val="43137"/>
                    </a:srgbClr>
                  </a:outerShdw>
                </a:effectLst>
                <a:latin typeface="Arial Narrow" panose="020B0606020202030204" pitchFamily="34" charset="0"/>
                <a:cs typeface="+mn-cs"/>
              </a:rPr>
              <a:t>Программа стимулирования кредитования </a:t>
            </a:r>
          </a:p>
          <a:p>
            <a:pPr algn="ctr" fontAlgn="auto">
              <a:spcBef>
                <a:spcPts val="0"/>
              </a:spcBef>
              <a:spcAft>
                <a:spcPts val="0"/>
              </a:spcAft>
              <a:defRPr/>
            </a:pPr>
            <a:r>
              <a:rPr lang="ru-RU" b="1" cap="all" dirty="0" smtClean="0">
                <a:solidFill>
                  <a:schemeClr val="bg1"/>
                </a:solidFill>
                <a:effectLst>
                  <a:outerShdw blurRad="38100" dist="38100" dir="2700000" algn="tl">
                    <a:srgbClr val="000000">
                      <a:alpha val="43137"/>
                    </a:srgbClr>
                  </a:outerShdw>
                </a:effectLst>
                <a:latin typeface="Arial Narrow" panose="020B0606020202030204" pitchFamily="34" charset="0"/>
                <a:cs typeface="+mn-cs"/>
              </a:rPr>
              <a:t>субъектов малого и среднего предпринимательства</a:t>
            </a:r>
          </a:p>
          <a:p>
            <a:pPr algn="ctr">
              <a:defRPr/>
            </a:pPr>
            <a:r>
              <a:rPr lang="ru-RU" b="1" cap="all" dirty="0">
                <a:solidFill>
                  <a:schemeClr val="bg1"/>
                </a:solidFill>
                <a:effectLst>
                  <a:outerShdw blurRad="38100" dist="38100" dir="2700000" algn="tl">
                    <a:srgbClr val="000000">
                      <a:alpha val="43137"/>
                    </a:srgbClr>
                  </a:outerShdw>
                </a:effectLst>
                <a:latin typeface="Arial Narrow" panose="020B0606020202030204" pitchFamily="34" charset="0"/>
              </a:rPr>
              <a:t>«ПРОГРАММА 6,5»</a:t>
            </a:r>
          </a:p>
          <a:p>
            <a:pPr algn="ctr" fontAlgn="auto">
              <a:spcBef>
                <a:spcPts val="0"/>
              </a:spcBef>
              <a:spcAft>
                <a:spcPts val="0"/>
              </a:spcAft>
              <a:defRPr/>
            </a:pPr>
            <a:endParaRPr lang="ru-RU" b="1" cap="all" dirty="0">
              <a:solidFill>
                <a:schemeClr val="bg1"/>
              </a:solidFill>
              <a:effectLst>
                <a:outerShdw blurRad="38100" dist="38100" dir="2700000" algn="tl">
                  <a:srgbClr val="000000">
                    <a:alpha val="43137"/>
                  </a:srgbClr>
                </a:outerShdw>
              </a:effectLst>
              <a:latin typeface="Arial Narrow" panose="020B0606020202030204" pitchFamily="34" charset="0"/>
              <a:cs typeface="+mn-cs"/>
            </a:endParaRPr>
          </a:p>
          <a:p>
            <a:pPr algn="ctr" fontAlgn="auto">
              <a:spcBef>
                <a:spcPts val="0"/>
              </a:spcBef>
              <a:spcAft>
                <a:spcPts val="0"/>
              </a:spcAft>
              <a:defRPr/>
            </a:pPr>
            <a:endParaRPr lang="ru-RU" sz="2000" dirty="0" smtClean="0">
              <a:solidFill>
                <a:schemeClr val="bg1"/>
              </a:solidFill>
              <a:effectLst>
                <a:outerShdw blurRad="38100" dist="38100" dir="2700000" algn="tl">
                  <a:srgbClr val="000000">
                    <a:alpha val="43137"/>
                  </a:srgbClr>
                </a:outerShdw>
              </a:effectLst>
              <a:latin typeface="Arial Narrow" panose="020B0606020202030204" pitchFamily="34" charset="0"/>
              <a:cs typeface="+mn-cs"/>
            </a:endParaRPr>
          </a:p>
          <a:p>
            <a:pPr algn="ctr" fontAlgn="auto">
              <a:spcBef>
                <a:spcPts val="0"/>
              </a:spcBef>
              <a:spcAft>
                <a:spcPts val="0"/>
              </a:spcAft>
              <a:defRPr/>
            </a:pPr>
            <a:endParaRPr lang="ru-RU" sz="2000" dirty="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fontAlgn="auto">
              <a:spcBef>
                <a:spcPts val="0"/>
              </a:spcBef>
              <a:spcAft>
                <a:spcPts val="0"/>
              </a:spcAft>
              <a:defRPr/>
            </a:pPr>
            <a:endParaRPr lang="ru-RU" sz="2000" dirty="0" smtClean="0">
              <a:solidFill>
                <a:schemeClr val="bg1"/>
              </a:solidFill>
              <a:effectLst>
                <a:outerShdw blurRad="38100" dist="38100" dir="2700000" algn="tl">
                  <a:srgbClr val="000000">
                    <a:alpha val="43137"/>
                  </a:srgbClr>
                </a:outerShdw>
              </a:effectLst>
              <a:latin typeface="Arial Narrow" panose="020B0606020202030204" pitchFamily="34" charset="0"/>
              <a:cs typeface="+mn-cs"/>
            </a:endParaRPr>
          </a:p>
        </p:txBody>
      </p:sp>
      <p:cxnSp>
        <p:nvCxnSpPr>
          <p:cNvPr id="7" name="Прямая соединительная линия 6"/>
          <p:cNvCxnSpPr/>
          <p:nvPr/>
        </p:nvCxnSpPr>
        <p:spPr>
          <a:xfrm>
            <a:off x="1785938" y="3866306"/>
            <a:ext cx="5572125"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2000250" y="1466842"/>
            <a:ext cx="5143500" cy="1428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9" name="Номер слайда 18"/>
          <p:cNvSpPr txBox="1">
            <a:spLocks/>
          </p:cNvSpPr>
          <p:nvPr/>
        </p:nvSpPr>
        <p:spPr>
          <a:xfrm>
            <a:off x="6553200" y="6308709"/>
            <a:ext cx="2133600"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9138178C-1270-4345-9789-C4C59789585C}"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5" y="100305"/>
            <a:ext cx="1368151" cy="34956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Рисунок 11"/>
          <p:cNvPicPr>
            <a:picLocks noChangeAspect="1"/>
          </p:cNvPicPr>
          <p:nvPr/>
        </p:nvPicPr>
        <p:blipFill>
          <a:blip r:embed="rId3"/>
          <a:stretch>
            <a:fillRect/>
          </a:stretch>
        </p:blipFill>
        <p:spPr>
          <a:xfrm>
            <a:off x="493028" y="3018055"/>
            <a:ext cx="1549078" cy="476270"/>
          </a:xfrm>
          <a:prstGeom prst="rect">
            <a:avLst/>
          </a:prstGeom>
        </p:spPr>
      </p:pic>
      <p:pic>
        <p:nvPicPr>
          <p:cNvPr id="13" name="Рисунок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16226" y="3111383"/>
            <a:ext cx="1165305" cy="467708"/>
          </a:xfrm>
          <a:prstGeom prst="rect">
            <a:avLst/>
          </a:prstGeom>
        </p:spPr>
      </p:pic>
      <p:pic>
        <p:nvPicPr>
          <p:cNvPr id="17" name="Рисунок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81680" y="2571750"/>
            <a:ext cx="1422413" cy="1251668"/>
          </a:xfrm>
          <a:prstGeom prst="rect">
            <a:avLst/>
          </a:prstGeom>
        </p:spPr>
      </p:pic>
      <p:pic>
        <p:nvPicPr>
          <p:cNvPr id="19" name="Рисунок 18"/>
          <p:cNvPicPr>
            <a:picLocks noChangeAspect="1"/>
          </p:cNvPicPr>
          <p:nvPr/>
        </p:nvPicPr>
        <p:blipFill>
          <a:blip r:embed="rId6"/>
          <a:stretch>
            <a:fillRect/>
          </a:stretch>
        </p:blipFill>
        <p:spPr>
          <a:xfrm>
            <a:off x="7389782" y="3210244"/>
            <a:ext cx="1492927" cy="296839"/>
          </a:xfrm>
          <a:prstGeom prst="rect">
            <a:avLst/>
          </a:prstGeom>
        </p:spPr>
      </p:pic>
      <p:pic>
        <p:nvPicPr>
          <p:cNvPr id="21" name="Рисунок 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7918" y="3638437"/>
            <a:ext cx="1112539" cy="372701"/>
          </a:xfrm>
          <a:prstGeom prst="rect">
            <a:avLst/>
          </a:prstGeom>
        </p:spPr>
      </p:pic>
      <p:pic>
        <p:nvPicPr>
          <p:cNvPr id="22" name="Рисунок 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846103" y="3611791"/>
            <a:ext cx="1518774" cy="759387"/>
          </a:xfrm>
          <a:prstGeom prst="rect">
            <a:avLst/>
          </a:prstGeom>
        </p:spPr>
      </p:pic>
      <p:pic>
        <p:nvPicPr>
          <p:cNvPr id="23" name="Рисунок 2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89937" y="3621435"/>
            <a:ext cx="1340638" cy="893759"/>
          </a:xfrm>
          <a:prstGeom prst="rect">
            <a:avLst/>
          </a:prstGeom>
        </p:spPr>
      </p:pic>
      <p:pic>
        <p:nvPicPr>
          <p:cNvPr id="24" name="Рисунок 2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311206" y="3724589"/>
            <a:ext cx="1322357" cy="358557"/>
          </a:xfrm>
          <a:prstGeom prst="rect">
            <a:avLst/>
          </a:prstGeom>
        </p:spPr>
      </p:pic>
      <p:pic>
        <p:nvPicPr>
          <p:cNvPr id="25" name="Рисунок 2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278573" y="4371178"/>
            <a:ext cx="1129194" cy="564597"/>
          </a:xfrm>
          <a:prstGeom prst="rect">
            <a:avLst/>
          </a:prstGeom>
        </p:spPr>
      </p:pic>
      <p:pic>
        <p:nvPicPr>
          <p:cNvPr id="27" name="Рисунок 26"/>
          <p:cNvPicPr>
            <a:picLocks noChangeAspect="1"/>
          </p:cNvPicPr>
          <p:nvPr/>
        </p:nvPicPr>
        <p:blipFill>
          <a:blip r:embed="rId12"/>
          <a:stretch>
            <a:fillRect/>
          </a:stretch>
        </p:blipFill>
        <p:spPr>
          <a:xfrm>
            <a:off x="3654591" y="4403878"/>
            <a:ext cx="1689914" cy="448239"/>
          </a:xfrm>
          <a:prstGeom prst="rect">
            <a:avLst/>
          </a:prstGeom>
        </p:spPr>
      </p:pic>
      <p:pic>
        <p:nvPicPr>
          <p:cNvPr id="28" name="Рисунок 2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393098" y="4240989"/>
            <a:ext cx="706253" cy="706253"/>
          </a:xfrm>
          <a:prstGeom prst="rect">
            <a:avLst/>
          </a:prstGeom>
        </p:spPr>
      </p:pic>
      <p:sp>
        <p:nvSpPr>
          <p:cNvPr id="15" name="Номер слайда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FF97884-00E2-448D-9521-D4592A0CD6F7}"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8" name="Прямоугольник 17"/>
          <p:cNvSpPr/>
          <p:nvPr/>
        </p:nvSpPr>
        <p:spPr>
          <a:xfrm>
            <a:off x="1619671" y="605839"/>
            <a:ext cx="7524329" cy="12469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1" name="Прямоугольник 4"/>
          <p:cNvSpPr>
            <a:spLocks noChangeArrowheads="1"/>
          </p:cNvSpPr>
          <p:nvPr/>
        </p:nvSpPr>
        <p:spPr bwMode="auto">
          <a:xfrm>
            <a:off x="2195736" y="195109"/>
            <a:ext cx="7067129" cy="369332"/>
          </a:xfrm>
          <a:prstGeom prst="rect">
            <a:avLst/>
          </a:prstGeom>
          <a:noFill/>
          <a:ln w="9525">
            <a:noFill/>
            <a:miter lim="800000"/>
            <a:headEnd/>
            <a:tailEnd/>
          </a:ln>
        </p:spPr>
        <p:txBody>
          <a:bodyPr wrap="square">
            <a:spAutoFit/>
          </a:bodyPr>
          <a:lstStyle/>
          <a:p>
            <a:pPr fontAlgn="auto">
              <a:spcBef>
                <a:spcPts val="0"/>
              </a:spcBef>
              <a:spcAft>
                <a:spcPts val="0"/>
              </a:spcAft>
              <a:defRPr/>
            </a:pPr>
            <a:r>
              <a:rPr lang="ru-RU" b="1" dirty="0" smtClean="0">
                <a:solidFill>
                  <a:srgbClr val="0070C0"/>
                </a:solidFill>
                <a:latin typeface="Arial Narrow" pitchFamily="34" charset="0"/>
              </a:rPr>
              <a:t>Условия Программы 6,5 % и Уполномоченные банки</a:t>
            </a:r>
            <a:endParaRPr lang="ru-RU" b="1" dirty="0">
              <a:solidFill>
                <a:srgbClr val="0070C0"/>
              </a:solidFill>
              <a:latin typeface="Arial Narrow" pitchFamily="34" charset="0"/>
            </a:endParaRPr>
          </a:p>
        </p:txBody>
      </p:sp>
      <p:sp>
        <p:nvSpPr>
          <p:cNvPr id="2" name="Номер слайда 1"/>
          <p:cNvSpPr>
            <a:spLocks noGrp="1"/>
          </p:cNvSpPr>
          <p:nvPr>
            <p:ph type="sldNum" sz="quarter" idx="12"/>
          </p:nvPr>
        </p:nvSpPr>
        <p:spPr>
          <a:xfrm>
            <a:off x="6769184" y="4995666"/>
            <a:ext cx="1799083" cy="168372"/>
          </a:xfrm>
        </p:spPr>
        <p:txBody>
          <a:bodyPr/>
          <a:lstStyle/>
          <a:p>
            <a:fld id="{18BDACE8-8371-4FFA-A4EA-AB4F1E2FF2A4}" type="slidenum">
              <a:rPr lang="ru-RU" smtClean="0"/>
              <a:pPr/>
              <a:t>2</a:t>
            </a:fld>
            <a:endParaRPr lang="ru-RU" dirty="0"/>
          </a:p>
        </p:txBody>
      </p:sp>
      <p:pic>
        <p:nvPicPr>
          <p:cNvPr id="34" name="Рисунок 3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7505" y="100305"/>
            <a:ext cx="1368152" cy="349564"/>
          </a:xfrm>
          <a:prstGeom prst="rect">
            <a:avLst/>
          </a:prstGeom>
        </p:spPr>
      </p:pic>
      <p:sp>
        <p:nvSpPr>
          <p:cNvPr id="3" name="Прямоугольник 2"/>
          <p:cNvSpPr/>
          <p:nvPr/>
        </p:nvSpPr>
        <p:spPr>
          <a:xfrm>
            <a:off x="201848" y="761576"/>
            <a:ext cx="8834648" cy="1882182"/>
          </a:xfrm>
          <a:prstGeom prst="rect">
            <a:avLst/>
          </a:prstGeom>
        </p:spPr>
        <p:txBody>
          <a:bodyPr wrap="square">
            <a:spAutoFit/>
          </a:bodyPr>
          <a:lstStyle/>
          <a:p>
            <a:pPr algn="just">
              <a:lnSpc>
                <a:spcPct val="107000"/>
              </a:lnSpc>
              <a:spcAft>
                <a:spcPts val="800"/>
              </a:spcAft>
            </a:pPr>
            <a:r>
              <a:rPr lang="ru-RU" b="1" dirty="0" smtClean="0">
                <a:solidFill>
                  <a:srgbClr val="0070C0"/>
                </a:solidFill>
                <a:latin typeface="Arial Narrow" pitchFamily="34" charset="0"/>
              </a:rPr>
              <a:t>            </a:t>
            </a:r>
            <a:r>
              <a:rPr lang="ru-RU" b="1" dirty="0">
                <a:solidFill>
                  <a:srgbClr val="0070C0"/>
                </a:solidFill>
                <a:latin typeface="Arial Narrow" pitchFamily="34" charset="0"/>
              </a:rPr>
              <a:t>КЛЮЧЕВЫЕ </a:t>
            </a:r>
            <a:r>
              <a:rPr lang="ru-RU" b="1" dirty="0" smtClean="0">
                <a:solidFill>
                  <a:srgbClr val="0070C0"/>
                </a:solidFill>
                <a:latin typeface="Arial Narrow" pitchFamily="34" charset="0"/>
              </a:rPr>
              <a:t>УСЛОВИЯ ПРОГРАММЫ 6,5</a:t>
            </a:r>
            <a:endParaRPr lang="ru-RU" b="1" dirty="0">
              <a:solidFill>
                <a:srgbClr val="0070C0"/>
              </a:solidFill>
              <a:latin typeface="Arial Narrow" pitchFamily="34" charset="0"/>
            </a:endParaRPr>
          </a:p>
          <a:p>
            <a:pPr marL="285750" indent="-285750" algn="just">
              <a:lnSpc>
                <a:spcPct val="107000"/>
              </a:lnSpc>
              <a:spcAft>
                <a:spcPts val="800"/>
              </a:spcAft>
              <a:buFont typeface="Arial" panose="020B0604020202020204" pitchFamily="34" charset="0"/>
              <a:buChar char="•"/>
            </a:pPr>
            <a:r>
              <a:rPr lang="ru-RU" sz="1200" b="1" dirty="0">
                <a:solidFill>
                  <a:srgbClr val="0070C0"/>
                </a:solidFill>
                <a:latin typeface="Arial Narrow" pitchFamily="34" charset="0"/>
              </a:rPr>
              <a:t>Сниженный ограниченный размер ставки (11 % для субъектов малого предпринимательства и 10 % для субъектов среднего предпринимательства).</a:t>
            </a:r>
          </a:p>
          <a:p>
            <a:pPr marL="285750" indent="-285750" algn="just">
              <a:lnSpc>
                <a:spcPct val="107000"/>
              </a:lnSpc>
              <a:spcAft>
                <a:spcPts val="800"/>
              </a:spcAft>
              <a:buFont typeface="Arial" panose="020B0604020202020204" pitchFamily="34" charset="0"/>
              <a:buChar char="•"/>
            </a:pPr>
            <a:r>
              <a:rPr lang="ru-RU" sz="1200" b="1" dirty="0">
                <a:solidFill>
                  <a:srgbClr val="0070C0"/>
                </a:solidFill>
                <a:latin typeface="Arial Narrow" pitchFamily="34" charset="0"/>
              </a:rPr>
              <a:t>Срок льготного фондирования </a:t>
            </a:r>
            <a:r>
              <a:rPr lang="ru-RU" sz="1200" b="1" dirty="0" smtClean="0">
                <a:solidFill>
                  <a:srgbClr val="0070C0"/>
                </a:solidFill>
                <a:latin typeface="Arial Narrow" pitchFamily="34" charset="0"/>
              </a:rPr>
              <a:t>проекта до </a:t>
            </a:r>
            <a:r>
              <a:rPr lang="ru-RU" sz="1200" b="1" dirty="0">
                <a:solidFill>
                  <a:srgbClr val="0070C0"/>
                </a:solidFill>
                <a:latin typeface="Arial Narrow" pitchFamily="34" charset="0"/>
              </a:rPr>
              <a:t>3-х лет (срок </a:t>
            </a:r>
            <a:r>
              <a:rPr lang="ru-RU" sz="1200" b="1" dirty="0" smtClean="0">
                <a:solidFill>
                  <a:srgbClr val="0070C0"/>
                </a:solidFill>
                <a:latin typeface="Arial Narrow" pitchFamily="34" charset="0"/>
              </a:rPr>
              <a:t>кредита </a:t>
            </a:r>
            <a:r>
              <a:rPr lang="ru-RU" sz="1200" b="1" dirty="0">
                <a:solidFill>
                  <a:srgbClr val="0070C0"/>
                </a:solidFill>
                <a:latin typeface="Arial Narrow" pitchFamily="34" charset="0"/>
              </a:rPr>
              <a:t>может превышать срок льготного фондирования).</a:t>
            </a:r>
          </a:p>
          <a:p>
            <a:pPr marL="285750" indent="-285750" algn="just">
              <a:lnSpc>
                <a:spcPct val="107000"/>
              </a:lnSpc>
              <a:spcAft>
                <a:spcPts val="800"/>
              </a:spcAft>
              <a:buFont typeface="Arial" panose="020B0604020202020204" pitchFamily="34" charset="0"/>
              <a:buChar char="•"/>
            </a:pPr>
            <a:r>
              <a:rPr lang="ru-RU" sz="1200" b="1" dirty="0">
                <a:solidFill>
                  <a:srgbClr val="0070C0"/>
                </a:solidFill>
                <a:latin typeface="Arial Narrow" pitchFamily="34" charset="0"/>
              </a:rPr>
              <a:t>Проекты приоритетных отраслей: сельское хозяйство и (или) предоставление услуг в этой области, обрабатывающее производство, в том числе производство пищевых продуктов, первичная и последующая (промышленная) переработка сельскохозяйственных продуктов, производство и распределение электроэнергии, газа и воды, строительство, транспорт и </a:t>
            </a:r>
            <a:r>
              <a:rPr lang="ru-RU" sz="1200" b="1" dirty="0" smtClean="0">
                <a:solidFill>
                  <a:srgbClr val="0070C0"/>
                </a:solidFill>
                <a:latin typeface="Arial Narrow" pitchFamily="34" charset="0"/>
              </a:rPr>
              <a:t>связь. </a:t>
            </a:r>
            <a:endParaRPr lang="ru-RU" sz="1200" b="1" dirty="0">
              <a:solidFill>
                <a:srgbClr val="0070C0"/>
              </a:solidFill>
              <a:latin typeface="Arial Narrow" pitchFamily="34" charset="0"/>
            </a:endParaRPr>
          </a:p>
        </p:txBody>
      </p:sp>
      <p:sp>
        <p:nvSpPr>
          <p:cNvPr id="4" name="Прямоугольник 3"/>
          <p:cNvSpPr/>
          <p:nvPr/>
        </p:nvSpPr>
        <p:spPr>
          <a:xfrm>
            <a:off x="971600" y="2706474"/>
            <a:ext cx="2454518" cy="369332"/>
          </a:xfrm>
          <a:prstGeom prst="rect">
            <a:avLst/>
          </a:prstGeom>
        </p:spPr>
        <p:txBody>
          <a:bodyPr wrap="none">
            <a:spAutoFit/>
          </a:bodyPr>
          <a:lstStyle/>
          <a:p>
            <a:pPr fontAlgn="auto">
              <a:spcBef>
                <a:spcPts val="0"/>
              </a:spcBef>
              <a:spcAft>
                <a:spcPts val="0"/>
              </a:spcAft>
              <a:defRPr/>
            </a:pPr>
            <a:r>
              <a:rPr lang="ru-RU" b="1" dirty="0">
                <a:solidFill>
                  <a:srgbClr val="0070C0"/>
                </a:solidFill>
                <a:latin typeface="Arial Narrow" pitchFamily="34" charset="0"/>
              </a:rPr>
              <a:t>Уполномоченные банки</a:t>
            </a:r>
          </a:p>
        </p:txBody>
      </p:sp>
    </p:spTree>
    <p:extLst>
      <p:ext uri="{BB962C8B-B14F-4D97-AF65-F5344CB8AC3E}">
        <p14:creationId xmlns:p14="http://schemas.microsoft.com/office/powerpoint/2010/main" val="1800213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Номер слайда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FF97884-00E2-448D-9521-D4592A0CD6F7}"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8" name="Прямоугольник 17"/>
          <p:cNvSpPr/>
          <p:nvPr/>
        </p:nvSpPr>
        <p:spPr>
          <a:xfrm>
            <a:off x="1619671" y="605839"/>
            <a:ext cx="7524329" cy="12469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1" name="Прямоугольник 4"/>
          <p:cNvSpPr>
            <a:spLocks noChangeArrowheads="1"/>
          </p:cNvSpPr>
          <p:nvPr/>
        </p:nvSpPr>
        <p:spPr bwMode="auto">
          <a:xfrm>
            <a:off x="1112168" y="226635"/>
            <a:ext cx="7574632" cy="369332"/>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ru-RU" b="1" dirty="0" smtClean="0">
                <a:solidFill>
                  <a:srgbClr val="0070C0"/>
                </a:solidFill>
                <a:latin typeface="Arial Narrow" pitchFamily="34" charset="0"/>
              </a:rPr>
              <a:t>Базовые требования к условиям кредитования конечных заемщиков</a:t>
            </a:r>
            <a:endParaRPr lang="ru-RU" b="1" dirty="0">
              <a:solidFill>
                <a:srgbClr val="0070C0"/>
              </a:solidFill>
              <a:latin typeface="Arial Narrow" pitchFamily="34" charset="0"/>
            </a:endParaRPr>
          </a:p>
        </p:txBody>
      </p:sp>
      <p:sp>
        <p:nvSpPr>
          <p:cNvPr id="2" name="Номер слайда 1"/>
          <p:cNvSpPr>
            <a:spLocks noGrp="1"/>
          </p:cNvSpPr>
          <p:nvPr>
            <p:ph type="sldNum" sz="quarter" idx="12"/>
          </p:nvPr>
        </p:nvSpPr>
        <p:spPr>
          <a:xfrm>
            <a:off x="6553200" y="4831727"/>
            <a:ext cx="2133600" cy="273844"/>
          </a:xfrm>
        </p:spPr>
        <p:txBody>
          <a:bodyPr/>
          <a:lstStyle/>
          <a:p>
            <a:fld id="{18BDACE8-8371-4FFA-A4EA-AB4F1E2FF2A4}" type="slidenum">
              <a:rPr lang="ru-RU" smtClean="0"/>
              <a:pPr/>
              <a:t>3</a:t>
            </a:fld>
            <a:endParaRPr lang="ru-RU" dirty="0"/>
          </a:p>
        </p:txBody>
      </p:sp>
      <p:graphicFrame>
        <p:nvGraphicFramePr>
          <p:cNvPr id="4" name="Таблица 3"/>
          <p:cNvGraphicFramePr>
            <a:graphicFrameLocks noGrp="1"/>
          </p:cNvGraphicFramePr>
          <p:nvPr>
            <p:extLst/>
          </p:nvPr>
        </p:nvGraphicFramePr>
        <p:xfrm>
          <a:off x="107504" y="915566"/>
          <a:ext cx="8928992" cy="4053840"/>
        </p:xfrm>
        <a:graphic>
          <a:graphicData uri="http://schemas.openxmlformats.org/drawingml/2006/table">
            <a:tbl>
              <a:tblPr firstRow="1" bandRow="1">
                <a:tableStyleId>{69CF1AB2-1976-4502-BF36-3FF5EA218861}</a:tableStyleId>
              </a:tblPr>
              <a:tblGrid>
                <a:gridCol w="2016224"/>
                <a:gridCol w="6912768"/>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800" b="1" dirty="0" smtClean="0">
                          <a:latin typeface="Arial" panose="020B0604020202020204" pitchFamily="34" charset="0"/>
                          <a:cs typeface="Arial" panose="020B0604020202020204" pitchFamily="34" charset="0"/>
                        </a:rPr>
                        <a:t>Целевое использование кредитов</a:t>
                      </a:r>
                      <a:endParaRPr lang="ru-RU" sz="800" b="1" dirty="0">
                        <a:latin typeface="Arial" panose="020B0604020202020204" pitchFamily="34" charset="0"/>
                        <a:cs typeface="Arial" panose="020B0604020202020204" pitchFamily="34" charset="0"/>
                      </a:endParaRPr>
                    </a:p>
                  </a:txBody>
                  <a:tcPr anchor="ctr"/>
                </a:tc>
                <a:tc>
                  <a:txBody>
                    <a:bodyPr/>
                    <a:lstStyle/>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Инвестиционные цели - финансирование мероприятий по приобретению основных средств, модернизации и реконструкции производства, запуску новых проектов/производств. Допускается финансирование текущих расходов, связанных с реализацией инвестиционного проекта (не более 30% от совокупной величины инвестиционных кредитов).</a:t>
                      </a:r>
                    </a:p>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Пополнение оборотных средств (только для предприятий Неторгового сектора).</a:t>
                      </a:r>
                      <a:endParaRPr lang="ru-RU" sz="800" b="0" dirty="0">
                        <a:latin typeface="Arial" panose="020B0604020202020204" pitchFamily="34" charset="0"/>
                        <a:cs typeface="Arial" panose="020B0604020202020204" pitchFamily="34" charset="0"/>
                      </a:endParaRPr>
                    </a:p>
                  </a:txBody>
                  <a:tcPr/>
                </a:tc>
              </a:tr>
              <a:tr h="370840">
                <a:tc>
                  <a:txBody>
                    <a:bodyPr/>
                    <a:lstStyle/>
                    <a:p>
                      <a:pPr algn="ctr"/>
                      <a:r>
                        <a:rPr lang="ru-RU" sz="800" b="1" dirty="0" smtClean="0">
                          <a:latin typeface="Arial" panose="020B0604020202020204" pitchFamily="34" charset="0"/>
                          <a:cs typeface="Arial" panose="020B0604020202020204" pitchFamily="34" charset="0"/>
                        </a:rPr>
                        <a:t>Размер кредита</a:t>
                      </a:r>
                      <a:endParaRPr lang="ru-RU" sz="800" b="1" dirty="0">
                        <a:latin typeface="Arial" panose="020B0604020202020204" pitchFamily="34" charset="0"/>
                        <a:cs typeface="Arial" panose="020B0604020202020204" pitchFamily="34" charset="0"/>
                      </a:endParaRPr>
                    </a:p>
                  </a:txBody>
                  <a:tcPr anchor="ctr"/>
                </a:tc>
                <a:tc>
                  <a:txBody>
                    <a:bodyPr/>
                    <a:lstStyle/>
                    <a:p>
                      <a:pPr marL="171450" marR="0" lvl="0"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800" b="0" kern="1200" dirty="0" smtClean="0">
                          <a:solidFill>
                            <a:schemeClr val="dk1"/>
                          </a:solidFill>
                          <a:latin typeface="Arial" panose="020B0604020202020204" pitchFamily="34" charset="0"/>
                          <a:ea typeface="+mn-ea"/>
                          <a:cs typeface="Arial" panose="020B0604020202020204" pitchFamily="34" charset="0"/>
                        </a:rPr>
                        <a:t>Не менее </a:t>
                      </a:r>
                      <a:r>
                        <a:rPr lang="ru-RU" sz="800" b="1" kern="1200" dirty="0" smtClean="0">
                          <a:solidFill>
                            <a:schemeClr val="dk1"/>
                          </a:solidFill>
                          <a:latin typeface="Arial" panose="020B0604020202020204" pitchFamily="34" charset="0"/>
                          <a:ea typeface="+mn-ea"/>
                          <a:cs typeface="Arial" panose="020B0604020202020204" pitchFamily="34" charset="0"/>
                        </a:rPr>
                        <a:t>50 млн. рублей</a:t>
                      </a:r>
                      <a:r>
                        <a:rPr lang="ru-RU" sz="800" b="0" kern="1200" dirty="0" smtClean="0">
                          <a:solidFill>
                            <a:schemeClr val="dk1"/>
                          </a:solidFill>
                          <a:latin typeface="Arial" panose="020B0604020202020204" pitchFamily="34" charset="0"/>
                          <a:ea typeface="+mn-ea"/>
                          <a:cs typeface="Arial" panose="020B0604020202020204" pitchFamily="34" charset="0"/>
                        </a:rPr>
                        <a:t> и не более </a:t>
                      </a:r>
                      <a:r>
                        <a:rPr lang="ru-RU" sz="800" b="1" kern="1200" dirty="0" smtClean="0">
                          <a:solidFill>
                            <a:schemeClr val="dk1"/>
                          </a:solidFill>
                          <a:latin typeface="Arial" panose="020B0604020202020204" pitchFamily="34" charset="0"/>
                          <a:ea typeface="+mn-ea"/>
                          <a:cs typeface="Arial" panose="020B0604020202020204" pitchFamily="34" charset="0"/>
                        </a:rPr>
                        <a:t>1 млрд. рублей</a:t>
                      </a:r>
                      <a:r>
                        <a:rPr lang="ru-RU" sz="800" b="0" kern="1200" dirty="0" smtClean="0">
                          <a:solidFill>
                            <a:schemeClr val="dk1"/>
                          </a:solidFill>
                          <a:latin typeface="Arial" panose="020B0604020202020204" pitchFamily="34" charset="0"/>
                          <a:ea typeface="+mn-ea"/>
                          <a:cs typeface="Arial" panose="020B0604020202020204" pitchFamily="34" charset="0"/>
                        </a:rPr>
                        <a:t>.</a:t>
                      </a:r>
                    </a:p>
                    <a:p>
                      <a:pPr marL="171450" marR="0" lvl="0"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800" b="0" kern="1200" dirty="0" smtClean="0">
                          <a:solidFill>
                            <a:schemeClr val="dk1"/>
                          </a:solidFill>
                          <a:latin typeface="Arial" panose="020B0604020202020204" pitchFamily="34" charset="0"/>
                          <a:ea typeface="+mn-ea"/>
                          <a:cs typeface="Arial" panose="020B0604020202020204" pitchFamily="34" charset="0"/>
                        </a:rPr>
                        <a:t>Общий размер кредитных средств, привлеченных одним конечным заемщиком в рамках Программы от различных Уполномоченных банков, не может превышать </a:t>
                      </a:r>
                      <a:r>
                        <a:rPr lang="ru-RU" sz="800" b="1" kern="1200" dirty="0" smtClean="0">
                          <a:solidFill>
                            <a:schemeClr val="dk1"/>
                          </a:solidFill>
                          <a:latin typeface="Arial" panose="020B0604020202020204" pitchFamily="34" charset="0"/>
                          <a:ea typeface="+mn-ea"/>
                          <a:cs typeface="Arial" panose="020B0604020202020204" pitchFamily="34" charset="0"/>
                        </a:rPr>
                        <a:t>4 млрд. рублей</a:t>
                      </a:r>
                      <a:r>
                        <a:rPr lang="ru-RU" sz="800" b="0" kern="1200" dirty="0" smtClean="0">
                          <a:solidFill>
                            <a:schemeClr val="dk1"/>
                          </a:solidFill>
                          <a:latin typeface="Arial" panose="020B0604020202020204" pitchFamily="34" charset="0"/>
                          <a:ea typeface="+mn-ea"/>
                          <a:cs typeface="Arial" panose="020B0604020202020204" pitchFamily="34" charset="0"/>
                        </a:rPr>
                        <a:t>.</a:t>
                      </a:r>
                      <a:endParaRPr lang="ru-RU" sz="800" b="0" dirty="0">
                        <a:latin typeface="Arial" panose="020B0604020202020204" pitchFamily="34" charset="0"/>
                        <a:cs typeface="Arial" panose="020B0604020202020204" pitchFamily="34" charset="0"/>
                      </a:endParaRPr>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800" b="1" kern="1200" dirty="0" smtClean="0">
                          <a:solidFill>
                            <a:schemeClr val="dk1"/>
                          </a:solidFill>
                          <a:latin typeface="Arial" panose="020B0604020202020204" pitchFamily="34" charset="0"/>
                          <a:ea typeface="+mn-ea"/>
                          <a:cs typeface="Arial" panose="020B0604020202020204" pitchFamily="34" charset="0"/>
                        </a:rPr>
                        <a:t>Форма кредитования</a:t>
                      </a:r>
                    </a:p>
                    <a:p>
                      <a:pPr algn="ctr"/>
                      <a:endParaRPr lang="ru-RU" sz="800" b="1" dirty="0">
                        <a:latin typeface="Arial" panose="020B0604020202020204" pitchFamily="34" charset="0"/>
                        <a:cs typeface="Arial" panose="020B0604020202020204" pitchFamily="34" charset="0"/>
                      </a:endParaRPr>
                    </a:p>
                  </a:txBody>
                  <a:tcPr anchor="ctr"/>
                </a:tc>
                <a:tc>
                  <a:txBody>
                    <a:bodyPr/>
                    <a:lstStyle/>
                    <a:p>
                      <a:pPr marL="171450" lvl="0" indent="-171450" algn="just">
                        <a:buFont typeface="Wingdings" panose="05000000000000000000" pitchFamily="2" charset="2"/>
                        <a:buChar char="§"/>
                      </a:pPr>
                      <a:r>
                        <a:rPr lang="ru-RU" sz="800" b="0" kern="1200" dirty="0" smtClean="0">
                          <a:solidFill>
                            <a:schemeClr val="dk1"/>
                          </a:solidFill>
                          <a:latin typeface="Arial" panose="020B0604020202020204" pitchFamily="34" charset="0"/>
                          <a:ea typeface="+mn-ea"/>
                          <a:cs typeface="Arial" panose="020B0604020202020204" pitchFamily="34" charset="0"/>
                        </a:rPr>
                        <a:t>Кредит;</a:t>
                      </a:r>
                    </a:p>
                    <a:p>
                      <a:pPr marL="171450" lvl="0" indent="-171450" algn="just">
                        <a:buFont typeface="Wingdings" panose="05000000000000000000" pitchFamily="2" charset="2"/>
                        <a:buChar char="§"/>
                      </a:pPr>
                      <a:r>
                        <a:rPr lang="ru-RU" sz="800" b="0" kern="1200" dirty="0" smtClean="0">
                          <a:solidFill>
                            <a:schemeClr val="dk1"/>
                          </a:solidFill>
                          <a:latin typeface="Arial" panose="020B0604020202020204" pitchFamily="34" charset="0"/>
                          <a:ea typeface="+mn-ea"/>
                          <a:cs typeface="Arial" panose="020B0604020202020204" pitchFamily="34" charset="0"/>
                        </a:rPr>
                        <a:t>Невозобновляемая кредитная линия;</a:t>
                      </a:r>
                    </a:p>
                    <a:p>
                      <a:pPr marL="171450" lvl="0" indent="-171450" algn="just">
                        <a:buFont typeface="Wingdings" panose="05000000000000000000" pitchFamily="2" charset="2"/>
                        <a:buChar char="§"/>
                      </a:pPr>
                      <a:r>
                        <a:rPr lang="ru-RU" sz="800" b="0" kern="1200" dirty="0" smtClean="0">
                          <a:solidFill>
                            <a:schemeClr val="dk1"/>
                          </a:solidFill>
                          <a:latin typeface="Arial" panose="020B0604020202020204" pitchFamily="34" charset="0"/>
                          <a:ea typeface="+mn-ea"/>
                          <a:cs typeface="Arial" panose="020B0604020202020204" pitchFamily="34" charset="0"/>
                        </a:rPr>
                        <a:t>Возобновляемая </a:t>
                      </a:r>
                      <a:r>
                        <a:rPr lang="ru-RU" sz="800" b="0" kern="1200" smtClean="0">
                          <a:solidFill>
                            <a:schemeClr val="dk1"/>
                          </a:solidFill>
                          <a:latin typeface="Arial" panose="020B0604020202020204" pitchFamily="34" charset="0"/>
                          <a:ea typeface="+mn-ea"/>
                          <a:cs typeface="Arial" panose="020B0604020202020204" pitchFamily="34" charset="0"/>
                        </a:rPr>
                        <a:t>кредитная линия</a:t>
                      </a:r>
                      <a:endParaRPr lang="ru-RU" sz="800" b="0" kern="1200" dirty="0" smtClean="0">
                        <a:solidFill>
                          <a:schemeClr val="dk1"/>
                        </a:solidFill>
                        <a:latin typeface="Arial" panose="020B0604020202020204" pitchFamily="34" charset="0"/>
                        <a:ea typeface="+mn-ea"/>
                        <a:cs typeface="Arial" panose="020B0604020202020204" pitchFamily="34" charset="0"/>
                      </a:endParaRPr>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800" b="1" kern="1200" dirty="0" smtClean="0">
                          <a:solidFill>
                            <a:schemeClr val="dk1"/>
                          </a:solidFill>
                          <a:latin typeface="Arial" panose="020B0604020202020204" pitchFamily="34" charset="0"/>
                          <a:ea typeface="+mn-ea"/>
                          <a:cs typeface="Arial" panose="020B0604020202020204" pitchFamily="34" charset="0"/>
                        </a:rPr>
                        <a:t>Сроки кредитования</a:t>
                      </a:r>
                    </a:p>
                    <a:p>
                      <a:pPr algn="ctr"/>
                      <a:endParaRPr lang="ru-RU" sz="800" b="1" kern="1200" dirty="0">
                        <a:solidFill>
                          <a:schemeClr val="dk1"/>
                        </a:solidFill>
                        <a:latin typeface="Arial" panose="020B0604020202020204" pitchFamily="34" charset="0"/>
                        <a:ea typeface="+mn-ea"/>
                        <a:cs typeface="Arial" panose="020B0604020202020204" pitchFamily="34" charset="0"/>
                      </a:endParaRPr>
                    </a:p>
                  </a:txBody>
                  <a:tcPr anchor="ctr"/>
                </a:tc>
                <a:tc>
                  <a:txBody>
                    <a:bodyPr/>
                    <a:lstStyle/>
                    <a:p>
                      <a:pPr marL="171450" marR="0" lvl="0"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800" b="0" kern="1200" dirty="0" smtClean="0">
                          <a:solidFill>
                            <a:schemeClr val="dk1"/>
                          </a:solidFill>
                          <a:latin typeface="Arial" panose="020B0604020202020204" pitchFamily="34" charset="0"/>
                          <a:ea typeface="+mn-ea"/>
                          <a:cs typeface="Arial" panose="020B0604020202020204" pitchFamily="34" charset="0"/>
                        </a:rPr>
                        <a:t>На усмотрение Уполномоченного банка (кредит может быть предоставлен на срок более 3 лет, при этом срок льготного фондирования по Программе не должен превышать 3 года).</a:t>
                      </a:r>
                    </a:p>
                    <a:p>
                      <a:pPr algn="just"/>
                      <a:endParaRPr lang="ru-RU" sz="800" b="0" kern="1200" dirty="0">
                        <a:solidFill>
                          <a:schemeClr val="dk1"/>
                        </a:solidFill>
                        <a:latin typeface="Arial" panose="020B0604020202020204" pitchFamily="34" charset="0"/>
                        <a:ea typeface="+mn-ea"/>
                        <a:cs typeface="Arial" panose="020B0604020202020204" pitchFamily="34" charset="0"/>
                      </a:endParaRPr>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800" b="1" kern="1200" dirty="0" smtClean="0">
                          <a:solidFill>
                            <a:schemeClr val="dk1"/>
                          </a:solidFill>
                          <a:latin typeface="Arial" panose="020B0604020202020204" pitchFamily="34" charset="0"/>
                          <a:ea typeface="+mn-ea"/>
                          <a:cs typeface="Arial" panose="020B0604020202020204" pitchFamily="34" charset="0"/>
                        </a:rPr>
                        <a:t>Доля финансирования инвестиционного проекта за счет заемных средств</a:t>
                      </a:r>
                    </a:p>
                    <a:p>
                      <a:pPr algn="ctr"/>
                      <a:endParaRPr lang="ru-RU" sz="800" b="1" dirty="0">
                        <a:latin typeface="Arial" panose="020B0604020202020204" pitchFamily="34" charset="0"/>
                        <a:cs typeface="Arial" panose="020B0604020202020204" pitchFamily="34" charset="0"/>
                      </a:endParaRPr>
                    </a:p>
                  </a:txBody>
                  <a:tcPr anchor="ctr"/>
                </a:tc>
                <a:tc>
                  <a:txBody>
                    <a:bodyPr/>
                    <a:lstStyle/>
                    <a:p>
                      <a:pPr marL="171450" lvl="0" indent="-171450" algn="just">
                        <a:buFont typeface="Wingdings" panose="05000000000000000000" pitchFamily="2" charset="2"/>
                        <a:buChar char="§"/>
                      </a:pPr>
                      <a:r>
                        <a:rPr lang="ru-RU" sz="800" b="1" kern="1200" dirty="0" smtClean="0">
                          <a:solidFill>
                            <a:schemeClr val="dk1"/>
                          </a:solidFill>
                          <a:latin typeface="Arial" panose="020B0604020202020204" pitchFamily="34" charset="0"/>
                          <a:ea typeface="+mn-ea"/>
                          <a:cs typeface="Arial" panose="020B0604020202020204" pitchFamily="34" charset="0"/>
                        </a:rPr>
                        <a:t>Не более  80% </a:t>
                      </a:r>
                      <a:r>
                        <a:rPr lang="ru-RU" sz="800" b="0" kern="1200" dirty="0" smtClean="0">
                          <a:solidFill>
                            <a:schemeClr val="dk1"/>
                          </a:solidFill>
                          <a:latin typeface="Arial" panose="020B0604020202020204" pitchFamily="34" charset="0"/>
                          <a:ea typeface="+mn-ea"/>
                          <a:cs typeface="Arial" panose="020B0604020202020204" pitchFamily="34" charset="0"/>
                        </a:rPr>
                        <a:t>- 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p>
                    <a:p>
                      <a:pPr marL="171450" lvl="0" indent="-171450" algn="just">
                        <a:buFont typeface="Wingdings" panose="05000000000000000000" pitchFamily="2" charset="2"/>
                        <a:buChar char="§"/>
                      </a:pPr>
                      <a:r>
                        <a:rPr lang="ru-RU" sz="800" b="1" kern="1200" dirty="0" smtClean="0">
                          <a:solidFill>
                            <a:schemeClr val="dk1"/>
                          </a:solidFill>
                          <a:latin typeface="Arial" panose="020B0604020202020204" pitchFamily="34" charset="0"/>
                          <a:ea typeface="+mn-ea"/>
                          <a:cs typeface="Arial" panose="020B0604020202020204" pitchFamily="34" charset="0"/>
                        </a:rPr>
                        <a:t>Без ограничений</a:t>
                      </a:r>
                      <a:r>
                        <a:rPr lang="ru-RU" sz="800" b="0" kern="1200" dirty="0" smtClean="0">
                          <a:solidFill>
                            <a:schemeClr val="dk1"/>
                          </a:solidFill>
                          <a:latin typeface="Arial" panose="020B0604020202020204" pitchFamily="34" charset="0"/>
                          <a:ea typeface="+mn-ea"/>
                          <a:cs typeface="Arial" panose="020B0604020202020204" pitchFamily="34" charset="0"/>
                        </a:rPr>
                        <a:t> – для прочих инвестиционных проектов.</a:t>
                      </a:r>
                      <a:endParaRPr lang="ru-RU" sz="800" b="0" dirty="0">
                        <a:latin typeface="Arial" panose="020B0604020202020204" pitchFamily="34" charset="0"/>
                        <a:cs typeface="Arial" panose="020B0604020202020204" pitchFamily="34" charset="0"/>
                      </a:endParaRPr>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800" b="1" kern="1200" dirty="0" smtClean="0">
                          <a:solidFill>
                            <a:schemeClr val="dk1"/>
                          </a:solidFill>
                          <a:latin typeface="Arial" panose="020B0604020202020204" pitchFamily="34" charset="0"/>
                          <a:ea typeface="+mn-ea"/>
                          <a:cs typeface="Arial" panose="020B0604020202020204" pitchFamily="34" charset="0"/>
                        </a:rPr>
                        <a:t>Требования к инвестиционным проектам</a:t>
                      </a:r>
                      <a:endParaRPr lang="ru-RU" sz="800" b="1" kern="1200" dirty="0">
                        <a:solidFill>
                          <a:schemeClr val="dk1"/>
                        </a:solidFill>
                        <a:latin typeface="Arial" panose="020B0604020202020204" pitchFamily="34" charset="0"/>
                        <a:ea typeface="+mn-ea"/>
                        <a:cs typeface="Arial" panose="020B0604020202020204" pitchFamily="34" charset="0"/>
                      </a:endParaRPr>
                    </a:p>
                  </a:txBody>
                  <a:tcPr anchor="ctr"/>
                </a:tc>
                <a:tc>
                  <a:txBody>
                    <a:bodyPr/>
                    <a:lstStyle/>
                    <a:p>
                      <a:pPr marL="171450" lvl="0" indent="-171450" algn="just">
                        <a:buFont typeface="Wingdings" panose="05000000000000000000" pitchFamily="2" charset="2"/>
                        <a:buChar char="§"/>
                      </a:pPr>
                      <a:r>
                        <a:rPr lang="ru-RU" sz="800" dirty="0" smtClean="0">
                          <a:latin typeface="Arial" panose="020B0604020202020204" pitchFamily="34" charset="0"/>
                          <a:cs typeface="Arial" panose="020B0604020202020204" pitchFamily="34" charset="0"/>
                        </a:rPr>
                        <a:t>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                                                                                                                                                                                                                                                                            -чистая приведенная стоимость инвестиционного проекта является положительной;                                                                                                                           -внутренняя норма рентабельности превышает выбранную ставку дисконтирования.</a:t>
                      </a:r>
                    </a:p>
                    <a:p>
                      <a:pPr marL="171450" lvl="0" indent="-171450" algn="just">
                        <a:buFont typeface="Wingdings" panose="05000000000000000000" pitchFamily="2" charset="2"/>
                        <a:buChar char="§"/>
                      </a:pPr>
                      <a:r>
                        <a:rPr lang="ru-RU" sz="800" dirty="0" smtClean="0">
                          <a:latin typeface="Arial" panose="020B0604020202020204" pitchFamily="34" charset="0"/>
                          <a:cs typeface="Arial" panose="020B0604020202020204" pitchFamily="34" charset="0"/>
                        </a:rPr>
                        <a:t>Для прочих инвестиционных проектов требования не устанавливаются.</a:t>
                      </a:r>
                      <a:endParaRPr lang="ru-RU" sz="800" b="0" dirty="0">
                        <a:latin typeface="Arial" panose="020B0604020202020204" pitchFamily="34" charset="0"/>
                        <a:cs typeface="Arial" panose="020B0604020202020204" pitchFamily="34" charset="0"/>
                      </a:endParaRPr>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800" b="1" kern="1200" dirty="0" smtClean="0">
                          <a:solidFill>
                            <a:schemeClr val="dk1"/>
                          </a:solidFill>
                          <a:latin typeface="Arial" panose="020B0604020202020204" pitchFamily="34" charset="0"/>
                          <a:ea typeface="+mn-ea"/>
                          <a:cs typeface="Arial" panose="020B0604020202020204" pitchFamily="34" charset="0"/>
                        </a:rPr>
                        <a:t>Процентные ставки по кредитам</a:t>
                      </a:r>
                    </a:p>
                    <a:p>
                      <a:pPr algn="ctr"/>
                      <a:endParaRPr lang="ru-RU" sz="800" b="1" dirty="0">
                        <a:latin typeface="Arial" panose="020B0604020202020204" pitchFamily="34" charset="0"/>
                        <a:cs typeface="Arial" panose="020B0604020202020204" pitchFamily="34" charset="0"/>
                      </a:endParaRPr>
                    </a:p>
                  </a:txBody>
                  <a:tcPr anchor="ctr"/>
                </a:tc>
                <a:tc>
                  <a:txBody>
                    <a:bodyPr/>
                    <a:lstStyle/>
                    <a:p>
                      <a:pPr marL="171450" marR="0" lvl="0"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ru-RU" sz="800" kern="1200" dirty="0" smtClean="0">
                          <a:solidFill>
                            <a:schemeClr val="dk1"/>
                          </a:solidFill>
                          <a:latin typeface="Arial" panose="020B0604020202020204" pitchFamily="34" charset="0"/>
                          <a:ea typeface="+mn-ea"/>
                          <a:cs typeface="Arial" panose="020B0604020202020204" pitchFamily="34" charset="0"/>
                        </a:rPr>
                        <a:t>Не выше уровня процентной ставки, установленной Банком России по кредитам Банка России, обеспеченным поручительствами Корпорации, предоставляемым уполномоченным банкам, увеличенной на размер комиссионного вознаграждения Корпорации при предоставлении поручительства Корпорации за уполномоченные банки перед Банком России, плюс 3,0 процента годовых. </a:t>
                      </a:r>
                      <a:br>
                        <a:rPr lang="ru-RU" sz="800" kern="1200" dirty="0" smtClean="0">
                          <a:solidFill>
                            <a:schemeClr val="dk1"/>
                          </a:solidFill>
                          <a:latin typeface="Arial" panose="020B0604020202020204" pitchFamily="34" charset="0"/>
                          <a:ea typeface="+mn-ea"/>
                          <a:cs typeface="Arial" panose="020B0604020202020204" pitchFamily="34" charset="0"/>
                        </a:rPr>
                      </a:br>
                      <a:r>
                        <a:rPr lang="ru-RU" sz="800" kern="1200" dirty="0" smtClean="0">
                          <a:solidFill>
                            <a:schemeClr val="dk1"/>
                          </a:solidFill>
                          <a:latin typeface="Arial" panose="020B0604020202020204" pitchFamily="34" charset="0"/>
                          <a:ea typeface="+mn-ea"/>
                          <a:cs typeface="Arial" panose="020B0604020202020204" pitchFamily="34" charset="0"/>
                        </a:rPr>
                        <a:t>(при условии, что конечным заемщиком является субъект среднего предпринимательства) или 4,0 процента годовых </a:t>
                      </a:r>
                      <a:br>
                        <a:rPr lang="ru-RU" sz="800" kern="1200" dirty="0" smtClean="0">
                          <a:solidFill>
                            <a:schemeClr val="dk1"/>
                          </a:solidFill>
                          <a:latin typeface="Arial" panose="020B0604020202020204" pitchFamily="34" charset="0"/>
                          <a:ea typeface="+mn-ea"/>
                          <a:cs typeface="Arial" panose="020B0604020202020204" pitchFamily="34" charset="0"/>
                        </a:rPr>
                      </a:br>
                      <a:r>
                        <a:rPr lang="ru-RU" sz="800" kern="1200" dirty="0" smtClean="0">
                          <a:solidFill>
                            <a:schemeClr val="dk1"/>
                          </a:solidFill>
                          <a:latin typeface="Arial" panose="020B0604020202020204" pitchFamily="34" charset="0"/>
                          <a:ea typeface="+mn-ea"/>
                          <a:cs typeface="Arial" panose="020B0604020202020204" pitchFamily="34" charset="0"/>
                        </a:rPr>
                        <a:t>(при условии, что конечным заемщиком является субъект малого предпринимательства).</a:t>
                      </a:r>
                      <a:endParaRPr lang="ru-RU" sz="800" b="0" dirty="0">
                        <a:latin typeface="Arial" panose="020B0604020202020204" pitchFamily="34" charset="0"/>
                        <a:cs typeface="Arial" panose="020B0604020202020204" pitchFamily="34" charset="0"/>
                      </a:endParaRPr>
                    </a:p>
                  </a:txBody>
                  <a:tcPr/>
                </a:tc>
              </a:tr>
            </a:tbl>
          </a:graphicData>
        </a:graphic>
      </p:graphicFrame>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5" y="100305"/>
            <a:ext cx="1378743" cy="352270"/>
          </a:xfrm>
          <a:prstGeom prst="rect">
            <a:avLst/>
          </a:prstGeom>
        </p:spPr>
      </p:pic>
    </p:spTree>
    <p:extLst>
      <p:ext uri="{BB962C8B-B14F-4D97-AF65-F5344CB8AC3E}">
        <p14:creationId xmlns:p14="http://schemas.microsoft.com/office/powerpoint/2010/main" val="419482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Номер слайда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FF97884-00E2-448D-9521-D4592A0CD6F7}"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8" name="Прямоугольник 17"/>
          <p:cNvSpPr/>
          <p:nvPr/>
        </p:nvSpPr>
        <p:spPr>
          <a:xfrm>
            <a:off x="1619671" y="605839"/>
            <a:ext cx="7524329" cy="12469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1" name="Прямоугольник 4"/>
          <p:cNvSpPr>
            <a:spLocks noChangeArrowheads="1"/>
          </p:cNvSpPr>
          <p:nvPr/>
        </p:nvSpPr>
        <p:spPr bwMode="auto">
          <a:xfrm>
            <a:off x="1619671" y="226635"/>
            <a:ext cx="7067128" cy="369332"/>
          </a:xfrm>
          <a:prstGeom prst="rect">
            <a:avLst/>
          </a:prstGeom>
          <a:noFill/>
          <a:ln w="9525">
            <a:noFill/>
            <a:miter lim="800000"/>
            <a:headEnd/>
            <a:tailEnd/>
          </a:ln>
        </p:spPr>
        <p:txBody>
          <a:bodyPr wrap="square">
            <a:spAutoFit/>
          </a:bodyPr>
          <a:lstStyle/>
          <a:p>
            <a:pPr fontAlgn="auto">
              <a:spcBef>
                <a:spcPts val="0"/>
              </a:spcBef>
              <a:spcAft>
                <a:spcPts val="0"/>
              </a:spcAft>
              <a:defRPr/>
            </a:pPr>
            <a:r>
              <a:rPr lang="ru-RU" b="1" dirty="0" smtClean="0">
                <a:solidFill>
                  <a:srgbClr val="0070C0"/>
                </a:solidFill>
                <a:latin typeface="Arial Narrow" pitchFamily="34" charset="0"/>
              </a:rPr>
              <a:t>Базовые требования к конечным заемщикам</a:t>
            </a:r>
            <a:endParaRPr lang="ru-RU" b="1" dirty="0">
              <a:solidFill>
                <a:srgbClr val="0070C0"/>
              </a:solidFill>
              <a:latin typeface="Arial Narrow" pitchFamily="34" charset="0"/>
            </a:endParaRPr>
          </a:p>
        </p:txBody>
      </p:sp>
      <p:sp>
        <p:nvSpPr>
          <p:cNvPr id="2" name="Номер слайда 1"/>
          <p:cNvSpPr>
            <a:spLocks noGrp="1"/>
          </p:cNvSpPr>
          <p:nvPr>
            <p:ph type="sldNum" sz="quarter" idx="12"/>
          </p:nvPr>
        </p:nvSpPr>
        <p:spPr>
          <a:xfrm>
            <a:off x="6553200" y="4831727"/>
            <a:ext cx="2133600" cy="273844"/>
          </a:xfrm>
        </p:spPr>
        <p:txBody>
          <a:bodyPr/>
          <a:lstStyle/>
          <a:p>
            <a:fld id="{18BDACE8-8371-4FFA-A4EA-AB4F1E2FF2A4}" type="slidenum">
              <a:rPr lang="ru-RU" smtClean="0"/>
              <a:pPr/>
              <a:t>4</a:t>
            </a:fld>
            <a:endParaRPr lang="ru-RU" dirty="0"/>
          </a:p>
        </p:txBody>
      </p:sp>
      <p:graphicFrame>
        <p:nvGraphicFramePr>
          <p:cNvPr id="4" name="Таблица 3"/>
          <p:cNvGraphicFramePr>
            <a:graphicFrameLocks noGrp="1"/>
          </p:cNvGraphicFramePr>
          <p:nvPr>
            <p:extLst/>
          </p:nvPr>
        </p:nvGraphicFramePr>
        <p:xfrm>
          <a:off x="107504" y="1010682"/>
          <a:ext cx="8928992" cy="3145244"/>
        </p:xfrm>
        <a:graphic>
          <a:graphicData uri="http://schemas.openxmlformats.org/drawingml/2006/table">
            <a:tbl>
              <a:tblPr firstRow="1" bandRow="1">
                <a:tableStyleId>{69CF1AB2-1976-4502-BF36-3FF5EA218861}</a:tableStyleId>
              </a:tblPr>
              <a:tblGrid>
                <a:gridCol w="2016224"/>
                <a:gridCol w="6912768"/>
              </a:tblGrid>
              <a:tr h="15726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800" b="1" dirty="0" smtClean="0">
                          <a:latin typeface="Arial" panose="020B0604020202020204" pitchFamily="34" charset="0"/>
                          <a:cs typeface="Arial" panose="020B0604020202020204" pitchFamily="34" charset="0"/>
                        </a:rPr>
                        <a:t>Нефинансовые требования</a:t>
                      </a:r>
                      <a:endParaRPr lang="ru-RU" sz="800" b="1" dirty="0">
                        <a:latin typeface="Arial" panose="020B0604020202020204" pitchFamily="34" charset="0"/>
                        <a:cs typeface="Arial" panose="020B0604020202020204" pitchFamily="34" charset="0"/>
                      </a:endParaRPr>
                    </a:p>
                  </a:txBody>
                  <a:tcPr anchor="ctr"/>
                </a:tc>
                <a:tc>
                  <a:txBody>
                    <a:bodyPr/>
                    <a:lstStyle/>
                    <a:p>
                      <a:pPr marL="171450" lvl="0" indent="-171450" algn="just">
                        <a:buFont typeface="Wingdings" panose="05000000000000000000" pitchFamily="2" charset="2"/>
                        <a:buChar char="§"/>
                      </a:pPr>
                      <a:endParaRPr lang="ru-RU" sz="800" b="0" dirty="0" smtClean="0">
                        <a:latin typeface="Arial" panose="020B0604020202020204" pitchFamily="34" charset="0"/>
                        <a:cs typeface="Arial" panose="020B0604020202020204" pitchFamily="34" charset="0"/>
                      </a:endParaRPr>
                    </a:p>
                    <a:p>
                      <a:pPr marL="171450" lvl="0" indent="-171450" algn="just">
                        <a:buFont typeface="Wingdings" panose="05000000000000000000" pitchFamily="2" charset="2"/>
                        <a:buChar char="§"/>
                      </a:pPr>
                      <a:endParaRPr lang="ru-RU" sz="800" b="0" dirty="0" smtClean="0">
                        <a:latin typeface="Arial" panose="020B0604020202020204" pitchFamily="34" charset="0"/>
                        <a:cs typeface="Arial" panose="020B0604020202020204" pitchFamily="34" charset="0"/>
                      </a:endParaRPr>
                    </a:p>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Конечный заемщик – субъект МСП, соответствующий требованиям Федерального закона от 24 июля 2007 года № 209-ФЗ «О развитии малого и среднего предпринимательства в Российской Федерации», с учетом ограничений, установленных частями 3 и 4 статьи 14 Закона о развитии МСП;</a:t>
                      </a:r>
                    </a:p>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Конечный заемщик должен быть зарегистрирован в статусе юридического лица;</a:t>
                      </a:r>
                    </a:p>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Конечный заемщик должен быть зарегистрирован на территории Российской Федерации;</a:t>
                      </a:r>
                    </a:p>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Юридическое лицо, являющееся контролирующим лицом конечного заемщика, не должно быть зарегистрировано в государстве или на территории, которые предоставляют льготный налоговый режим налогообложения и (или) не предусматривают раскрытие и предоставление информации при проведении финансовых операций (офшорные зоны)*. Данное требование распространяется на всю цепочку собственников.</a:t>
                      </a:r>
                      <a:endParaRPr lang="ru-RU" sz="800" b="0" dirty="0">
                        <a:latin typeface="Arial" panose="020B0604020202020204" pitchFamily="34" charset="0"/>
                        <a:cs typeface="Arial" panose="020B0604020202020204" pitchFamily="34" charset="0"/>
                      </a:endParaRPr>
                    </a:p>
                  </a:txBody>
                  <a:tcPr/>
                </a:tc>
              </a:tr>
              <a:tr h="1572622">
                <a:tc>
                  <a:txBody>
                    <a:bodyPr/>
                    <a:lstStyle/>
                    <a:p>
                      <a:pPr algn="ctr"/>
                      <a:r>
                        <a:rPr lang="ru-RU" sz="800" b="1" dirty="0" smtClean="0">
                          <a:latin typeface="Arial" panose="020B0604020202020204" pitchFamily="34" charset="0"/>
                          <a:cs typeface="Arial" panose="020B0604020202020204" pitchFamily="34" charset="0"/>
                        </a:rPr>
                        <a:t>Финансовые требования</a:t>
                      </a:r>
                      <a:endParaRPr lang="ru-RU" sz="800" b="1" dirty="0">
                        <a:latin typeface="Arial" panose="020B0604020202020204" pitchFamily="34" charset="0"/>
                        <a:cs typeface="Arial" panose="020B0604020202020204" pitchFamily="34" charset="0"/>
                      </a:endParaRPr>
                    </a:p>
                  </a:txBody>
                  <a:tcPr anchor="ctr"/>
                </a:tc>
                <a:tc>
                  <a:txBody>
                    <a:bodyPr/>
                    <a:lstStyle/>
                    <a:p>
                      <a:pPr marL="171450" lvl="0" indent="-171450" algn="just">
                        <a:buFont typeface="Wingdings" panose="05000000000000000000" pitchFamily="2" charset="2"/>
                        <a:buChar char="§"/>
                      </a:pPr>
                      <a:endParaRPr lang="ru-RU" sz="800" b="0" dirty="0" smtClean="0">
                        <a:latin typeface="Arial" panose="020B0604020202020204" pitchFamily="34" charset="0"/>
                        <a:cs typeface="Arial" panose="020B0604020202020204" pitchFamily="34" charset="0"/>
                      </a:endParaRPr>
                    </a:p>
                    <a:p>
                      <a:pPr marL="171450" lvl="0" indent="-171450" algn="just">
                        <a:buFont typeface="Wingdings" panose="05000000000000000000" pitchFamily="2" charset="2"/>
                        <a:buChar char="§"/>
                      </a:pPr>
                      <a:endParaRPr lang="ru-RU" sz="800" b="0" dirty="0" smtClean="0">
                        <a:latin typeface="Arial" panose="020B0604020202020204" pitchFamily="34" charset="0"/>
                        <a:cs typeface="Arial" panose="020B0604020202020204" pitchFamily="34" charset="0"/>
                      </a:endParaRPr>
                    </a:p>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Отсутствие просроченной (неурегулированной) задолженности по налогам, сборам и иным обязательным платежам в бюджеты бюджетной системы Российской Федерации и в государственные внебюджетные фонды;</a:t>
                      </a:r>
                    </a:p>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Отсутствие возбужденного производства по делу о несостоятельности (банкротстве) в соответствии с законодательством Российской Федерации о несостоятельности (банкротстве);</a:t>
                      </a:r>
                    </a:p>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Положительный финансовый результат по данным бухгалтерской отчетности за предыдущий календарный год (не применяется к специально созданным проектным компаниям (</a:t>
                      </a:r>
                      <a:r>
                        <a:rPr lang="en-US" sz="800" b="0" dirty="0" smtClean="0">
                          <a:latin typeface="Arial" panose="020B0604020202020204" pitchFamily="34" charset="0"/>
                          <a:cs typeface="Arial" panose="020B0604020202020204" pitchFamily="34" charset="0"/>
                        </a:rPr>
                        <a:t>SPV</a:t>
                      </a:r>
                      <a:r>
                        <a:rPr lang="ru-RU" sz="800" b="0" dirty="0" smtClean="0">
                          <a:latin typeface="Arial" panose="020B0604020202020204" pitchFamily="34" charset="0"/>
                          <a:cs typeface="Arial" panose="020B0604020202020204" pitchFamily="34" charset="0"/>
                        </a:rPr>
                        <a:t>));</a:t>
                      </a:r>
                    </a:p>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Положительные чистые активы (не применяется к специально созданным проектным компаниям (</a:t>
                      </a:r>
                      <a:r>
                        <a:rPr lang="en-US" sz="800" b="0" dirty="0" smtClean="0">
                          <a:latin typeface="Arial" panose="020B0604020202020204" pitchFamily="34" charset="0"/>
                          <a:cs typeface="Arial" panose="020B0604020202020204" pitchFamily="34" charset="0"/>
                        </a:rPr>
                        <a:t>SPV</a:t>
                      </a:r>
                      <a:r>
                        <a:rPr lang="ru-RU" sz="800" b="0" dirty="0" smtClean="0">
                          <a:latin typeface="Arial" panose="020B0604020202020204" pitchFamily="34" charset="0"/>
                          <a:cs typeface="Arial" panose="020B0604020202020204" pitchFamily="34" charset="0"/>
                        </a:rPr>
                        <a:t>);</a:t>
                      </a:r>
                    </a:p>
                    <a:p>
                      <a:pPr marL="171450" lvl="0" indent="-171450" algn="just">
                        <a:buFont typeface="Wingdings" panose="05000000000000000000" pitchFamily="2" charset="2"/>
                        <a:buChar char="§"/>
                      </a:pPr>
                      <a:r>
                        <a:rPr lang="ru-RU" sz="800" b="0" dirty="0" smtClean="0">
                          <a:latin typeface="Arial" panose="020B0604020202020204" pitchFamily="34" charset="0"/>
                          <a:cs typeface="Arial" panose="020B0604020202020204" pitchFamily="34" charset="0"/>
                        </a:rPr>
                        <a:t>Показатель «Общий долг / Операционная прибыль» юридического лица (или группы компаний, если рассматриваемое юридическое лицо входит в группу компаний) не превышает 5**. </a:t>
                      </a:r>
                      <a:endParaRPr lang="ru-RU" sz="800" b="1" dirty="0">
                        <a:latin typeface="Arial" panose="020B0604020202020204" pitchFamily="34" charset="0"/>
                        <a:cs typeface="Arial" panose="020B0604020202020204" pitchFamily="34" charset="0"/>
                      </a:endParaRPr>
                    </a:p>
                  </a:txBody>
                  <a:tcPr/>
                </a:tc>
              </a:tr>
            </a:tbl>
          </a:graphicData>
        </a:graphic>
      </p:graphicFrame>
      <p:sp>
        <p:nvSpPr>
          <p:cNvPr id="3" name="TextBox 2"/>
          <p:cNvSpPr txBox="1"/>
          <p:nvPr/>
        </p:nvSpPr>
        <p:spPr>
          <a:xfrm>
            <a:off x="107504" y="4746705"/>
            <a:ext cx="8928992" cy="338554"/>
          </a:xfrm>
          <a:prstGeom prst="rect">
            <a:avLst/>
          </a:prstGeom>
          <a:noFill/>
        </p:spPr>
        <p:txBody>
          <a:bodyPr wrap="square" rtlCol="0">
            <a:spAutoFit/>
          </a:bodyPr>
          <a:lstStyle/>
          <a:p>
            <a:pPr algn="just"/>
            <a:r>
              <a:rPr lang="ru-RU" sz="800" dirty="0" smtClean="0">
                <a:latin typeface="Arial" panose="020B0604020202020204" pitchFamily="34" charset="0"/>
                <a:cs typeface="Arial" panose="020B0604020202020204" pitchFamily="34" charset="0"/>
              </a:rPr>
              <a:t>*- Перечень утверждается </a:t>
            </a:r>
            <a:r>
              <a:rPr lang="ru-RU" sz="800" dirty="0">
                <a:latin typeface="Arial" panose="020B0604020202020204" pitchFamily="34" charset="0"/>
                <a:cs typeface="Arial" panose="020B0604020202020204" pitchFamily="34" charset="0"/>
              </a:rPr>
              <a:t>Министерством финансов Российской </a:t>
            </a:r>
            <a:r>
              <a:rPr lang="ru-RU" sz="800" dirty="0" smtClean="0">
                <a:latin typeface="Arial" panose="020B0604020202020204" pitchFamily="34" charset="0"/>
                <a:cs typeface="Arial" panose="020B0604020202020204" pitchFamily="34" charset="0"/>
              </a:rPr>
              <a:t>Федерации.</a:t>
            </a:r>
          </a:p>
          <a:p>
            <a:pPr algn="just"/>
            <a:r>
              <a:rPr lang="ru-RU" sz="800" dirty="0" smtClean="0">
                <a:latin typeface="Arial" panose="020B0604020202020204" pitchFamily="34" charset="0"/>
                <a:cs typeface="Arial" panose="020B0604020202020204" pitchFamily="34" charset="0"/>
              </a:rPr>
              <a:t>** - Показатель рассчитывается в соответствии с Методикой, являющейся приложением к Регламенту взаимодействия Корпорации и банков при реализации Программы. </a:t>
            </a:r>
            <a:endParaRPr lang="ru-RU" sz="800" dirty="0">
              <a:latin typeface="Arial" panose="020B0604020202020204" pitchFamily="34" charset="0"/>
              <a:cs typeface="Arial" panose="020B0604020202020204" pitchFamily="34" charset="0"/>
            </a:endParaRPr>
          </a:p>
        </p:txBody>
      </p:sp>
      <p:sp>
        <p:nvSpPr>
          <p:cNvPr id="6" name="TextBox 5"/>
          <p:cNvSpPr txBox="1"/>
          <p:nvPr/>
        </p:nvSpPr>
        <p:spPr>
          <a:xfrm>
            <a:off x="107503" y="4245100"/>
            <a:ext cx="8919751" cy="400110"/>
          </a:xfrm>
          <a:prstGeom prst="rect">
            <a:avLst/>
          </a:prstGeom>
          <a:solidFill>
            <a:schemeClr val="tx2">
              <a:lumMod val="60000"/>
              <a:lumOff val="40000"/>
            </a:schemeClr>
          </a:solidFill>
        </p:spPr>
        <p:txBody>
          <a:bodyPr wrap="square" rtlCol="0">
            <a:spAutoFit/>
          </a:bodyPr>
          <a:lstStyle/>
          <a:p>
            <a:pPr algn="ctr"/>
            <a:r>
              <a:rPr lang="ru-RU" sz="1000" b="1" dirty="0" smtClean="0">
                <a:latin typeface="Arial" panose="020B0604020202020204" pitchFamily="34" charset="0"/>
                <a:cs typeface="Arial" panose="020B0604020202020204" pitchFamily="34" charset="0"/>
              </a:rPr>
              <a:t>Уполномоченные банки вправе установить дополнительные критерии приемлемости инвестиционных проектов, в том числе дополнительные требования к конечным заемщикам</a:t>
            </a:r>
            <a:endParaRPr lang="ru-RU" sz="1000" b="1" dirty="0">
              <a:latin typeface="Arial" panose="020B0604020202020204" pitchFamily="34" charset="0"/>
              <a:cs typeface="Arial" panose="020B0604020202020204" pitchFamily="34" charset="0"/>
            </a:endParaRPr>
          </a:p>
        </p:txBody>
      </p:sp>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5" y="100305"/>
            <a:ext cx="1378743" cy="352270"/>
          </a:xfrm>
          <a:prstGeom prst="rect">
            <a:avLst/>
          </a:prstGeom>
        </p:spPr>
      </p:pic>
    </p:spTree>
    <p:extLst>
      <p:ext uri="{BB962C8B-B14F-4D97-AF65-F5344CB8AC3E}">
        <p14:creationId xmlns:p14="http://schemas.microsoft.com/office/powerpoint/2010/main" val="1359418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51"/>
          <p:cNvSpPr/>
          <p:nvPr>
            <p:custDataLst>
              <p:tags r:id="rId1"/>
            </p:custDataLst>
          </p:nvPr>
        </p:nvSpPr>
        <p:spPr bwMode="auto">
          <a:xfrm>
            <a:off x="568004" y="2699550"/>
            <a:ext cx="351000" cy="324000"/>
          </a:xfrm>
          <a:prstGeom prst="ellipse">
            <a:avLst/>
          </a:prstGeom>
          <a:solidFill>
            <a:schemeClr val="bg2"/>
          </a:solidFill>
          <a:ln w="19050" cap="flat" cmpd="sng" algn="ctr">
            <a:solidFill>
              <a:schemeClr val="accent1">
                <a:lumMod val="75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914303" fontAlgn="base">
              <a:spcBef>
                <a:spcPct val="0"/>
              </a:spcBef>
              <a:spcAft>
                <a:spcPct val="0"/>
              </a:spcAft>
            </a:pPr>
            <a:endParaRPr lang="ru-RU" sz="1100" b="1" dirty="0" smtClean="0">
              <a:solidFill>
                <a:srgbClr val="800080"/>
              </a:solidFill>
              <a:latin typeface="Arial" panose="020B0604020202020204" pitchFamily="34" charset="0"/>
              <a:cs typeface="Arial" panose="020B0604020202020204" pitchFamily="34" charset="0"/>
            </a:endParaRPr>
          </a:p>
        </p:txBody>
      </p:sp>
      <p:sp>
        <p:nvSpPr>
          <p:cNvPr id="21" name="Oval 54"/>
          <p:cNvSpPr/>
          <p:nvPr>
            <p:custDataLst>
              <p:tags r:id="rId2"/>
            </p:custDataLst>
          </p:nvPr>
        </p:nvSpPr>
        <p:spPr bwMode="auto">
          <a:xfrm>
            <a:off x="568004" y="2293776"/>
            <a:ext cx="351000" cy="324000"/>
          </a:xfrm>
          <a:prstGeom prst="ellipse">
            <a:avLst/>
          </a:prstGeom>
          <a:solidFill>
            <a:schemeClr val="bg2"/>
          </a:solidFill>
          <a:ln w="19050" cap="flat" cmpd="sng" algn="ctr">
            <a:solidFill>
              <a:schemeClr val="accent1">
                <a:lumMod val="75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914303" fontAlgn="base">
              <a:spcBef>
                <a:spcPct val="0"/>
              </a:spcBef>
              <a:spcAft>
                <a:spcPct val="0"/>
              </a:spcAft>
            </a:pPr>
            <a:endParaRPr lang="ru-RU" sz="1100" b="1" dirty="0" smtClean="0">
              <a:solidFill>
                <a:srgbClr val="800080"/>
              </a:solidFill>
              <a:latin typeface="Arial" panose="020B0604020202020204" pitchFamily="34" charset="0"/>
              <a:cs typeface="Arial" panose="020B0604020202020204" pitchFamily="34" charset="0"/>
            </a:endParaRPr>
          </a:p>
        </p:txBody>
      </p:sp>
      <p:sp>
        <p:nvSpPr>
          <p:cNvPr id="20" name="Oval 38"/>
          <p:cNvSpPr/>
          <p:nvPr>
            <p:custDataLst>
              <p:tags r:id="rId3"/>
            </p:custDataLst>
          </p:nvPr>
        </p:nvSpPr>
        <p:spPr bwMode="auto">
          <a:xfrm>
            <a:off x="138071" y="2286034"/>
            <a:ext cx="351000" cy="324000"/>
          </a:xfrm>
          <a:prstGeom prst="ellipse">
            <a:avLst/>
          </a:prstGeom>
          <a:solidFill>
            <a:schemeClr val="bg2"/>
          </a:solidFill>
          <a:ln w="19050" cap="flat" cmpd="sng" algn="ctr">
            <a:solidFill>
              <a:schemeClr val="accent1">
                <a:lumMod val="75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914303" fontAlgn="base">
              <a:spcBef>
                <a:spcPct val="0"/>
              </a:spcBef>
              <a:spcAft>
                <a:spcPct val="0"/>
              </a:spcAft>
            </a:pPr>
            <a:endParaRPr lang="ru-RU" sz="1100" b="1" dirty="0" smtClean="0">
              <a:solidFill>
                <a:srgbClr val="800080"/>
              </a:solidFill>
              <a:latin typeface="Arial" panose="020B0604020202020204" pitchFamily="34" charset="0"/>
              <a:cs typeface="Arial" panose="020B0604020202020204" pitchFamily="34" charset="0"/>
            </a:endParaRPr>
          </a:p>
        </p:txBody>
      </p:sp>
      <p:sp>
        <p:nvSpPr>
          <p:cNvPr id="15" name="Номер слайда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FF97884-00E2-448D-9521-D4592A0CD6F7}"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8" name="Прямоугольник 17"/>
          <p:cNvSpPr/>
          <p:nvPr/>
        </p:nvSpPr>
        <p:spPr>
          <a:xfrm>
            <a:off x="1619671" y="605839"/>
            <a:ext cx="7524329" cy="12469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1" name="Прямоугольник 4"/>
          <p:cNvSpPr>
            <a:spLocks noChangeArrowheads="1"/>
          </p:cNvSpPr>
          <p:nvPr/>
        </p:nvSpPr>
        <p:spPr bwMode="auto">
          <a:xfrm>
            <a:off x="1112168" y="226635"/>
            <a:ext cx="7574632" cy="369332"/>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ru-RU" b="1" dirty="0" smtClean="0">
                <a:solidFill>
                  <a:srgbClr val="0070C0"/>
                </a:solidFill>
                <a:latin typeface="Arial Narrow" pitchFamily="34" charset="0"/>
              </a:rPr>
              <a:t>Порядок получения Уполномоченным банком кредитов Банка России</a:t>
            </a:r>
            <a:endParaRPr lang="ru-RU" b="1" dirty="0">
              <a:solidFill>
                <a:srgbClr val="0070C0"/>
              </a:solidFill>
              <a:latin typeface="Arial Narrow" pitchFamily="34" charset="0"/>
            </a:endParaRPr>
          </a:p>
        </p:txBody>
      </p:sp>
      <p:sp>
        <p:nvSpPr>
          <p:cNvPr id="4" name="Прямоугольник 3"/>
          <p:cNvSpPr/>
          <p:nvPr/>
        </p:nvSpPr>
        <p:spPr>
          <a:xfrm>
            <a:off x="1539406" y="2338869"/>
            <a:ext cx="1573977"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latin typeface="Arial" panose="020B0604020202020204" pitchFamily="34" charset="0"/>
                <a:cs typeface="Arial" panose="020B0604020202020204" pitchFamily="34" charset="0"/>
              </a:rPr>
              <a:t>Уполномоченный банк</a:t>
            </a:r>
            <a:endParaRPr lang="ru-RU" sz="1200" b="1" dirty="0">
              <a:solidFill>
                <a:schemeClr val="tx1"/>
              </a:solidFill>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7"/>
          <a:stretch>
            <a:fillRect/>
          </a:stretch>
        </p:blipFill>
        <p:spPr>
          <a:xfrm>
            <a:off x="2711347" y="3734626"/>
            <a:ext cx="1573097" cy="796087"/>
          </a:xfrm>
          <a:prstGeom prst="rect">
            <a:avLst/>
          </a:prstGeom>
        </p:spPr>
      </p:pic>
      <p:pic>
        <p:nvPicPr>
          <p:cNvPr id="16" name="Picture 12"/>
          <p:cNvPicPr>
            <a:picLocks noChangeAspect="1" noChangeArrowheads="1"/>
          </p:cNvPicPr>
          <p:nvPr/>
        </p:nvPicPr>
        <p:blipFill>
          <a:blip r:embed="rId8" cstate="print">
            <a:duotone>
              <a:schemeClr val="accent3">
                <a:shade val="45000"/>
                <a:satMod val="135000"/>
              </a:schemeClr>
              <a:prstClr val="white"/>
            </a:duotone>
            <a:extLst>
              <a:ext uri="{BEBA8EAE-BF5A-486C-A8C5-ECC9F3942E4B}">
                <a14:imgProps xmlns:a14="http://schemas.microsoft.com/office/drawing/2010/main">
                  <a14:imgLayer r:embed="rId9">
                    <a14:imgEffect>
                      <a14:backgroundRemoval t="10000" b="90000" l="10000" r="90000">
                        <a14:foregroundMark x1="27358" y1="23502" x2="27358" y2="23502"/>
                        <a14:foregroundMark x1="35377" y1="27650" x2="35377" y2="27650"/>
                        <a14:foregroundMark x1="22170" y1="33180" x2="22170" y2="33180"/>
                        <a14:foregroundMark x1="23113" y1="47465" x2="23113" y2="47465"/>
                        <a14:foregroundMark x1="43396" y1="42857" x2="43396" y2="42857"/>
                        <a14:foregroundMark x1="47642" y1="55300" x2="47642" y2="55300"/>
                        <a14:foregroundMark x1="52830" y1="62673" x2="52830" y2="62673"/>
                        <a14:foregroundMark x1="43396" y1="75576" x2="43396" y2="75576"/>
                        <a14:foregroundMark x1="34906" y1="61290" x2="34906" y2="61290"/>
                        <a14:foregroundMark x1="57075" y1="47926" x2="57075" y2="47926"/>
                        <a14:foregroundMark x1="64151" y1="50691" x2="64151" y2="50691"/>
                        <a14:foregroundMark x1="69340" y1="46544" x2="69340" y2="46544"/>
                        <a14:foregroundMark x1="69340" y1="37327" x2="69340" y2="37327"/>
                        <a14:foregroundMark x1="58019" y1="34562" x2="58019" y2="34562"/>
                        <a14:foregroundMark x1="58491" y1="26728" x2="58491" y2="26728"/>
                        <a14:foregroundMark x1="69340" y1="27189" x2="69340" y2="27189"/>
                        <a14:foregroundMark x1="71226" y1="18433" x2="71226" y2="18433"/>
                        <a14:foregroundMark x1="69340" y1="11521" x2="69340" y2="11521"/>
                        <a14:foregroundMark x1="60377" y1="15207" x2="60377" y2="15207"/>
                      </a14:backgroundRemoval>
                    </a14:imgEffect>
                  </a14:imgLayer>
                </a14:imgProps>
              </a:ext>
              <a:ext uri="{28A0092B-C50C-407E-A947-70E740481C1C}">
                <a14:useLocalDpi xmlns:a14="http://schemas.microsoft.com/office/drawing/2010/main" val="0"/>
              </a:ext>
            </a:extLst>
          </a:blip>
          <a:srcRect/>
          <a:stretch>
            <a:fillRect/>
          </a:stretch>
        </p:blipFill>
        <p:spPr bwMode="auto">
          <a:xfrm>
            <a:off x="163961" y="2316934"/>
            <a:ext cx="288032" cy="3008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10"/>
          <p:cNvPicPr>
            <a:picLocks noChangeAspect="1" noChangeArrowheads="1"/>
          </p:cNvPicPr>
          <p:nvPr/>
        </p:nvPicPr>
        <p:blipFill>
          <a:blip r:embed="rId10" cstate="print">
            <a:duotone>
              <a:schemeClr val="accent3">
                <a:shade val="45000"/>
                <a:satMod val="135000"/>
              </a:schemeClr>
              <a:prstClr val="white"/>
            </a:duotone>
            <a:extLst>
              <a:ext uri="{BEBA8EAE-BF5A-486C-A8C5-ECC9F3942E4B}">
                <a14:imgProps xmlns:a14="http://schemas.microsoft.com/office/drawing/2010/main">
                  <a14:imgLayer r:embed="rId11">
                    <a14:imgEffect>
                      <a14:backgroundRemoval t="10000" b="90000" l="10000" r="90000">
                        <a14:foregroundMark x1="64433" y1="36559" x2="64433" y2="36559"/>
                        <a14:foregroundMark x1="80928" y1="23656" x2="80928" y2="23656"/>
                      </a14:backgroundRemoval>
                    </a14:imgEffect>
                  </a14:imgLayer>
                </a14:imgProps>
              </a:ext>
              <a:ext uri="{28A0092B-C50C-407E-A947-70E740481C1C}">
                <a14:useLocalDpi xmlns:a14="http://schemas.microsoft.com/office/drawing/2010/main" val="0"/>
              </a:ext>
            </a:extLst>
          </a:blip>
          <a:srcRect/>
          <a:stretch>
            <a:fillRect/>
          </a:stretch>
        </p:blipFill>
        <p:spPr bwMode="auto">
          <a:xfrm>
            <a:off x="592473" y="2304494"/>
            <a:ext cx="293438" cy="287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Freeform 2307"/>
          <p:cNvSpPr>
            <a:spLocks noChangeAspect="1" noEditPoints="1"/>
          </p:cNvSpPr>
          <p:nvPr/>
        </p:nvSpPr>
        <p:spPr bwMode="auto">
          <a:xfrm>
            <a:off x="630917" y="2798753"/>
            <a:ext cx="84613" cy="89211"/>
          </a:xfrm>
          <a:custGeom>
            <a:avLst/>
            <a:gdLst/>
            <a:ahLst/>
            <a:cxnLst>
              <a:cxn ang="0">
                <a:pos x="40" y="0"/>
              </a:cxn>
              <a:cxn ang="0">
                <a:pos x="0" y="40"/>
              </a:cxn>
              <a:cxn ang="0">
                <a:pos x="0" y="111"/>
              </a:cxn>
              <a:cxn ang="0">
                <a:pos x="18" y="111"/>
              </a:cxn>
              <a:cxn ang="0">
                <a:pos x="45" y="90"/>
              </a:cxn>
              <a:cxn ang="0">
                <a:pos x="71" y="111"/>
              </a:cxn>
              <a:cxn ang="0">
                <a:pos x="96" y="111"/>
              </a:cxn>
              <a:cxn ang="0">
                <a:pos x="96" y="0"/>
              </a:cxn>
              <a:cxn ang="0">
                <a:pos x="40" y="0"/>
              </a:cxn>
              <a:cxn ang="0">
                <a:pos x="73" y="47"/>
              </a:cxn>
              <a:cxn ang="0">
                <a:pos x="73" y="47"/>
              </a:cxn>
              <a:cxn ang="0">
                <a:pos x="53" y="65"/>
              </a:cxn>
              <a:cxn ang="0">
                <a:pos x="19" y="65"/>
              </a:cxn>
              <a:cxn ang="0">
                <a:pos x="17" y="58"/>
              </a:cxn>
              <a:cxn ang="0">
                <a:pos x="22" y="44"/>
              </a:cxn>
              <a:cxn ang="0">
                <a:pos x="22" y="44"/>
              </a:cxn>
              <a:cxn ang="0">
                <a:pos x="22" y="44"/>
              </a:cxn>
              <a:cxn ang="0">
                <a:pos x="48" y="18"/>
              </a:cxn>
              <a:cxn ang="0">
                <a:pos x="62" y="13"/>
              </a:cxn>
              <a:cxn ang="0">
                <a:pos x="81" y="32"/>
              </a:cxn>
              <a:cxn ang="0">
                <a:pos x="73" y="47"/>
              </a:cxn>
            </a:cxnLst>
            <a:rect l="0" t="0" r="r" b="b"/>
            <a:pathLst>
              <a:path w="96" h="111">
                <a:moveTo>
                  <a:pt x="40" y="0"/>
                </a:moveTo>
                <a:cubicBezTo>
                  <a:pt x="0" y="40"/>
                  <a:pt x="0" y="40"/>
                  <a:pt x="0" y="40"/>
                </a:cubicBezTo>
                <a:cubicBezTo>
                  <a:pt x="0" y="111"/>
                  <a:pt x="0" y="111"/>
                  <a:pt x="0" y="111"/>
                </a:cubicBezTo>
                <a:cubicBezTo>
                  <a:pt x="18" y="111"/>
                  <a:pt x="18" y="111"/>
                  <a:pt x="18" y="111"/>
                </a:cubicBezTo>
                <a:cubicBezTo>
                  <a:pt x="21" y="99"/>
                  <a:pt x="32" y="90"/>
                  <a:pt x="45" y="90"/>
                </a:cubicBezTo>
                <a:cubicBezTo>
                  <a:pt x="57" y="90"/>
                  <a:pt x="68" y="99"/>
                  <a:pt x="71" y="111"/>
                </a:cubicBezTo>
                <a:cubicBezTo>
                  <a:pt x="96" y="111"/>
                  <a:pt x="96" y="111"/>
                  <a:pt x="96" y="111"/>
                </a:cubicBezTo>
                <a:cubicBezTo>
                  <a:pt x="96" y="0"/>
                  <a:pt x="96" y="0"/>
                  <a:pt x="96" y="0"/>
                </a:cubicBezTo>
                <a:lnTo>
                  <a:pt x="40" y="0"/>
                </a:lnTo>
                <a:close/>
                <a:moveTo>
                  <a:pt x="73" y="47"/>
                </a:moveTo>
                <a:cubicBezTo>
                  <a:pt x="73" y="47"/>
                  <a:pt x="73" y="47"/>
                  <a:pt x="73" y="47"/>
                </a:cubicBezTo>
                <a:cubicBezTo>
                  <a:pt x="53" y="65"/>
                  <a:pt x="53" y="65"/>
                  <a:pt x="53" y="65"/>
                </a:cubicBezTo>
                <a:cubicBezTo>
                  <a:pt x="19" y="65"/>
                  <a:pt x="19" y="65"/>
                  <a:pt x="19" y="65"/>
                </a:cubicBezTo>
                <a:cubicBezTo>
                  <a:pt x="18" y="63"/>
                  <a:pt x="17" y="60"/>
                  <a:pt x="17" y="58"/>
                </a:cubicBezTo>
                <a:cubicBezTo>
                  <a:pt x="17" y="53"/>
                  <a:pt x="19" y="48"/>
                  <a:pt x="22" y="44"/>
                </a:cubicBezTo>
                <a:cubicBezTo>
                  <a:pt x="22" y="44"/>
                  <a:pt x="22" y="44"/>
                  <a:pt x="22" y="44"/>
                </a:cubicBezTo>
                <a:cubicBezTo>
                  <a:pt x="22" y="44"/>
                  <a:pt x="22" y="44"/>
                  <a:pt x="22" y="44"/>
                </a:cubicBezTo>
                <a:cubicBezTo>
                  <a:pt x="48" y="18"/>
                  <a:pt x="48" y="18"/>
                  <a:pt x="48" y="18"/>
                </a:cubicBezTo>
                <a:cubicBezTo>
                  <a:pt x="52" y="15"/>
                  <a:pt x="57" y="13"/>
                  <a:pt x="62" y="13"/>
                </a:cubicBezTo>
                <a:cubicBezTo>
                  <a:pt x="72" y="13"/>
                  <a:pt x="81" y="21"/>
                  <a:pt x="81" y="32"/>
                </a:cubicBezTo>
                <a:cubicBezTo>
                  <a:pt x="81" y="38"/>
                  <a:pt x="78" y="43"/>
                  <a:pt x="73" y="47"/>
                </a:cubicBezTo>
                <a:close/>
              </a:path>
            </a:pathLst>
          </a:custGeom>
          <a:solidFill>
            <a:srgbClr val="008000"/>
          </a:solidFill>
          <a:ln w="14288" cap="rnd">
            <a:noFill/>
            <a:round/>
            <a:headEnd/>
            <a:tailEnd/>
          </a:ln>
        </p:spPr>
        <p:txBody>
          <a:bodyPr/>
          <a:lstStyle/>
          <a:p>
            <a:endParaRPr lang="en-CA" sz="1100" dirty="0">
              <a:solidFill>
                <a:prstClr val="black"/>
              </a:solidFill>
              <a:latin typeface="Arial" panose="020B0604020202020204" pitchFamily="34" charset="0"/>
              <a:cs typeface="Arial" panose="020B0604020202020204" pitchFamily="34" charset="0"/>
            </a:endParaRPr>
          </a:p>
        </p:txBody>
      </p:sp>
      <p:sp>
        <p:nvSpPr>
          <p:cNvPr id="24" name="Freeform 380"/>
          <p:cNvSpPr>
            <a:spLocks/>
          </p:cNvSpPr>
          <p:nvPr/>
        </p:nvSpPr>
        <p:spPr bwMode="auto">
          <a:xfrm>
            <a:off x="724476" y="2778376"/>
            <a:ext cx="117041" cy="89728"/>
          </a:xfrm>
          <a:custGeom>
            <a:avLst/>
            <a:gdLst/>
            <a:ahLst/>
            <a:cxnLst>
              <a:cxn ang="0">
                <a:pos x="48" y="0"/>
              </a:cxn>
              <a:cxn ang="0">
                <a:pos x="46" y="0"/>
              </a:cxn>
              <a:cxn ang="0">
                <a:pos x="4" y="0"/>
              </a:cxn>
              <a:cxn ang="0">
                <a:pos x="0" y="3"/>
              </a:cxn>
              <a:cxn ang="0">
                <a:pos x="0" y="55"/>
              </a:cxn>
              <a:cxn ang="0">
                <a:pos x="4" y="58"/>
              </a:cxn>
              <a:cxn ang="0">
                <a:pos x="44" y="58"/>
              </a:cxn>
              <a:cxn ang="0">
                <a:pos x="44" y="58"/>
              </a:cxn>
              <a:cxn ang="0">
                <a:pos x="48" y="58"/>
              </a:cxn>
              <a:cxn ang="0">
                <a:pos x="48" y="58"/>
              </a:cxn>
              <a:cxn ang="0">
                <a:pos x="50" y="58"/>
              </a:cxn>
              <a:cxn ang="0">
                <a:pos x="50" y="58"/>
              </a:cxn>
              <a:cxn ang="0">
                <a:pos x="52" y="55"/>
              </a:cxn>
              <a:cxn ang="0">
                <a:pos x="52" y="3"/>
              </a:cxn>
              <a:cxn ang="0">
                <a:pos x="48" y="0"/>
              </a:cxn>
            </a:cxnLst>
            <a:rect l="0" t="0" r="r" b="b"/>
            <a:pathLst>
              <a:path w="52" h="58">
                <a:moveTo>
                  <a:pt x="48" y="0"/>
                </a:moveTo>
                <a:cubicBezTo>
                  <a:pt x="46" y="0"/>
                  <a:pt x="46" y="0"/>
                  <a:pt x="46" y="0"/>
                </a:cubicBezTo>
                <a:cubicBezTo>
                  <a:pt x="4" y="0"/>
                  <a:pt x="4" y="0"/>
                  <a:pt x="4" y="0"/>
                </a:cubicBezTo>
                <a:cubicBezTo>
                  <a:pt x="1" y="0"/>
                  <a:pt x="0" y="2"/>
                  <a:pt x="0" y="3"/>
                </a:cubicBezTo>
                <a:cubicBezTo>
                  <a:pt x="0" y="55"/>
                  <a:pt x="0" y="55"/>
                  <a:pt x="0" y="55"/>
                </a:cubicBezTo>
                <a:cubicBezTo>
                  <a:pt x="0" y="57"/>
                  <a:pt x="1" y="58"/>
                  <a:pt x="4" y="58"/>
                </a:cubicBezTo>
                <a:cubicBezTo>
                  <a:pt x="44" y="58"/>
                  <a:pt x="44" y="58"/>
                  <a:pt x="44" y="58"/>
                </a:cubicBezTo>
                <a:cubicBezTo>
                  <a:pt x="44" y="58"/>
                  <a:pt x="44" y="58"/>
                  <a:pt x="44" y="58"/>
                </a:cubicBezTo>
                <a:cubicBezTo>
                  <a:pt x="48" y="58"/>
                  <a:pt x="48" y="58"/>
                  <a:pt x="48" y="58"/>
                </a:cubicBezTo>
                <a:cubicBezTo>
                  <a:pt x="48" y="58"/>
                  <a:pt x="48" y="58"/>
                  <a:pt x="48" y="58"/>
                </a:cubicBezTo>
                <a:cubicBezTo>
                  <a:pt x="50" y="58"/>
                  <a:pt x="50" y="58"/>
                  <a:pt x="50" y="58"/>
                </a:cubicBezTo>
                <a:cubicBezTo>
                  <a:pt x="50" y="58"/>
                  <a:pt x="50" y="58"/>
                  <a:pt x="50" y="58"/>
                </a:cubicBezTo>
                <a:cubicBezTo>
                  <a:pt x="51" y="57"/>
                  <a:pt x="52" y="56"/>
                  <a:pt x="52" y="55"/>
                </a:cubicBezTo>
                <a:cubicBezTo>
                  <a:pt x="52" y="3"/>
                  <a:pt x="52" y="3"/>
                  <a:pt x="52" y="3"/>
                </a:cubicBezTo>
                <a:cubicBezTo>
                  <a:pt x="52" y="2"/>
                  <a:pt x="50" y="0"/>
                  <a:pt x="48" y="0"/>
                </a:cubicBezTo>
                <a:close/>
              </a:path>
            </a:pathLst>
          </a:custGeom>
          <a:solidFill>
            <a:srgbClr val="008000"/>
          </a:solidFill>
          <a:ln w="9525">
            <a:noFill/>
            <a:round/>
            <a:headEnd/>
            <a:tailEnd/>
          </a:ln>
        </p:spPr>
        <p:txBody>
          <a:bodyPr/>
          <a:lstStyle/>
          <a:p>
            <a:endParaRPr lang="en-CA" sz="1100" dirty="0">
              <a:solidFill>
                <a:prstClr val="black"/>
              </a:solidFill>
              <a:latin typeface="Arial" panose="020B0604020202020204" pitchFamily="34" charset="0"/>
              <a:cs typeface="Arial" panose="020B0604020202020204" pitchFamily="34" charset="0"/>
            </a:endParaRPr>
          </a:p>
        </p:txBody>
      </p:sp>
      <p:sp>
        <p:nvSpPr>
          <p:cNvPr id="25" name="Oval 51"/>
          <p:cNvSpPr/>
          <p:nvPr>
            <p:custDataLst>
              <p:tags r:id="rId4"/>
            </p:custDataLst>
          </p:nvPr>
        </p:nvSpPr>
        <p:spPr bwMode="auto">
          <a:xfrm>
            <a:off x="142110" y="2699550"/>
            <a:ext cx="351000" cy="324000"/>
          </a:xfrm>
          <a:prstGeom prst="ellipse">
            <a:avLst/>
          </a:prstGeom>
          <a:solidFill>
            <a:schemeClr val="bg2"/>
          </a:solidFill>
          <a:ln w="19050" cap="flat" cmpd="sng" algn="ctr">
            <a:solidFill>
              <a:schemeClr val="accent1">
                <a:lumMod val="75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914303" fontAlgn="base">
              <a:spcBef>
                <a:spcPct val="0"/>
              </a:spcBef>
              <a:spcAft>
                <a:spcPct val="0"/>
              </a:spcAft>
            </a:pPr>
            <a:endParaRPr lang="ru-RU" sz="1100" b="1" dirty="0" smtClean="0">
              <a:solidFill>
                <a:srgbClr val="800080"/>
              </a:solidFill>
              <a:latin typeface="Arial" panose="020B0604020202020204" pitchFamily="34" charset="0"/>
              <a:cs typeface="Arial" panose="020B0604020202020204" pitchFamily="34" charset="0"/>
            </a:endParaRPr>
          </a:p>
        </p:txBody>
      </p:sp>
      <p:pic>
        <p:nvPicPr>
          <p:cNvPr id="26" name="Picture 19" descr="C:\Users\nulianova001\AppData\Local\Microsoft\Windows\Temporary Internet Files\Content.IE5\UF6L1NLK\MC900297985[1].wmf"/>
          <p:cNvPicPr>
            <a:picLocks noChangeAspect="1" noChangeArrowheads="1"/>
          </p:cNvPicPr>
          <p:nvPr/>
        </p:nvPicPr>
        <p:blipFill>
          <a:blip r:embed="rId12"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1193" y="2751933"/>
            <a:ext cx="280800" cy="232342"/>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45027" y="3096198"/>
            <a:ext cx="1138838" cy="4976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a:solidFill>
                  <a:schemeClr val="tx1"/>
                </a:solidFill>
                <a:latin typeface="Arial" panose="020B0604020202020204" pitchFamily="34" charset="0"/>
                <a:cs typeface="Arial" panose="020B0604020202020204" pitchFamily="34" charset="0"/>
              </a:rPr>
              <a:t>Конечные заемщики</a:t>
            </a:r>
          </a:p>
        </p:txBody>
      </p:sp>
      <p:cxnSp>
        <p:nvCxnSpPr>
          <p:cNvPr id="9" name="Прямая со стрелкой 8"/>
          <p:cNvCxnSpPr/>
          <p:nvPr/>
        </p:nvCxnSpPr>
        <p:spPr>
          <a:xfrm flipH="1">
            <a:off x="863426" y="2626901"/>
            <a:ext cx="611583"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8" name="Овал 37"/>
          <p:cNvSpPr/>
          <p:nvPr/>
        </p:nvSpPr>
        <p:spPr>
          <a:xfrm>
            <a:off x="4475812" y="903153"/>
            <a:ext cx="372097" cy="3246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TextBox 38"/>
          <p:cNvSpPr txBox="1"/>
          <p:nvPr/>
        </p:nvSpPr>
        <p:spPr>
          <a:xfrm>
            <a:off x="5069591" y="818896"/>
            <a:ext cx="4074409" cy="415498"/>
          </a:xfrm>
          <a:prstGeom prst="rect">
            <a:avLst/>
          </a:prstGeom>
          <a:noFill/>
        </p:spPr>
        <p:txBody>
          <a:bodyPr wrap="square" rtlCol="0">
            <a:spAutoFit/>
          </a:bodyPr>
          <a:lstStyle/>
          <a:p>
            <a:r>
              <a:rPr lang="ru-RU" sz="700" b="1" dirty="0" smtClean="0">
                <a:latin typeface="Arial" panose="020B0604020202020204" pitchFamily="34" charset="0"/>
                <a:cs typeface="Arial" panose="020B0604020202020204" pitchFamily="34" charset="0"/>
              </a:rPr>
              <a:t>Уполномоченный Банк</a:t>
            </a:r>
            <a:r>
              <a:rPr lang="ru-RU" sz="700" dirty="0" smtClean="0">
                <a:latin typeface="Arial" panose="020B0604020202020204" pitchFamily="34" charset="0"/>
                <a:cs typeface="Arial" panose="020B0604020202020204" pitchFamily="34" charset="0"/>
              </a:rPr>
              <a:t> предоставляет кредиты Конечным заемщикам с учетом требований Программы. Уполномоченный Банк самостоятельно </a:t>
            </a:r>
            <a:r>
              <a:rPr lang="ru-RU" sz="700" dirty="0">
                <a:latin typeface="Arial" panose="020B0604020202020204" pitchFamily="34" charset="0"/>
                <a:cs typeface="Arial" panose="020B0604020202020204" pitchFamily="34" charset="0"/>
              </a:rPr>
              <a:t>осуществляют проверку </a:t>
            </a:r>
            <a:r>
              <a:rPr lang="ru-RU" sz="700" dirty="0" smtClean="0">
                <a:latin typeface="Arial" panose="020B0604020202020204" pitchFamily="34" charset="0"/>
                <a:cs typeface="Arial" panose="020B0604020202020204" pitchFamily="34" charset="0"/>
              </a:rPr>
              <a:t>соответствия Проектов и Конечных заемщиков требованиям Программы.</a:t>
            </a:r>
          </a:p>
        </p:txBody>
      </p:sp>
      <p:sp>
        <p:nvSpPr>
          <p:cNvPr id="41" name="TextBox 40"/>
          <p:cNvSpPr txBox="1"/>
          <p:nvPr/>
        </p:nvSpPr>
        <p:spPr>
          <a:xfrm>
            <a:off x="5069591" y="1333877"/>
            <a:ext cx="4028121" cy="846386"/>
          </a:xfrm>
          <a:prstGeom prst="rect">
            <a:avLst/>
          </a:prstGeom>
          <a:noFill/>
        </p:spPr>
        <p:txBody>
          <a:bodyPr wrap="square" rtlCol="0">
            <a:spAutoFit/>
          </a:bodyPr>
          <a:lstStyle/>
          <a:p>
            <a:pPr algn="just"/>
            <a:r>
              <a:rPr lang="ru-RU" sz="700" b="1" dirty="0" smtClean="0">
                <a:latin typeface="Arial" panose="020B0604020202020204" pitchFamily="34" charset="0"/>
                <a:cs typeface="Arial" panose="020B0604020202020204" pitchFamily="34" charset="0"/>
              </a:rPr>
              <a:t>Уполномоченный Банк</a:t>
            </a:r>
            <a:r>
              <a:rPr lang="ru-RU" sz="700" dirty="0">
                <a:latin typeface="Arial" panose="020B0604020202020204" pitchFamily="34" charset="0"/>
                <a:cs typeface="Arial" panose="020B0604020202020204" pitchFamily="34" charset="0"/>
              </a:rPr>
              <a:t>, предоставивший один либо несколько </a:t>
            </a:r>
            <a:r>
              <a:rPr lang="ru-RU" sz="700" dirty="0" smtClean="0">
                <a:latin typeface="Arial" panose="020B0604020202020204" pitchFamily="34" charset="0"/>
                <a:cs typeface="Arial" panose="020B0604020202020204" pitchFamily="34" charset="0"/>
              </a:rPr>
              <a:t>кредитов Конечным заемщикам, одновременно обращается в Банк России и Корпорацию с заявлениями на получение кредита Банка России и Поручительства Корпорации (с приложением необходимого комплекта документов).</a:t>
            </a:r>
          </a:p>
          <a:p>
            <a:pPr algn="just"/>
            <a:r>
              <a:rPr lang="ru-RU" sz="700" dirty="0" smtClean="0">
                <a:solidFill>
                  <a:srgbClr val="FF0000"/>
                </a:solidFill>
                <a:latin typeface="Arial" panose="020B0604020202020204" pitchFamily="34" charset="0"/>
                <a:cs typeface="Arial" panose="020B0604020202020204" pitchFamily="34" charset="0"/>
              </a:rPr>
              <a:t>Механизм получения кредитов Банка России аналогичен порядку, предусмотренному в Положении Банка России № 312-П для получения кредитов, обеспеченных поручительствами.</a:t>
            </a:r>
          </a:p>
        </p:txBody>
      </p:sp>
      <p:sp>
        <p:nvSpPr>
          <p:cNvPr id="42" name="Прямоугольник 41"/>
          <p:cNvSpPr/>
          <p:nvPr/>
        </p:nvSpPr>
        <p:spPr>
          <a:xfrm>
            <a:off x="5069591" y="2188848"/>
            <a:ext cx="3972857" cy="1061829"/>
          </a:xfrm>
          <a:prstGeom prst="rect">
            <a:avLst/>
          </a:prstGeom>
        </p:spPr>
        <p:txBody>
          <a:bodyPr wrap="square">
            <a:spAutoFit/>
          </a:bodyPr>
          <a:lstStyle/>
          <a:p>
            <a:pPr algn="just"/>
            <a:r>
              <a:rPr lang="ru-RU" sz="700" dirty="0" smtClean="0">
                <a:latin typeface="Arial" panose="020B0604020202020204" pitchFamily="34" charset="0"/>
                <a:cs typeface="Arial" panose="020B0604020202020204" pitchFamily="34" charset="0"/>
              </a:rPr>
              <a:t>Корпорация </a:t>
            </a:r>
            <a:r>
              <a:rPr lang="ru-RU" sz="700" dirty="0">
                <a:latin typeface="Arial" panose="020B0604020202020204" pitchFamily="34" charset="0"/>
                <a:cs typeface="Arial" panose="020B0604020202020204" pitchFamily="34" charset="0"/>
              </a:rPr>
              <a:t>осуществляет проверку </a:t>
            </a:r>
            <a:r>
              <a:rPr lang="ru-RU" sz="700" dirty="0" smtClean="0">
                <a:latin typeface="Arial" panose="020B0604020202020204" pitchFamily="34" charset="0"/>
                <a:cs typeface="Arial" panose="020B0604020202020204" pitchFamily="34" charset="0"/>
              </a:rPr>
              <a:t>документов и </a:t>
            </a:r>
            <a:r>
              <a:rPr lang="ru-RU" sz="700" dirty="0">
                <a:latin typeface="Arial" panose="020B0604020202020204" pitchFamily="34" charset="0"/>
                <a:cs typeface="Arial" panose="020B0604020202020204" pitchFamily="34" charset="0"/>
              </a:rPr>
              <a:t>не позднее </a:t>
            </a:r>
            <a:r>
              <a:rPr lang="ru-RU" sz="700" dirty="0" smtClean="0">
                <a:latin typeface="Arial" panose="020B0604020202020204" pitchFamily="34" charset="0"/>
                <a:cs typeface="Arial" panose="020B0604020202020204" pitchFamily="34" charset="0"/>
              </a:rPr>
              <a:t>4-го рабочего </a:t>
            </a:r>
            <a:r>
              <a:rPr lang="ru-RU" sz="700" dirty="0">
                <a:latin typeface="Arial" panose="020B0604020202020204" pitchFamily="34" charset="0"/>
                <a:cs typeface="Arial" panose="020B0604020202020204" pitchFamily="34" charset="0"/>
              </a:rPr>
              <a:t>дня с даты фактического поступления Заявления в </a:t>
            </a:r>
            <a:r>
              <a:rPr lang="ru-RU" sz="700" dirty="0" smtClean="0">
                <a:latin typeface="Arial" panose="020B0604020202020204" pitchFamily="34" charset="0"/>
                <a:cs typeface="Arial" panose="020B0604020202020204" pitchFamily="34" charset="0"/>
              </a:rPr>
              <a:t>Корпорацию </a:t>
            </a:r>
            <a:r>
              <a:rPr lang="ru-RU" sz="700" dirty="0">
                <a:latin typeface="Arial" panose="020B0604020202020204" pitchFamily="34" charset="0"/>
                <a:cs typeface="Arial" panose="020B0604020202020204" pitchFamily="34" charset="0"/>
              </a:rPr>
              <a:t>уведомляет Уполномоченный банк об одном из следующих решений:</a:t>
            </a:r>
          </a:p>
          <a:p>
            <a:pPr marL="171450" indent="-171450" algn="just">
              <a:buFont typeface="Arial" panose="020B0604020202020204" pitchFamily="34" charset="0"/>
              <a:buChar char="•"/>
            </a:pPr>
            <a:r>
              <a:rPr lang="ru-RU" sz="700" dirty="0" smtClean="0">
                <a:latin typeface="Arial" panose="020B0604020202020204" pitchFamily="34" charset="0"/>
                <a:cs typeface="Arial" panose="020B0604020202020204" pitchFamily="34" charset="0"/>
              </a:rPr>
              <a:t>о предоставлении </a:t>
            </a:r>
            <a:r>
              <a:rPr lang="ru-RU" sz="700" dirty="0">
                <a:latin typeface="Arial" panose="020B0604020202020204" pitchFamily="34" charset="0"/>
                <a:cs typeface="Arial" panose="020B0604020202020204" pitchFamily="34" charset="0"/>
              </a:rPr>
              <a:t>Поручительства и направлении в Банк России подписанных со стороны </a:t>
            </a:r>
            <a:r>
              <a:rPr lang="ru-RU" sz="700" dirty="0" smtClean="0">
                <a:latin typeface="Arial" panose="020B0604020202020204" pitchFamily="34" charset="0"/>
                <a:cs typeface="Arial" panose="020B0604020202020204" pitchFamily="34" charset="0"/>
              </a:rPr>
              <a:t>Корпорации </a:t>
            </a:r>
            <a:r>
              <a:rPr lang="ru-RU" sz="700" dirty="0">
                <a:latin typeface="Arial" panose="020B0604020202020204" pitchFamily="34" charset="0"/>
                <a:cs typeface="Arial" panose="020B0604020202020204" pitchFamily="34" charset="0"/>
              </a:rPr>
              <a:t>договоров </a:t>
            </a:r>
            <a:r>
              <a:rPr lang="ru-RU" sz="700" dirty="0" smtClean="0">
                <a:latin typeface="Arial" panose="020B0604020202020204" pitchFamily="34" charset="0"/>
                <a:cs typeface="Arial" panose="020B0604020202020204" pitchFamily="34" charset="0"/>
              </a:rPr>
              <a:t>поручительства;</a:t>
            </a:r>
            <a:endParaRPr lang="ru-RU" sz="700" dirty="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ru-RU" sz="700" dirty="0" smtClean="0">
                <a:latin typeface="Arial" panose="020B0604020202020204" pitchFamily="34" charset="0"/>
                <a:cs typeface="Arial" panose="020B0604020202020204" pitchFamily="34" charset="0"/>
              </a:rPr>
              <a:t>об </a:t>
            </a:r>
            <a:r>
              <a:rPr lang="ru-RU" sz="700" dirty="0">
                <a:latin typeface="Arial" panose="020B0604020202020204" pitchFamily="34" charset="0"/>
                <a:cs typeface="Arial" panose="020B0604020202020204" pitchFamily="34" charset="0"/>
              </a:rPr>
              <a:t>отказе в предоставлении </a:t>
            </a:r>
            <a:r>
              <a:rPr lang="ru-RU" sz="700" dirty="0" smtClean="0">
                <a:latin typeface="Arial" panose="020B0604020202020204" pitchFamily="34" charset="0"/>
                <a:cs typeface="Arial" panose="020B0604020202020204" pitchFamily="34" charset="0"/>
              </a:rPr>
              <a:t>Поручительства.</a:t>
            </a:r>
          </a:p>
          <a:p>
            <a:pPr algn="just"/>
            <a:r>
              <a:rPr lang="ru-RU" sz="700" dirty="0" smtClean="0">
                <a:latin typeface="Arial" panose="020B0604020202020204" pitchFamily="34" charset="0"/>
                <a:cs typeface="Arial" panose="020B0604020202020204" pitchFamily="34" charset="0"/>
              </a:rPr>
              <a:t>Дополнительно Корпорация направляет в Уполномоченный банк уведомление о размере </a:t>
            </a:r>
            <a:r>
              <a:rPr lang="ru-RU" sz="700" dirty="0">
                <a:latin typeface="Arial" panose="020B0604020202020204" pitchFamily="34" charset="0"/>
                <a:cs typeface="Arial" panose="020B0604020202020204" pitchFamily="34" charset="0"/>
              </a:rPr>
              <a:t>вознаграждения, </a:t>
            </a:r>
            <a:r>
              <a:rPr lang="ru-RU" sz="700" dirty="0" smtClean="0">
                <a:latin typeface="Arial" panose="020B0604020202020204" pitchFamily="34" charset="0"/>
                <a:cs typeface="Arial" panose="020B0604020202020204" pitchFamily="34" charset="0"/>
              </a:rPr>
              <a:t>необходимого к </a:t>
            </a:r>
            <a:r>
              <a:rPr lang="ru-RU" sz="700" dirty="0">
                <a:latin typeface="Arial" panose="020B0604020202020204" pitchFamily="34" charset="0"/>
                <a:cs typeface="Arial" panose="020B0604020202020204" pitchFamily="34" charset="0"/>
              </a:rPr>
              <a:t>уплате Банком </a:t>
            </a:r>
            <a:r>
              <a:rPr lang="ru-RU" sz="700" dirty="0" smtClean="0">
                <a:latin typeface="Arial" panose="020B0604020202020204" pitchFamily="34" charset="0"/>
                <a:cs typeface="Arial" panose="020B0604020202020204" pitchFamily="34" charset="0"/>
              </a:rPr>
              <a:t>Корпорации </a:t>
            </a:r>
            <a:r>
              <a:rPr lang="ru-RU" sz="700" dirty="0">
                <a:latin typeface="Arial" panose="020B0604020202020204" pitchFamily="34" charset="0"/>
                <a:cs typeface="Arial" panose="020B0604020202020204" pitchFamily="34" charset="0"/>
              </a:rPr>
              <a:t>за предоставленное </a:t>
            </a:r>
            <a:r>
              <a:rPr lang="ru-RU" sz="700" dirty="0" smtClean="0">
                <a:latin typeface="Arial" panose="020B0604020202020204" pitchFamily="34" charset="0"/>
                <a:cs typeface="Arial" panose="020B0604020202020204" pitchFamily="34" charset="0"/>
              </a:rPr>
              <a:t>Поручительство.</a:t>
            </a:r>
            <a:endParaRPr lang="ru-RU" sz="700" dirty="0">
              <a:latin typeface="Arial" panose="020B0604020202020204" pitchFamily="34" charset="0"/>
              <a:cs typeface="Arial" panose="020B0604020202020204" pitchFamily="34" charset="0"/>
            </a:endParaRPr>
          </a:p>
        </p:txBody>
      </p:sp>
      <p:sp>
        <p:nvSpPr>
          <p:cNvPr id="43" name="Прямоугольник 42"/>
          <p:cNvSpPr/>
          <p:nvPr/>
        </p:nvSpPr>
        <p:spPr>
          <a:xfrm>
            <a:off x="5049375" y="3892656"/>
            <a:ext cx="3970157" cy="738664"/>
          </a:xfrm>
          <a:prstGeom prst="rect">
            <a:avLst/>
          </a:prstGeom>
        </p:spPr>
        <p:txBody>
          <a:bodyPr wrap="square">
            <a:spAutoFit/>
          </a:bodyPr>
          <a:lstStyle/>
          <a:p>
            <a:pPr algn="just"/>
            <a:r>
              <a:rPr lang="ru-RU" sz="700" b="1" dirty="0">
                <a:latin typeface="Arial" panose="020B0604020202020204" pitchFamily="34" charset="0"/>
                <a:cs typeface="Arial" panose="020B0604020202020204" pitchFamily="34" charset="0"/>
              </a:rPr>
              <a:t>Банк </a:t>
            </a:r>
            <a:r>
              <a:rPr lang="ru-RU" sz="700" b="1" dirty="0" smtClean="0">
                <a:latin typeface="Arial" panose="020B0604020202020204" pitchFamily="34" charset="0"/>
                <a:cs typeface="Arial" panose="020B0604020202020204" pitchFamily="34" charset="0"/>
              </a:rPr>
              <a:t>России</a:t>
            </a:r>
            <a:r>
              <a:rPr lang="ru-RU" sz="700" dirty="0" smtClean="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в случае принятия </a:t>
            </a:r>
            <a:r>
              <a:rPr lang="ru-RU" sz="700" dirty="0" smtClean="0">
                <a:latin typeface="Arial" panose="020B0604020202020204" pitchFamily="34" charset="0"/>
                <a:cs typeface="Arial" panose="020B0604020202020204" pitchFamily="34" charset="0"/>
              </a:rPr>
              <a:t>Корпорацией </a:t>
            </a:r>
            <a:r>
              <a:rPr lang="ru-RU" sz="700" dirty="0">
                <a:latin typeface="Arial" panose="020B0604020202020204" pitchFamily="34" charset="0"/>
                <a:cs typeface="Arial" panose="020B0604020202020204" pitchFamily="34" charset="0"/>
              </a:rPr>
              <a:t>положительного решения о </a:t>
            </a:r>
            <a:r>
              <a:rPr lang="ru-RU" sz="700" dirty="0" smtClean="0">
                <a:latin typeface="Arial" panose="020B0604020202020204" pitchFamily="34" charset="0"/>
                <a:cs typeface="Arial" panose="020B0604020202020204" pitchFamily="34" charset="0"/>
              </a:rPr>
              <a:t>предоставлении Поручительства, предоставляет кредит Уполномоченному банку в </a:t>
            </a:r>
            <a:r>
              <a:rPr lang="ru-RU" sz="700" dirty="0">
                <a:latin typeface="Arial" panose="020B0604020202020204" pitchFamily="34" charset="0"/>
                <a:cs typeface="Arial" panose="020B0604020202020204" pitchFamily="34" charset="0"/>
              </a:rPr>
              <a:t>сроки, указанные </a:t>
            </a:r>
            <a:r>
              <a:rPr lang="ru-RU" sz="700" dirty="0" smtClean="0">
                <a:latin typeface="Arial" panose="020B0604020202020204" pitchFamily="34" charset="0"/>
                <a:cs typeface="Arial" panose="020B0604020202020204" pitchFamily="34" charset="0"/>
              </a:rPr>
              <a:t>в </a:t>
            </a:r>
            <a:r>
              <a:rPr lang="ru-RU" sz="700" dirty="0">
                <a:latin typeface="Arial" panose="020B0604020202020204" pitchFamily="34" charset="0"/>
                <a:cs typeface="Arial" panose="020B0604020202020204" pitchFamily="34" charset="0"/>
              </a:rPr>
              <a:t>Заявлении на предоставление </a:t>
            </a:r>
            <a:r>
              <a:rPr lang="ru-RU" sz="700" dirty="0" smtClean="0">
                <a:latin typeface="Arial" panose="020B0604020202020204" pitchFamily="34" charset="0"/>
                <a:cs typeface="Arial" panose="020B0604020202020204" pitchFamily="34" charset="0"/>
              </a:rPr>
              <a:t>кредита (в Заявлении должна быть указана дата </a:t>
            </a:r>
            <a:r>
              <a:rPr lang="ru-RU" sz="700" dirty="0">
                <a:latin typeface="Arial" panose="020B0604020202020204" pitchFamily="34" charset="0"/>
                <a:cs typeface="Arial" panose="020B0604020202020204" pitchFamily="34" charset="0"/>
              </a:rPr>
              <a:t>предоставления </a:t>
            </a:r>
            <a:r>
              <a:rPr lang="ru-RU" sz="700" dirty="0" smtClean="0">
                <a:latin typeface="Arial" panose="020B0604020202020204" pitchFamily="34" charset="0"/>
                <a:cs typeface="Arial" panose="020B0604020202020204" pitchFamily="34" charset="0"/>
              </a:rPr>
              <a:t>кредита </a:t>
            </a:r>
            <a:r>
              <a:rPr lang="ru-RU" sz="700" dirty="0">
                <a:latin typeface="Arial" panose="020B0604020202020204" pitchFamily="34" charset="0"/>
                <a:cs typeface="Arial" panose="020B0604020202020204" pitchFamily="34" charset="0"/>
              </a:rPr>
              <a:t>Банка России, наступающая </a:t>
            </a:r>
            <a:r>
              <a:rPr lang="ru-RU" sz="700" dirty="0" smtClean="0">
                <a:latin typeface="Arial" panose="020B0604020202020204" pitchFamily="34" charset="0"/>
                <a:cs typeface="Arial" panose="020B0604020202020204" pitchFamily="34" charset="0"/>
              </a:rPr>
              <a:t>не раньше</a:t>
            </a:r>
            <a:r>
              <a:rPr lang="ru-RU" sz="700" dirty="0">
                <a:latin typeface="Arial" panose="020B0604020202020204" pitchFamily="34" charset="0"/>
                <a:cs typeface="Arial" panose="020B0604020202020204" pitchFamily="34" charset="0"/>
              </a:rPr>
              <a:t>, чем через 5 рабочих и позднее, чем через 10 рабочих </a:t>
            </a:r>
            <a:r>
              <a:rPr lang="ru-RU" sz="700" dirty="0" smtClean="0">
                <a:latin typeface="Arial" panose="020B0604020202020204" pitchFamily="34" charset="0"/>
                <a:cs typeface="Arial" panose="020B0604020202020204" pitchFamily="34" charset="0"/>
              </a:rPr>
              <a:t>дней с даты фактического </a:t>
            </a:r>
            <a:r>
              <a:rPr lang="ru-RU" sz="700" dirty="0">
                <a:latin typeface="Arial" panose="020B0604020202020204" pitchFamily="34" charset="0"/>
                <a:cs typeface="Arial" panose="020B0604020202020204" pitchFamily="34" charset="0"/>
              </a:rPr>
              <a:t>поступления Заявления в </a:t>
            </a:r>
            <a:r>
              <a:rPr lang="ru-RU" sz="700" dirty="0" smtClean="0">
                <a:latin typeface="Arial" panose="020B0604020202020204" pitchFamily="34" charset="0"/>
                <a:cs typeface="Arial" panose="020B0604020202020204" pitchFamily="34" charset="0"/>
              </a:rPr>
              <a:t>Корпорацию). </a:t>
            </a:r>
            <a:endParaRPr lang="ru-RU" sz="700" dirty="0">
              <a:latin typeface="Arial" panose="020B0604020202020204" pitchFamily="34" charset="0"/>
              <a:cs typeface="Arial" panose="020B0604020202020204" pitchFamily="34" charset="0"/>
            </a:endParaRPr>
          </a:p>
        </p:txBody>
      </p:sp>
      <p:sp>
        <p:nvSpPr>
          <p:cNvPr id="44" name="Овал 43"/>
          <p:cNvSpPr/>
          <p:nvPr/>
        </p:nvSpPr>
        <p:spPr>
          <a:xfrm>
            <a:off x="4482899" y="1435507"/>
            <a:ext cx="372097" cy="3246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Овал 44"/>
          <p:cNvSpPr/>
          <p:nvPr/>
        </p:nvSpPr>
        <p:spPr>
          <a:xfrm>
            <a:off x="4475812" y="2266255"/>
            <a:ext cx="372097" cy="3246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Овал 45"/>
          <p:cNvSpPr/>
          <p:nvPr/>
        </p:nvSpPr>
        <p:spPr>
          <a:xfrm>
            <a:off x="4482899" y="3401069"/>
            <a:ext cx="372097" cy="3246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TextBox 46"/>
          <p:cNvSpPr txBox="1"/>
          <p:nvPr/>
        </p:nvSpPr>
        <p:spPr>
          <a:xfrm>
            <a:off x="4530765" y="876031"/>
            <a:ext cx="144016" cy="369332"/>
          </a:xfrm>
          <a:prstGeom prst="rect">
            <a:avLst/>
          </a:prstGeom>
          <a:noFill/>
        </p:spPr>
        <p:txBody>
          <a:bodyPr wrap="square" rtlCol="0">
            <a:spAutoFit/>
          </a:bodyPr>
          <a:lstStyle/>
          <a:p>
            <a:r>
              <a:rPr lang="ru-RU" b="1" dirty="0" smtClean="0">
                <a:solidFill>
                  <a:schemeClr val="bg1"/>
                </a:solidFill>
              </a:rPr>
              <a:t>1</a:t>
            </a:r>
            <a:endParaRPr lang="ru-RU" b="1" dirty="0">
              <a:solidFill>
                <a:schemeClr val="bg1"/>
              </a:solidFill>
            </a:endParaRPr>
          </a:p>
        </p:txBody>
      </p:sp>
      <p:sp>
        <p:nvSpPr>
          <p:cNvPr id="48" name="TextBox 47"/>
          <p:cNvSpPr txBox="1"/>
          <p:nvPr/>
        </p:nvSpPr>
        <p:spPr>
          <a:xfrm>
            <a:off x="4538576" y="1406569"/>
            <a:ext cx="144016" cy="369332"/>
          </a:xfrm>
          <a:prstGeom prst="rect">
            <a:avLst/>
          </a:prstGeom>
          <a:noFill/>
        </p:spPr>
        <p:txBody>
          <a:bodyPr wrap="square" rtlCol="0">
            <a:spAutoFit/>
          </a:bodyPr>
          <a:lstStyle/>
          <a:p>
            <a:r>
              <a:rPr lang="ru-RU" b="1" dirty="0" smtClean="0">
                <a:solidFill>
                  <a:schemeClr val="bg1"/>
                </a:solidFill>
              </a:rPr>
              <a:t>2</a:t>
            </a:r>
            <a:endParaRPr lang="ru-RU" b="1" dirty="0">
              <a:solidFill>
                <a:schemeClr val="bg1"/>
              </a:solidFill>
            </a:endParaRPr>
          </a:p>
        </p:txBody>
      </p:sp>
      <p:sp>
        <p:nvSpPr>
          <p:cNvPr id="49" name="TextBox 48"/>
          <p:cNvSpPr txBox="1"/>
          <p:nvPr/>
        </p:nvSpPr>
        <p:spPr>
          <a:xfrm>
            <a:off x="4517846" y="2249040"/>
            <a:ext cx="144016" cy="369332"/>
          </a:xfrm>
          <a:prstGeom prst="rect">
            <a:avLst/>
          </a:prstGeom>
          <a:noFill/>
        </p:spPr>
        <p:txBody>
          <a:bodyPr wrap="square" rtlCol="0">
            <a:spAutoFit/>
          </a:bodyPr>
          <a:lstStyle/>
          <a:p>
            <a:r>
              <a:rPr lang="ru-RU" b="1" dirty="0" smtClean="0">
                <a:solidFill>
                  <a:schemeClr val="bg1"/>
                </a:solidFill>
              </a:rPr>
              <a:t>3</a:t>
            </a:r>
            <a:endParaRPr lang="ru-RU" b="1" dirty="0">
              <a:solidFill>
                <a:schemeClr val="bg1"/>
              </a:solidFill>
            </a:endParaRPr>
          </a:p>
        </p:txBody>
      </p:sp>
      <p:sp>
        <p:nvSpPr>
          <p:cNvPr id="50" name="TextBox 49"/>
          <p:cNvSpPr txBox="1"/>
          <p:nvPr/>
        </p:nvSpPr>
        <p:spPr>
          <a:xfrm>
            <a:off x="4562991" y="4642666"/>
            <a:ext cx="144016" cy="369332"/>
          </a:xfrm>
          <a:prstGeom prst="rect">
            <a:avLst/>
          </a:prstGeom>
          <a:noFill/>
        </p:spPr>
        <p:txBody>
          <a:bodyPr wrap="square" rtlCol="0">
            <a:spAutoFit/>
          </a:bodyPr>
          <a:lstStyle/>
          <a:p>
            <a:r>
              <a:rPr lang="ru-RU" b="1" dirty="0" smtClean="0">
                <a:solidFill>
                  <a:schemeClr val="bg1"/>
                </a:solidFill>
              </a:rPr>
              <a:t>4</a:t>
            </a:r>
            <a:endParaRPr lang="ru-RU" b="1" dirty="0">
              <a:solidFill>
                <a:schemeClr val="bg1"/>
              </a:solidFill>
            </a:endParaRPr>
          </a:p>
        </p:txBody>
      </p:sp>
      <p:sp>
        <p:nvSpPr>
          <p:cNvPr id="52" name="Прямоугольник 51"/>
          <p:cNvSpPr/>
          <p:nvPr/>
        </p:nvSpPr>
        <p:spPr>
          <a:xfrm>
            <a:off x="5049375" y="4631320"/>
            <a:ext cx="4045924" cy="307777"/>
          </a:xfrm>
          <a:prstGeom prst="rect">
            <a:avLst/>
          </a:prstGeom>
        </p:spPr>
        <p:txBody>
          <a:bodyPr wrap="square">
            <a:spAutoFit/>
          </a:bodyPr>
          <a:lstStyle/>
          <a:p>
            <a:pPr algn="just"/>
            <a:r>
              <a:rPr lang="ru-RU" sz="700" b="1" dirty="0" smtClean="0">
                <a:latin typeface="Arial" panose="020B0604020202020204" pitchFamily="34" charset="0"/>
                <a:cs typeface="Arial" panose="020B0604020202020204" pitchFamily="34" charset="0"/>
              </a:rPr>
              <a:t>Уполномоченный банк </a:t>
            </a:r>
            <a:r>
              <a:rPr lang="ru-RU" sz="700" dirty="0">
                <a:latin typeface="Arial" panose="020B0604020202020204" pitchFamily="34" charset="0"/>
                <a:cs typeface="Arial" panose="020B0604020202020204" pitchFamily="34" charset="0"/>
              </a:rPr>
              <a:t>в течение 3-х рабочих дней с даты получения </a:t>
            </a:r>
            <a:r>
              <a:rPr lang="ru-RU" sz="700" dirty="0" smtClean="0">
                <a:latin typeface="Arial" panose="020B0604020202020204" pitchFamily="34" charset="0"/>
                <a:cs typeface="Arial" panose="020B0604020202020204" pitchFamily="34" charset="0"/>
              </a:rPr>
              <a:t>уведомления о размере вознаграждения </a:t>
            </a:r>
            <a:r>
              <a:rPr lang="ru-RU" sz="700" dirty="0">
                <a:latin typeface="Arial" panose="020B0604020202020204" pitchFamily="34" charset="0"/>
                <a:cs typeface="Arial" panose="020B0604020202020204" pitchFamily="34" charset="0"/>
              </a:rPr>
              <a:t>осуществляет оплату </a:t>
            </a:r>
            <a:r>
              <a:rPr lang="ru-RU" sz="700" dirty="0" smtClean="0">
                <a:latin typeface="Arial" panose="020B0604020202020204" pitchFamily="34" charset="0"/>
                <a:cs typeface="Arial" panose="020B0604020202020204" pitchFamily="34" charset="0"/>
              </a:rPr>
              <a:t>вознаграждения.</a:t>
            </a:r>
            <a:endParaRPr lang="ru-RU" sz="700" dirty="0">
              <a:latin typeface="Arial" panose="020B0604020202020204" pitchFamily="34" charset="0"/>
              <a:cs typeface="Arial" panose="020B0604020202020204" pitchFamily="34" charset="0"/>
            </a:endParaRPr>
          </a:p>
        </p:txBody>
      </p:sp>
      <p:sp>
        <p:nvSpPr>
          <p:cNvPr id="53" name="TextBox 52"/>
          <p:cNvSpPr txBox="1"/>
          <p:nvPr/>
        </p:nvSpPr>
        <p:spPr>
          <a:xfrm>
            <a:off x="4524932" y="3378140"/>
            <a:ext cx="144016" cy="369332"/>
          </a:xfrm>
          <a:prstGeom prst="rect">
            <a:avLst/>
          </a:prstGeom>
          <a:noFill/>
        </p:spPr>
        <p:txBody>
          <a:bodyPr wrap="square" rtlCol="0">
            <a:spAutoFit/>
          </a:bodyPr>
          <a:lstStyle/>
          <a:p>
            <a:r>
              <a:rPr lang="ru-RU" b="1" dirty="0" smtClean="0">
                <a:solidFill>
                  <a:schemeClr val="bg1"/>
                </a:solidFill>
              </a:rPr>
              <a:t>4</a:t>
            </a:r>
            <a:endParaRPr lang="ru-RU" b="1" dirty="0">
              <a:solidFill>
                <a:schemeClr val="bg1"/>
              </a:solidFill>
            </a:endParaRPr>
          </a:p>
        </p:txBody>
      </p:sp>
      <p:sp>
        <p:nvSpPr>
          <p:cNvPr id="54" name="Овал 53"/>
          <p:cNvSpPr/>
          <p:nvPr/>
        </p:nvSpPr>
        <p:spPr>
          <a:xfrm>
            <a:off x="4475812" y="3998459"/>
            <a:ext cx="372097" cy="3246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5" name="TextBox 54"/>
          <p:cNvSpPr txBox="1"/>
          <p:nvPr/>
        </p:nvSpPr>
        <p:spPr>
          <a:xfrm>
            <a:off x="4526641" y="3970761"/>
            <a:ext cx="144016" cy="369332"/>
          </a:xfrm>
          <a:prstGeom prst="rect">
            <a:avLst/>
          </a:prstGeom>
          <a:noFill/>
        </p:spPr>
        <p:txBody>
          <a:bodyPr wrap="square" rtlCol="0">
            <a:spAutoFit/>
          </a:bodyPr>
          <a:lstStyle/>
          <a:p>
            <a:r>
              <a:rPr lang="ru-RU" b="1" dirty="0" smtClean="0">
                <a:solidFill>
                  <a:schemeClr val="bg1"/>
                </a:solidFill>
              </a:rPr>
              <a:t>5</a:t>
            </a:r>
            <a:endParaRPr lang="ru-RU" b="1" dirty="0">
              <a:solidFill>
                <a:schemeClr val="bg1"/>
              </a:solidFill>
            </a:endParaRPr>
          </a:p>
        </p:txBody>
      </p:sp>
      <p:cxnSp>
        <p:nvCxnSpPr>
          <p:cNvPr id="58" name="Прямая соединительная линия 57"/>
          <p:cNvCxnSpPr/>
          <p:nvPr/>
        </p:nvCxnSpPr>
        <p:spPr>
          <a:xfrm>
            <a:off x="4355977" y="818896"/>
            <a:ext cx="0" cy="4294993"/>
          </a:xfrm>
          <a:prstGeom prst="line">
            <a:avLst/>
          </a:prstGeom>
        </p:spPr>
        <p:style>
          <a:lnRef idx="1">
            <a:schemeClr val="accent1"/>
          </a:lnRef>
          <a:fillRef idx="0">
            <a:schemeClr val="accent1"/>
          </a:fillRef>
          <a:effectRef idx="0">
            <a:schemeClr val="accent1"/>
          </a:effectRef>
          <a:fontRef idx="minor">
            <a:schemeClr val="tx1"/>
          </a:fontRef>
        </p:style>
      </p:cxnSp>
      <p:sp>
        <p:nvSpPr>
          <p:cNvPr id="59" name="Прямоугольник 58"/>
          <p:cNvSpPr/>
          <p:nvPr/>
        </p:nvSpPr>
        <p:spPr>
          <a:xfrm>
            <a:off x="5067929" y="3382709"/>
            <a:ext cx="3972423" cy="415498"/>
          </a:xfrm>
          <a:prstGeom prst="rect">
            <a:avLst/>
          </a:prstGeom>
        </p:spPr>
        <p:txBody>
          <a:bodyPr wrap="square">
            <a:spAutoFit/>
          </a:bodyPr>
          <a:lstStyle/>
          <a:p>
            <a:pPr algn="just"/>
            <a:r>
              <a:rPr lang="ru-RU" sz="700" b="1" dirty="0" smtClean="0">
                <a:latin typeface="Arial" panose="020B0604020202020204" pitchFamily="34" charset="0"/>
                <a:cs typeface="Arial" panose="020B0604020202020204" pitchFamily="34" charset="0"/>
              </a:rPr>
              <a:t>Корпорация</a:t>
            </a:r>
            <a:r>
              <a:rPr lang="ru-RU" sz="700" dirty="0" smtClean="0">
                <a:latin typeface="Arial" panose="020B0604020202020204" pitchFamily="34" charset="0"/>
                <a:cs typeface="Arial" panose="020B0604020202020204" pitchFamily="34" charset="0"/>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endParaRPr lang="ru-RU" sz="700" dirty="0">
              <a:latin typeface="Arial" panose="020B0604020202020204" pitchFamily="34" charset="0"/>
              <a:cs typeface="Arial" panose="020B0604020202020204" pitchFamily="34" charset="0"/>
            </a:endParaRPr>
          </a:p>
        </p:txBody>
      </p:sp>
      <p:sp>
        <p:nvSpPr>
          <p:cNvPr id="60" name="Овал 59"/>
          <p:cNvSpPr/>
          <p:nvPr/>
        </p:nvSpPr>
        <p:spPr>
          <a:xfrm>
            <a:off x="4473399" y="4631320"/>
            <a:ext cx="372097" cy="3246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 name="TextBox 60"/>
          <p:cNvSpPr txBox="1"/>
          <p:nvPr/>
        </p:nvSpPr>
        <p:spPr>
          <a:xfrm>
            <a:off x="4521992" y="4591398"/>
            <a:ext cx="144016" cy="369332"/>
          </a:xfrm>
          <a:prstGeom prst="rect">
            <a:avLst/>
          </a:prstGeom>
          <a:noFill/>
        </p:spPr>
        <p:txBody>
          <a:bodyPr wrap="square" rtlCol="0">
            <a:spAutoFit/>
          </a:bodyPr>
          <a:lstStyle/>
          <a:p>
            <a:r>
              <a:rPr lang="ru-RU" b="1" dirty="0" smtClean="0">
                <a:solidFill>
                  <a:schemeClr val="bg1"/>
                </a:solidFill>
              </a:rPr>
              <a:t>6</a:t>
            </a:r>
            <a:endParaRPr lang="ru-RU" b="1" dirty="0">
              <a:solidFill>
                <a:schemeClr val="bg1"/>
              </a:solidFill>
            </a:endParaRPr>
          </a:p>
        </p:txBody>
      </p:sp>
      <p:sp>
        <p:nvSpPr>
          <p:cNvPr id="63" name="Овал 62"/>
          <p:cNvSpPr/>
          <p:nvPr/>
        </p:nvSpPr>
        <p:spPr>
          <a:xfrm>
            <a:off x="1112168" y="2393517"/>
            <a:ext cx="219472" cy="162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4" name="TextBox 63"/>
          <p:cNvSpPr txBox="1"/>
          <p:nvPr/>
        </p:nvSpPr>
        <p:spPr>
          <a:xfrm>
            <a:off x="1116144" y="2345353"/>
            <a:ext cx="133588" cy="246221"/>
          </a:xfrm>
          <a:prstGeom prst="rect">
            <a:avLst/>
          </a:prstGeom>
          <a:noFill/>
        </p:spPr>
        <p:txBody>
          <a:bodyPr wrap="square" rtlCol="0">
            <a:spAutoFit/>
          </a:bodyPr>
          <a:lstStyle/>
          <a:p>
            <a:r>
              <a:rPr lang="ru-RU" sz="1000" dirty="0" smtClean="0">
                <a:solidFill>
                  <a:schemeClr val="bg1">
                    <a:lumMod val="95000"/>
                  </a:schemeClr>
                </a:solidFill>
                <a:latin typeface="Arial" panose="020B0604020202020204" pitchFamily="34" charset="0"/>
                <a:cs typeface="Arial" panose="020B0604020202020204" pitchFamily="34" charset="0"/>
              </a:rPr>
              <a:t>1</a:t>
            </a:r>
            <a:endParaRPr lang="ru-RU" sz="1000" dirty="0">
              <a:solidFill>
                <a:schemeClr val="bg1">
                  <a:lumMod val="95000"/>
                </a:schemeClr>
              </a:solidFill>
              <a:latin typeface="Arial" panose="020B0604020202020204" pitchFamily="34" charset="0"/>
              <a:cs typeface="Arial" panose="020B0604020202020204" pitchFamily="34" charset="0"/>
            </a:endParaRPr>
          </a:p>
        </p:txBody>
      </p:sp>
      <p:cxnSp>
        <p:nvCxnSpPr>
          <p:cNvPr id="65" name="Прямая со стрелкой 64"/>
          <p:cNvCxnSpPr/>
          <p:nvPr/>
        </p:nvCxnSpPr>
        <p:spPr>
          <a:xfrm flipV="1">
            <a:off x="1849529" y="1498833"/>
            <a:ext cx="730586" cy="47313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8" name="Овал 67"/>
          <p:cNvSpPr/>
          <p:nvPr/>
        </p:nvSpPr>
        <p:spPr>
          <a:xfrm>
            <a:off x="1815621" y="1564070"/>
            <a:ext cx="219472" cy="162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p:cNvSpPr txBox="1"/>
          <p:nvPr/>
        </p:nvSpPr>
        <p:spPr>
          <a:xfrm>
            <a:off x="1819597" y="1515906"/>
            <a:ext cx="133588" cy="246221"/>
          </a:xfrm>
          <a:prstGeom prst="rect">
            <a:avLst/>
          </a:prstGeom>
          <a:noFill/>
        </p:spPr>
        <p:txBody>
          <a:bodyPr wrap="square" rtlCol="0">
            <a:spAutoFit/>
          </a:bodyPr>
          <a:lstStyle/>
          <a:p>
            <a:r>
              <a:rPr lang="ru-RU" sz="1000" dirty="0" smtClean="0">
                <a:solidFill>
                  <a:schemeClr val="bg1">
                    <a:lumMod val="95000"/>
                  </a:schemeClr>
                </a:solidFill>
                <a:latin typeface="Arial" panose="020B0604020202020204" pitchFamily="34" charset="0"/>
                <a:cs typeface="Arial" panose="020B0604020202020204" pitchFamily="34" charset="0"/>
              </a:rPr>
              <a:t>2</a:t>
            </a:r>
            <a:endParaRPr lang="ru-RU" sz="1000" dirty="0">
              <a:solidFill>
                <a:schemeClr val="bg1">
                  <a:lumMod val="95000"/>
                </a:schemeClr>
              </a:solidFill>
              <a:latin typeface="Arial" panose="020B0604020202020204" pitchFamily="34" charset="0"/>
              <a:cs typeface="Arial" panose="020B0604020202020204" pitchFamily="34" charset="0"/>
            </a:endParaRPr>
          </a:p>
        </p:txBody>
      </p:sp>
      <p:cxnSp>
        <p:nvCxnSpPr>
          <p:cNvPr id="70" name="Прямая со стрелкой 69"/>
          <p:cNvCxnSpPr/>
          <p:nvPr/>
        </p:nvCxnSpPr>
        <p:spPr>
          <a:xfrm flipH="1">
            <a:off x="3888965" y="2213989"/>
            <a:ext cx="8661" cy="92838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4" name="Овал 73"/>
          <p:cNvSpPr/>
          <p:nvPr/>
        </p:nvSpPr>
        <p:spPr>
          <a:xfrm>
            <a:off x="2859721" y="3158766"/>
            <a:ext cx="219472" cy="162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p:cNvSpPr txBox="1"/>
          <p:nvPr/>
        </p:nvSpPr>
        <p:spPr>
          <a:xfrm>
            <a:off x="2863697" y="3110602"/>
            <a:ext cx="133588" cy="246221"/>
          </a:xfrm>
          <a:prstGeom prst="rect">
            <a:avLst/>
          </a:prstGeom>
          <a:noFill/>
        </p:spPr>
        <p:txBody>
          <a:bodyPr wrap="square" rtlCol="0">
            <a:spAutoFit/>
          </a:bodyPr>
          <a:lstStyle/>
          <a:p>
            <a:r>
              <a:rPr lang="ru-RU" sz="1000" dirty="0" smtClean="0">
                <a:solidFill>
                  <a:schemeClr val="bg1">
                    <a:lumMod val="95000"/>
                  </a:schemeClr>
                </a:solidFill>
                <a:latin typeface="Arial" panose="020B0604020202020204" pitchFamily="34" charset="0"/>
                <a:cs typeface="Arial" panose="020B0604020202020204" pitchFamily="34" charset="0"/>
              </a:rPr>
              <a:t>5</a:t>
            </a:r>
            <a:endParaRPr lang="ru-RU" sz="1000" dirty="0">
              <a:solidFill>
                <a:schemeClr val="bg1">
                  <a:lumMod val="95000"/>
                </a:schemeClr>
              </a:solidFill>
              <a:latin typeface="Arial" panose="020B0604020202020204" pitchFamily="34" charset="0"/>
              <a:cs typeface="Arial" panose="020B0604020202020204" pitchFamily="34" charset="0"/>
            </a:endParaRPr>
          </a:p>
        </p:txBody>
      </p:sp>
      <p:cxnSp>
        <p:nvCxnSpPr>
          <p:cNvPr id="77" name="Прямая со стрелкой 76"/>
          <p:cNvCxnSpPr/>
          <p:nvPr/>
        </p:nvCxnSpPr>
        <p:spPr>
          <a:xfrm flipH="1">
            <a:off x="2099029" y="1811646"/>
            <a:ext cx="695681" cy="44866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1" name="Овал 80"/>
          <p:cNvSpPr/>
          <p:nvPr/>
        </p:nvSpPr>
        <p:spPr>
          <a:xfrm>
            <a:off x="2269499" y="1800803"/>
            <a:ext cx="219472" cy="162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2" name="TextBox 81"/>
          <p:cNvSpPr txBox="1"/>
          <p:nvPr/>
        </p:nvSpPr>
        <p:spPr>
          <a:xfrm>
            <a:off x="2273475" y="1752639"/>
            <a:ext cx="133588" cy="246221"/>
          </a:xfrm>
          <a:prstGeom prst="rect">
            <a:avLst/>
          </a:prstGeom>
          <a:noFill/>
        </p:spPr>
        <p:txBody>
          <a:bodyPr wrap="square" rtlCol="0">
            <a:spAutoFit/>
          </a:bodyPr>
          <a:lstStyle/>
          <a:p>
            <a:r>
              <a:rPr lang="ru-RU" sz="1000" dirty="0" smtClean="0">
                <a:solidFill>
                  <a:schemeClr val="bg1">
                    <a:lumMod val="95000"/>
                  </a:schemeClr>
                </a:solidFill>
                <a:latin typeface="Arial" panose="020B0604020202020204" pitchFamily="34" charset="0"/>
                <a:cs typeface="Arial" panose="020B0604020202020204" pitchFamily="34" charset="0"/>
              </a:rPr>
              <a:t>3</a:t>
            </a:r>
            <a:endParaRPr lang="ru-RU" sz="1000" dirty="0">
              <a:solidFill>
                <a:schemeClr val="bg1">
                  <a:lumMod val="95000"/>
                </a:schemeClr>
              </a:solidFill>
              <a:latin typeface="Arial" panose="020B0604020202020204" pitchFamily="34" charset="0"/>
              <a:cs typeface="Arial" panose="020B0604020202020204" pitchFamily="34" charset="0"/>
            </a:endParaRPr>
          </a:p>
        </p:txBody>
      </p:sp>
      <p:sp>
        <p:nvSpPr>
          <p:cNvPr id="84" name="Овал 83"/>
          <p:cNvSpPr/>
          <p:nvPr/>
        </p:nvSpPr>
        <p:spPr>
          <a:xfrm>
            <a:off x="3552843" y="2501893"/>
            <a:ext cx="219472" cy="162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5" name="TextBox 84"/>
          <p:cNvSpPr txBox="1"/>
          <p:nvPr/>
        </p:nvSpPr>
        <p:spPr>
          <a:xfrm>
            <a:off x="3556819" y="2453729"/>
            <a:ext cx="133588" cy="246221"/>
          </a:xfrm>
          <a:prstGeom prst="rect">
            <a:avLst/>
          </a:prstGeom>
          <a:noFill/>
        </p:spPr>
        <p:txBody>
          <a:bodyPr wrap="square" rtlCol="0">
            <a:spAutoFit/>
          </a:bodyPr>
          <a:lstStyle/>
          <a:p>
            <a:r>
              <a:rPr lang="ru-RU" sz="1000" dirty="0" smtClean="0">
                <a:solidFill>
                  <a:schemeClr val="bg1">
                    <a:lumMod val="95000"/>
                  </a:schemeClr>
                </a:solidFill>
                <a:latin typeface="Arial" panose="020B0604020202020204" pitchFamily="34" charset="0"/>
                <a:cs typeface="Arial" panose="020B0604020202020204" pitchFamily="34" charset="0"/>
              </a:rPr>
              <a:t>4</a:t>
            </a:r>
            <a:endParaRPr lang="ru-RU" sz="1000" dirty="0">
              <a:solidFill>
                <a:schemeClr val="bg1">
                  <a:lumMod val="95000"/>
                </a:schemeClr>
              </a:solidFill>
              <a:latin typeface="Arial" panose="020B0604020202020204" pitchFamily="34" charset="0"/>
              <a:cs typeface="Arial" panose="020B0604020202020204" pitchFamily="34" charset="0"/>
            </a:endParaRPr>
          </a:p>
        </p:txBody>
      </p:sp>
      <p:cxnSp>
        <p:nvCxnSpPr>
          <p:cNvPr id="86" name="Прямая со стрелкой 85"/>
          <p:cNvCxnSpPr/>
          <p:nvPr/>
        </p:nvCxnSpPr>
        <p:spPr>
          <a:xfrm flipH="1" flipV="1">
            <a:off x="2541582" y="3023550"/>
            <a:ext cx="456677" cy="57807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90" name="Овал 89"/>
          <p:cNvSpPr/>
          <p:nvPr/>
        </p:nvSpPr>
        <p:spPr>
          <a:xfrm>
            <a:off x="2043724" y="1406044"/>
            <a:ext cx="219472" cy="162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1" name="TextBox 90"/>
          <p:cNvSpPr txBox="1"/>
          <p:nvPr/>
        </p:nvSpPr>
        <p:spPr>
          <a:xfrm>
            <a:off x="2047700" y="1357880"/>
            <a:ext cx="133588" cy="246221"/>
          </a:xfrm>
          <a:prstGeom prst="rect">
            <a:avLst/>
          </a:prstGeom>
          <a:noFill/>
        </p:spPr>
        <p:txBody>
          <a:bodyPr wrap="square" rtlCol="0">
            <a:spAutoFit/>
          </a:bodyPr>
          <a:lstStyle/>
          <a:p>
            <a:r>
              <a:rPr lang="ru-RU" sz="1000" dirty="0" smtClean="0">
                <a:solidFill>
                  <a:schemeClr val="bg1">
                    <a:lumMod val="95000"/>
                  </a:schemeClr>
                </a:solidFill>
                <a:latin typeface="Arial" panose="020B0604020202020204" pitchFamily="34" charset="0"/>
                <a:cs typeface="Arial" panose="020B0604020202020204" pitchFamily="34" charset="0"/>
              </a:rPr>
              <a:t>6</a:t>
            </a:r>
            <a:endParaRPr lang="ru-RU" sz="1000" dirty="0">
              <a:solidFill>
                <a:schemeClr val="bg1">
                  <a:lumMod val="95000"/>
                </a:schemeClr>
              </a:solidFill>
              <a:latin typeface="Arial" panose="020B0604020202020204" pitchFamily="34" charset="0"/>
              <a:cs typeface="Arial" panose="020B0604020202020204" pitchFamily="34" charset="0"/>
            </a:endParaRPr>
          </a:p>
        </p:txBody>
      </p:sp>
      <p:pic>
        <p:nvPicPr>
          <p:cNvPr id="56" name="Рисунок 5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7505" y="100305"/>
            <a:ext cx="1378743" cy="352270"/>
          </a:xfrm>
          <a:prstGeom prst="rect">
            <a:avLst/>
          </a:prstGeom>
        </p:spPr>
      </p:pic>
      <p:pic>
        <p:nvPicPr>
          <p:cNvPr id="57" name="Рисунок 5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612768" y="1270435"/>
            <a:ext cx="1693121" cy="432594"/>
          </a:xfrm>
          <a:prstGeom prst="rect">
            <a:avLst/>
          </a:prstGeom>
        </p:spPr>
      </p:pic>
      <p:sp>
        <p:nvSpPr>
          <p:cNvPr id="66" name="Номер слайда 1"/>
          <p:cNvSpPr>
            <a:spLocks noGrp="1"/>
          </p:cNvSpPr>
          <p:nvPr>
            <p:ph type="sldNum" sz="quarter" idx="12"/>
          </p:nvPr>
        </p:nvSpPr>
        <p:spPr>
          <a:xfrm>
            <a:off x="7106795" y="4927812"/>
            <a:ext cx="1799083" cy="168372"/>
          </a:xfrm>
        </p:spPr>
        <p:txBody>
          <a:bodyPr/>
          <a:lstStyle/>
          <a:p>
            <a:r>
              <a:rPr lang="ru-RU" dirty="0"/>
              <a:t>5</a:t>
            </a:r>
            <a:endParaRPr lang="ru-RU" dirty="0"/>
          </a:p>
        </p:txBody>
      </p:sp>
    </p:spTree>
    <p:extLst>
      <p:ext uri="{BB962C8B-B14F-4D97-AF65-F5344CB8AC3E}">
        <p14:creationId xmlns:p14="http://schemas.microsoft.com/office/powerpoint/2010/main" val="3972119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18BDACE8-8371-4FFA-A4EA-AB4F1E2FF2A4}" type="slidenum">
              <a:rPr lang="ru-RU" smtClean="0"/>
              <a:pPr/>
              <a:t>6</a:t>
            </a:fld>
            <a:endParaRPr lang="ru-RU"/>
          </a:p>
        </p:txBody>
      </p:sp>
      <p:sp>
        <p:nvSpPr>
          <p:cNvPr id="3" name="Номер слайда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FF97884-00E2-448D-9521-D4592A0CD6F7}" type="slidenum">
              <a:rPr kumimoji="0" lang="ru-RU"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Прямоугольник 4"/>
          <p:cNvSpPr/>
          <p:nvPr/>
        </p:nvSpPr>
        <p:spPr>
          <a:xfrm>
            <a:off x="8632" y="1419622"/>
            <a:ext cx="9144000" cy="25717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000" b="1" dirty="0" smtClean="0">
                <a:solidFill>
                  <a:schemeClr val="bg1"/>
                </a:solidFill>
                <a:effectLst>
                  <a:outerShdw blurRad="38100" dist="38100" dir="2700000" algn="tl">
                    <a:srgbClr val="000000">
                      <a:alpha val="43137"/>
                    </a:srgbClr>
                  </a:outerShdw>
                </a:effectLst>
                <a:latin typeface="Arial Narrow" panose="020B0606020202030204" pitchFamily="34" charset="0"/>
              </a:rPr>
              <a:t>Акционерное общество «Федеральная корпорация </a:t>
            </a:r>
            <a:br>
              <a:rPr lang="ru-RU" sz="2000" b="1" dirty="0" smtClean="0">
                <a:solidFill>
                  <a:schemeClr val="bg1"/>
                </a:solidFill>
                <a:effectLst>
                  <a:outerShdw blurRad="38100" dist="38100" dir="2700000" algn="tl">
                    <a:srgbClr val="000000">
                      <a:alpha val="43137"/>
                    </a:srgbClr>
                  </a:outerShdw>
                </a:effectLst>
                <a:latin typeface="Arial Narrow" panose="020B0606020202030204" pitchFamily="34" charset="0"/>
              </a:rPr>
            </a:br>
            <a:r>
              <a:rPr lang="ru-RU" sz="2000" b="1" dirty="0" smtClean="0">
                <a:solidFill>
                  <a:schemeClr val="bg1"/>
                </a:solidFill>
                <a:effectLst>
                  <a:outerShdw blurRad="38100" dist="38100" dir="2700000" algn="tl">
                    <a:srgbClr val="000000">
                      <a:alpha val="43137"/>
                    </a:srgbClr>
                  </a:outerShdw>
                </a:effectLst>
                <a:latin typeface="Arial Narrow" panose="020B0606020202030204" pitchFamily="34" charset="0"/>
              </a:rPr>
              <a:t>по развитию малого и среднего предпринимательства»</a:t>
            </a:r>
          </a:p>
          <a:p>
            <a:pPr algn="ctr" fontAlgn="auto">
              <a:spcBef>
                <a:spcPts val="0"/>
              </a:spcBef>
              <a:spcAft>
                <a:spcPts val="0"/>
              </a:spcAft>
              <a:defRPr/>
            </a:pPr>
            <a:endParaRPr lang="ru-RU" sz="2000" b="1" dirty="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fontAlgn="auto">
              <a:spcBef>
                <a:spcPts val="0"/>
              </a:spcBef>
              <a:spcAft>
                <a:spcPts val="0"/>
              </a:spcAft>
              <a:defRPr/>
            </a:pPr>
            <a:r>
              <a:rPr lang="ru-RU" sz="2000" b="1" dirty="0" smtClean="0">
                <a:solidFill>
                  <a:schemeClr val="bg1"/>
                </a:solidFill>
                <a:effectLst>
                  <a:outerShdw blurRad="38100" dist="38100" dir="2700000" algn="tl">
                    <a:srgbClr val="000000">
                      <a:alpha val="43137"/>
                    </a:srgbClr>
                  </a:outerShdw>
                </a:effectLst>
                <a:latin typeface="Arial Narrow" panose="020B0606020202030204" pitchFamily="34" charset="0"/>
              </a:rPr>
              <a:t>Москва, Славянская площадь, д. 4, стр. 1, тел. +7 495 698 98 00</a:t>
            </a:r>
          </a:p>
          <a:p>
            <a:pPr algn="ctr" fontAlgn="auto">
              <a:spcBef>
                <a:spcPts val="0"/>
              </a:spcBef>
              <a:spcAft>
                <a:spcPts val="0"/>
              </a:spcAft>
              <a:defRPr/>
            </a:pPr>
            <a:r>
              <a:rPr lang="en-US" sz="2000" b="1" dirty="0" smtClean="0">
                <a:solidFill>
                  <a:schemeClr val="bg1"/>
                </a:solidFill>
                <a:effectLst>
                  <a:outerShdw blurRad="38100" dist="38100" dir="2700000" algn="tl">
                    <a:srgbClr val="000000">
                      <a:alpha val="43137"/>
                    </a:srgbClr>
                  </a:outerShdw>
                </a:effectLst>
                <a:latin typeface="Arial Narrow" panose="020B0606020202030204" pitchFamily="34" charset="0"/>
              </a:rPr>
              <a:t>www.acgrf.ru</a:t>
            </a:r>
            <a:r>
              <a:rPr lang="ru-RU" sz="2000" b="1" dirty="0" smtClean="0">
                <a:solidFill>
                  <a:schemeClr val="bg1"/>
                </a:solidFill>
                <a:effectLst>
                  <a:outerShdw blurRad="38100" dist="38100" dir="2700000" algn="tl">
                    <a:srgbClr val="000000">
                      <a:alpha val="43137"/>
                    </a:srgbClr>
                  </a:outerShdw>
                </a:effectLst>
                <a:latin typeface="Arial Narrow" panose="020B0606020202030204" pitchFamily="34" charset="0"/>
              </a:rPr>
              <a:t>, </a:t>
            </a:r>
            <a:r>
              <a:rPr lang="en-US" sz="2000" b="1" dirty="0" smtClean="0">
                <a:solidFill>
                  <a:schemeClr val="bg1"/>
                </a:solidFill>
                <a:effectLst>
                  <a:outerShdw blurRad="38100" dist="38100" dir="2700000" algn="tl">
                    <a:srgbClr val="000000">
                      <a:alpha val="43137"/>
                    </a:srgbClr>
                  </a:outerShdw>
                </a:effectLst>
                <a:latin typeface="Arial Narrow" panose="020B0606020202030204" pitchFamily="34" charset="0"/>
              </a:rPr>
              <a:t>info@acgrf.ru</a:t>
            </a:r>
            <a:endParaRPr lang="en-GB" sz="20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5" y="100305"/>
            <a:ext cx="1378743" cy="352270"/>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ivzx00lCwkujm639UydFu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wVVB00PYmky5iUe4uONJO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YQXdvDX7Z0.L2Naab4yPz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ivzx00lCwkujm639UydFuQ"/>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21807</TotalTime>
  <Words>1008</Words>
  <Application>Microsoft Office PowerPoint</Application>
  <PresentationFormat>Экран (16:9)</PresentationFormat>
  <Paragraphs>99</Paragraphs>
  <Slides>6</Slides>
  <Notes>5</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Arial Narrow</vt:lpstr>
      <vt:lpstr>Calibri</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kadyrova</dc:creator>
  <cp:lastModifiedBy>Лесохин Роман Владимирович</cp:lastModifiedBy>
  <cp:revision>676</cp:revision>
  <cp:lastPrinted>2014-12-08T09:30:27Z</cp:lastPrinted>
  <dcterms:created xsi:type="dcterms:W3CDTF">2014-06-30T05:53:46Z</dcterms:created>
  <dcterms:modified xsi:type="dcterms:W3CDTF">2016-02-02T18:12:39Z</dcterms:modified>
</cp:coreProperties>
</file>