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handoutMasterIdLst>
    <p:handoutMasterId r:id="rId33"/>
  </p:handoutMasterIdLst>
  <p:sldIdLst>
    <p:sldId id="290" r:id="rId2"/>
    <p:sldId id="289" r:id="rId3"/>
    <p:sldId id="300" r:id="rId4"/>
    <p:sldId id="283" r:id="rId5"/>
    <p:sldId id="285" r:id="rId6"/>
    <p:sldId id="288" r:id="rId7"/>
    <p:sldId id="312" r:id="rId8"/>
    <p:sldId id="313" r:id="rId9"/>
    <p:sldId id="314" r:id="rId10"/>
    <p:sldId id="315" r:id="rId11"/>
    <p:sldId id="309" r:id="rId12"/>
    <p:sldId id="302" r:id="rId13"/>
    <p:sldId id="308" r:id="rId14"/>
    <p:sldId id="305" r:id="rId15"/>
    <p:sldId id="306" r:id="rId16"/>
    <p:sldId id="292" r:id="rId17"/>
    <p:sldId id="293" r:id="rId18"/>
    <p:sldId id="301" r:id="rId19"/>
    <p:sldId id="310" r:id="rId20"/>
    <p:sldId id="296" r:id="rId21"/>
    <p:sldId id="297" r:id="rId22"/>
    <p:sldId id="298" r:id="rId23"/>
    <p:sldId id="299" r:id="rId24"/>
    <p:sldId id="311" r:id="rId25"/>
    <p:sldId id="286" r:id="rId26"/>
    <p:sldId id="304" r:id="rId27"/>
    <p:sldId id="295" r:id="rId28"/>
    <p:sldId id="307" r:id="rId29"/>
    <p:sldId id="278" r:id="rId30"/>
    <p:sldId id="269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ED1B34"/>
    <a:srgbClr val="F37065"/>
    <a:srgbClr val="0072BC"/>
    <a:srgbClr val="F8A8A2"/>
    <a:srgbClr val="ABC8E7"/>
    <a:srgbClr val="89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20.02.2019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20.02.2019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20.02.2019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  <p:sldLayoutId id="2147483694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02460"/>
              </p:ext>
            </p:extLst>
          </p:nvPr>
        </p:nvGraphicFramePr>
        <p:xfrm>
          <a:off x="1" y="1628800"/>
          <a:ext cx="831641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534"/>
                <a:gridCol w="2829205"/>
                <a:gridCol w="2540675"/>
              </a:tblGrid>
              <a:tr h="3888432"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Автодор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Внешэкономбанк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Газпром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Госкорпорация по </a:t>
                      </a: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ОрВД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Донэнерго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 РАО (все компании группы)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Калининградтеплосеть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Международный аэропорт «Уфа»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Мосводосток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Мосгортранс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Москоллектор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Мосэнерго</a:t>
                      </a:r>
                      <a:endParaRPr lang="en-US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Мурманэлектросбыт</a:t>
                      </a:r>
                    </a:p>
                    <a:p>
                      <a:pPr marL="342863" marR="0" indent="-342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Ненецкая нефтяная компания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Нижневартовскавиа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ОАК-Транспортные самолеты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Петербургский метрополитен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Почта России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ПРИМОРСКИЙ 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РЖД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Россети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Российская телевизионная и радиовещательная 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Ростелеком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Ростех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 (все компании группы)</a:t>
                      </a: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Русгидро</a:t>
                      </a:r>
                      <a:endParaRPr lang="ru-RU" sz="1200" b="0" kern="1200" dirty="0" smtClean="0">
                        <a:solidFill>
                          <a:srgbClr val="4D4D4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Севмаш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СИБУР Холдинг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Смоленскрегионтеплоэнерго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Ставрополькоммунэлектро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ТВЭЛ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грузовая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пассажирская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Югорская региональная электросетевая компания</a:t>
                      </a:r>
                    </a:p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endParaRPr lang="ru-RU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2000" dirty="0" smtClean="0"/>
              <a:t>Перечень заказчиков, в пользу которых Банком выдаются гарантии исполнения обязательств (в том числе гарантии возврата аванса) и тендерные гарантии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9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77272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430841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1" y="2176850"/>
            <a:ext cx="4487342" cy="2991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4068" y="2924944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лет, учредивших собственный бизнес (ИП, ЮЛ) не ранее, чем за 12 месяцев до обращения в Банк за кредитованием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29633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«Семейный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4535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семейных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344812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МСП, индивидуальным предпринимателям,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наемными работниками которых являются члены их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семей, или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юридические лица, в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работают члены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семьи.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93" y="2044298"/>
            <a:ext cx="3571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4698" y="6021288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691151"/>
              </p:ext>
            </p:extLst>
          </p:nvPr>
        </p:nvGraphicFramePr>
        <p:xfrm>
          <a:off x="280871" y="980728"/>
          <a:ext cx="776668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668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653" y="1844824"/>
            <a:ext cx="3913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кооперативов, а также членов сельскохозяйственных потребительских кооперативов – крестьянских (фермерских) хозяйств.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ЦЕЛИ КРЕДИТОВАНИЯ: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 (оборотные цели).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приобретение, реконструкция, модернизация, ремонт основных средств (инвестиционные цели)</a:t>
            </a:r>
          </a:p>
          <a:p>
            <a:pPr algn="just"/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4697269"/>
            <a:ext cx="7632848" cy="1107995"/>
            <a:chOff x="261700" y="2937525"/>
            <a:chExt cx="7632848" cy="1107995"/>
          </a:xfrm>
        </p:grpSpPr>
        <p:sp>
          <p:nvSpPr>
            <p:cNvPr id="6" name="TextBox 5"/>
            <p:cNvSpPr txBox="1"/>
            <p:nvPr/>
          </p:nvSpPr>
          <p:spPr>
            <a:xfrm>
              <a:off x="261700" y="2937526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7884" y="2937525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9236" y="2937526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859" y="3255754"/>
              <a:ext cx="603089" cy="58837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752" y="3228729"/>
              <a:ext cx="632508" cy="60308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700" y="3255754"/>
              <a:ext cx="639863" cy="6251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772" y="3297566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</a:t>
              </a:r>
              <a:r>
                <a:rPr lang="ru-RU" sz="1000" smtClean="0">
                  <a:latin typeface="Arial" pitchFamily="34" charset="0"/>
                  <a:cs typeface="Arial" pitchFamily="34" charset="0"/>
                </a:rPr>
                <a:t>до 25</a:t>
              </a: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3948" y="3183746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36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месяцев на оборотные цели </a:t>
              </a:r>
            </a:p>
            <a:p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84 месяцев на инвестиционные цели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2861" y="3367251"/>
              <a:ext cx="26716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8,9% годовых</a:t>
              </a:r>
            </a:p>
          </p:txBody>
        </p:sp>
      </p:grpSp>
      <p:sp>
        <p:nvSpPr>
          <p:cNvPr id="31" name="Freeform 5"/>
          <p:cNvSpPr/>
          <p:nvPr/>
        </p:nvSpPr>
        <p:spPr>
          <a:xfrm>
            <a:off x="219779" y="165473"/>
            <a:ext cx="7808605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03Machinery\PR\ИМИДЖ\Фотобанк\lori-0024921918-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3"/>
            <a:ext cx="3887214" cy="25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36298"/>
              </p:ext>
            </p:extLst>
          </p:nvPr>
        </p:nvGraphicFramePr>
        <p:xfrm>
          <a:off x="271109" y="98072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5976" y="2031529"/>
            <a:ext cx="3825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 производственных или потребительских кооперативов в соответствии с Федеральным законом № 193-ФЗ "О сельскохозяйственной кооперации"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КРЕДИТОВАНИЯ: 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 в области создания инфраструктуры сельскохозяйственной кооперации: приобретение, реконструкция, модернизация, ремонт основных средств; строительство зданий и сооружений производственного назначения (только по суммам от 10 млн рублей).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23406" y="4690148"/>
            <a:ext cx="8090547" cy="1835196"/>
            <a:chOff x="184271" y="3456138"/>
            <a:chExt cx="8090547" cy="1835196"/>
          </a:xfrm>
        </p:grpSpPr>
        <p:sp>
          <p:nvSpPr>
            <p:cNvPr id="20" name="TextBox 19"/>
            <p:cNvSpPr txBox="1"/>
            <p:nvPr/>
          </p:nvSpPr>
          <p:spPr>
            <a:xfrm>
              <a:off x="296669" y="3456139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8917" y="3456138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73133" y="3456139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015" y="3816179"/>
              <a:ext cx="603089" cy="58837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707" y="3816179"/>
              <a:ext cx="632508" cy="60308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974" y="3818794"/>
              <a:ext cx="639863" cy="62515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44741" y="381617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до 1000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6513" y="3816179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84 месяцев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271" y="5045113"/>
              <a:ext cx="80905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*При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субсидировании процентной ставки по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программам Минсельхоза РФ процентная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ставка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составит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от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1 до 5%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годовых</a:t>
              </a:r>
            </a:p>
          </p:txBody>
        </p:sp>
      </p:grpSp>
      <p:sp>
        <p:nvSpPr>
          <p:cNvPr id="32" name="Freeform 5"/>
          <p:cNvSpPr/>
          <p:nvPr/>
        </p:nvSpPr>
        <p:spPr>
          <a:xfrm>
            <a:off x="235803" y="209328"/>
            <a:ext cx="772057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M:\03Machinery\PR\ИМИДЖ\Фотобанк\lori-0026660385-a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9" y="1870311"/>
            <a:ext cx="3730482" cy="24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72350" y="5157192"/>
            <a:ext cx="2671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1632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92771"/>
              </p:ext>
            </p:extLst>
          </p:nvPr>
        </p:nvGraphicFramePr>
        <p:xfrm>
          <a:off x="395536" y="980728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844824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17" y="980728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4910971"/>
            <a:ext cx="2671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31060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«Стартап»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861" y="1581760"/>
            <a:ext cx="40324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бизнеса, в том числе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на: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оборотные цели (пополнение оборотных средств, финансирование текущей деятельности (включая выплату заработной платы, уплату налогов и пр. платежи);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инвестиционные цели (приобретение, реконструкция, модернизация, ремонт основных средств, строительно-монтажные работы.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68" y="3140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3501008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3532946"/>
            <a:ext cx="407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субсидировании процентной ставки по программам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Минэкономразвития РФ)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4575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28183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056" y="5749295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en-US" sz="1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500 млн руб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 руб. до 1000 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414374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450378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4399012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стартапов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3" t="16403" r="9791"/>
          <a:stretch/>
        </p:blipFill>
        <p:spPr>
          <a:xfrm>
            <a:off x="4967787" y="1690035"/>
            <a:ext cx="2930750" cy="35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38787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52743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5627" y="5157192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7"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5627" y="537553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"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516938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"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9947" y="5085184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Дальневосточного федерального округа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7" y="5343019"/>
            <a:ext cx="2475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более 36 месяцев</a:t>
            </a: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788529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«ДФО-</a:t>
                      </a:r>
                      <a:r>
                        <a:rPr lang="ru-RU" sz="2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820978"/>
            <a:ext cx="318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9947" y="5085184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M:\03Machinery\PR\ИМИДЖ\Фотобанк\lori-0005452698-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986"/>
            <a:ext cx="3974840" cy="27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1527" y="4995861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276515"/>
              </p:ext>
            </p:extLst>
          </p:nvPr>
        </p:nvGraphicFramePr>
        <p:xfrm>
          <a:off x="899592" y="738024"/>
          <a:ext cx="7486539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035"/>
                <a:gridCol w="2376264"/>
                <a:gridCol w="2160240"/>
              </a:tblGrid>
              <a:tr h="32096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Бизнес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навигатор Спорт»</a:t>
                      </a: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 бизнес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план, сформированный  на Портале Бизнес-навигатора МСП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закупка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цели исполнения контрактов в рамках Федерального закона 223-ФЗ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комплекс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прямое кредитование на цели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 инвестиционных строительных проектов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050" y="1668153"/>
            <a:ext cx="301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Финансирование на цели, предусмотренные бизнес- планом, сформированным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Портала Бизнес -навигатора МСП. 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Возможные бизнес-планы: магазин спорттоваров, фитнес-клуб, спортсекция для взрослых, тренажерный зал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085" y="4553296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5412678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391869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4826231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2987217"/>
            <a:ext cx="639863" cy="625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4124858"/>
            <a:ext cx="301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Не более 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998087"/>
            <a:ext cx="2741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881565" y="116632"/>
            <a:ext cx="743485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предпринимателей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 развития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3576330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92051" y="1758662"/>
            <a:ext cx="2336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инансирование в рамках контрактного кредитования в рамках Федерального закона 223-ФЗ на цели поставки спорттоваров, а также ремонта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спортивного </a:t>
            </a:r>
            <a:r>
              <a:rPr lang="ru-RU" sz="900">
                <a:latin typeface="Arial" pitchFamily="34" charset="0"/>
                <a:cs typeface="Arial" pitchFamily="34" charset="0"/>
              </a:rPr>
              <a:t>о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борудования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1" y="3220956"/>
            <a:ext cx="274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92051" y="40311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3 лет, но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не более срока действия контракта, увеличенного на 90 дней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78441" y="4980522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9,6% годовых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2372618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1844824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0" y="5808658"/>
            <a:ext cx="1259632" cy="3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340202" y="5772610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Гарантия КМСП в размере до 70%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от суммы кредита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40" y="2892290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21140" y="3828394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4792507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140" y="5673227"/>
            <a:ext cx="760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21140" y="6237312"/>
            <a:ext cx="7463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4497" y="1804970"/>
            <a:ext cx="213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Финансирование инвестиций в области создания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многофункциональных спортивных центров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8441" y="3184377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От 1 млн руб. до 500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руб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3180322"/>
            <a:ext cx="2160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От 1 млн руб. до 1000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руб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4497" y="4161842"/>
            <a:ext cx="213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Не более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184" y="4980522"/>
            <a:ext cx="2088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8,9% годовых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92051" y="5772610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Гарантия 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КМСП в размере до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от суммы кредита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28184" y="5772610"/>
            <a:ext cx="20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Гарантия 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КМСП в размере до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70%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от суммы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19941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0422" y="495336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560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53662"/>
              </p:ext>
            </p:extLst>
          </p:nvPr>
        </p:nvGraphicFramePr>
        <p:xfrm>
          <a:off x="467544" y="317068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479715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484273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2968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052" y="5324854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30279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207863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383372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549170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4842738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256952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млн, на оборотные цели – от 3 млн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5971767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Благодарим</a:t>
            </a:r>
            <a:br>
              <a:rPr lang="ru-RU" dirty="0" smtClean="0">
                <a:solidFill>
                  <a:srgbClr val="4D4D4D"/>
                </a:solidFill>
              </a:rPr>
            </a:br>
            <a:r>
              <a:rPr lang="ru-RU" dirty="0" smtClean="0">
                <a:solidFill>
                  <a:srgbClr val="4D4D4D"/>
                </a:solidFill>
              </a:rPr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9" y="142497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17058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2170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21705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257709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257709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8771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770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57709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57709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млн рублей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до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часов;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</a:t>
            </a:r>
            <a:r>
              <a:rPr lang="en-US" sz="1000" b="1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 рублей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до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рабочих дней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1000 млн рублей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от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Банк в цифрах </a:t>
            </a:r>
            <a:br>
              <a:rPr lang="ru-RU" sz="3200" dirty="0" smtClean="0"/>
            </a:br>
            <a:r>
              <a:rPr lang="ru-RU" sz="3200" dirty="0" smtClean="0"/>
              <a:t>(за весь период реализации программы)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06945" y="1228804"/>
            <a:ext cx="8280919" cy="2330102"/>
          </a:xfrm>
          <a:prstGeom prst="rect">
            <a:avLst/>
          </a:prstGeom>
          <a:solidFill>
            <a:srgbClr val="0072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049" y="1196752"/>
            <a:ext cx="3567764" cy="1047020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 algn="r">
              <a:buClr>
                <a:srgbClr val="E7692B"/>
              </a:buClr>
              <a:defRPr/>
            </a:pPr>
            <a:r>
              <a:rPr lang="ru-RU" sz="2100" b="1" dirty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 поддержанных субъектов МСП: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89385" y="1343247"/>
            <a:ext cx="3687068" cy="707876"/>
          </a:xfrm>
          <a:prstGeom prst="rect">
            <a:avLst/>
          </a:prstGeom>
        </p:spPr>
        <p:txBody>
          <a:bodyPr wrap="square" lIns="91431" tIns="45715" rIns="91431" bIns="45715" anchor="b">
            <a:spAutoFit/>
          </a:bodyPr>
          <a:lstStyle/>
          <a:p>
            <a:r>
              <a:rPr lang="ru-RU" sz="4000" b="1" spc="-127" dirty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&gt; </a:t>
            </a:r>
            <a:r>
              <a:rPr lang="ru-RU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</a:t>
            </a:r>
            <a:r>
              <a:rPr lang="en-US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</a:t>
            </a:r>
            <a:r>
              <a:rPr lang="ru-RU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4000" b="1" spc="-127" dirty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тысячи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1910" y="2420888"/>
            <a:ext cx="3567764" cy="1047020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средств, доведенных до субъектов МСП 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45737" y="2724522"/>
            <a:ext cx="3687068" cy="707876"/>
          </a:xfrm>
          <a:prstGeom prst="rect">
            <a:avLst/>
          </a:prstGeom>
        </p:spPr>
        <p:txBody>
          <a:bodyPr wrap="square" lIns="91431" tIns="45715" rIns="91431" bIns="45715" anchor="b">
            <a:spAutoFit/>
          </a:bodyPr>
          <a:lstStyle/>
          <a:p>
            <a:pPr lvl="0" defTabSz="685727"/>
            <a:r>
              <a:rPr lang="ru-RU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8</a:t>
            </a:r>
            <a:r>
              <a:rPr lang="en-US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50</a:t>
            </a:r>
            <a:r>
              <a:rPr lang="ru-RU" sz="4000" b="1" spc="-127" dirty="0" smtClean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4000" b="1" spc="-127" dirty="0">
                <a:solidFill>
                  <a:schemeClr val="bg1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26" name="Line 96"/>
          <p:cNvSpPr>
            <a:spLocks noChangeShapeType="1"/>
          </p:cNvSpPr>
          <p:nvPr/>
        </p:nvSpPr>
        <p:spPr bwMode="auto">
          <a:xfrm flipV="1">
            <a:off x="107504" y="2367339"/>
            <a:ext cx="8280920" cy="0"/>
          </a:xfrm>
          <a:prstGeom prst="line">
            <a:avLst/>
          </a:prstGeom>
          <a:noFill/>
          <a:ln w="25400" cap="flat">
            <a:solidFill>
              <a:srgbClr val="ED1B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 flipV="1">
            <a:off x="107503" y="3558155"/>
            <a:ext cx="8280361" cy="8011"/>
          </a:xfrm>
          <a:prstGeom prst="line">
            <a:avLst/>
          </a:prstGeom>
          <a:noFill/>
          <a:ln w="25400" cap="flat">
            <a:solidFill>
              <a:srgbClr val="ED1B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188" y="3988881"/>
            <a:ext cx="4503868" cy="723855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в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рамках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НГС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496" y="4691761"/>
            <a:ext cx="3687068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</a:t>
            </a:r>
            <a:r>
              <a:rPr lang="en-US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en-US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36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3998852"/>
            <a:ext cx="4040164" cy="400689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44-ФЗ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7964" y="4663188"/>
            <a:ext cx="4140460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12</a:t>
            </a:r>
            <a:r>
              <a:rPr lang="ru-RU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en-US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52</a:t>
            </a:r>
            <a:r>
              <a:rPr lang="en-US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</a:t>
            </a:r>
            <a:r>
              <a:rPr lang="en-US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руб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28372" y="5589258"/>
            <a:ext cx="4503868" cy="400689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buClr>
                <a:srgbClr val="E7692B"/>
              </a:buClr>
              <a:defRPr/>
            </a:pPr>
            <a:r>
              <a:rPr lang="ru-RU" sz="2100" b="1" dirty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</a:t>
            </a:r>
            <a:r>
              <a:rPr lang="ru-RU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поддержка</a:t>
            </a:r>
            <a:r>
              <a:rPr lang="en-US" sz="2100" b="1" dirty="0" smtClean="0">
                <a:solidFill>
                  <a:srgbClr val="4D4D4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*</a:t>
            </a:r>
            <a:endParaRPr lang="ru-RU" sz="2100" b="1" dirty="0">
              <a:solidFill>
                <a:srgbClr val="4D4D4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0772" y="5910569"/>
            <a:ext cx="3687068" cy="8155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47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49,</a:t>
            </a:r>
            <a:r>
              <a:rPr lang="en-US" sz="3600" b="1" spc="-127" dirty="0" smtClean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28 </a:t>
            </a:r>
            <a:r>
              <a:rPr lang="ru-RU" sz="3600" b="1" spc="-127" dirty="0">
                <a:solidFill>
                  <a:srgbClr val="F37065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700" b="1" spc="-127" dirty="0">
              <a:solidFill>
                <a:srgbClr val="F37065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59735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05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анные </a:t>
            </a:r>
            <a:r>
              <a:rPr lang="ru-RU" sz="105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</a:t>
            </a:r>
            <a:r>
              <a:rPr lang="en-US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.06.2018</a:t>
            </a:r>
            <a:endParaRPr lang="ru-RU" sz="105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1484784"/>
            <a:ext cx="7920879" cy="1584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6539" y="4168373"/>
            <a:ext cx="2545865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Прямое кредитование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168373"/>
            <a:ext cx="2520281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5125" y="1484784"/>
            <a:ext cx="7920879" cy="15841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3316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7322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124" y="4168373"/>
            <a:ext cx="2520281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</p:spTree>
    <p:extLst>
      <p:ext uri="{BB962C8B-B14F-4D97-AF65-F5344CB8AC3E}">
        <p14:creationId xmlns:p14="http://schemas.microsoft.com/office/powerpoint/2010/main" val="673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Основные преимущества получения гарантии МСП Банка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547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Words>3095</Words>
  <Application>Microsoft Office PowerPoint</Application>
  <PresentationFormat>Экран (4:3)</PresentationFormat>
  <Paragraphs>558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Банк в цифрах  (за весь период реализации программы)</vt:lpstr>
      <vt:lpstr>Презентация PowerPoint</vt:lpstr>
      <vt:lpstr>Основные преимущества получения гарантии МСП Банка</vt:lpstr>
      <vt:lpstr>Перечень заказчиков, в пользу которых Банком выдаются гарантии исполнения обязательств (в том числе гарантии возврата аванса) и тендерные гарантии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Парамонова Татьяна Владимировна</cp:lastModifiedBy>
  <cp:revision>235</cp:revision>
  <cp:lastPrinted>2017-11-27T08:27:26Z</cp:lastPrinted>
  <dcterms:created xsi:type="dcterms:W3CDTF">2017-08-03T13:00:25Z</dcterms:created>
  <dcterms:modified xsi:type="dcterms:W3CDTF">2019-02-20T09:25:41Z</dcterms:modified>
</cp:coreProperties>
</file>