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FFFFFF"/>
    <a:srgbClr val="007EFF"/>
    <a:srgbClr val="FF7D00"/>
    <a:srgbClr val="FF9300"/>
    <a:srgbClr val="AEF761"/>
    <a:srgbClr val="13DCF0"/>
    <a:srgbClr val="FF0000"/>
    <a:srgbClr val="FFC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0"/>
    <p:restoredTop sz="94721"/>
  </p:normalViewPr>
  <p:slideViewPr>
    <p:cSldViewPr snapToGrid="0" snapToObjects="1">
      <p:cViewPr>
        <p:scale>
          <a:sx n="110" d="100"/>
          <a:sy n="110" d="100"/>
        </p:scale>
        <p:origin x="15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97528-FD5E-5240-8002-FD39BC736802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BD514-1395-1B44-8B15-F9A7D3631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2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7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2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985F-5861-6443-87B0-35D3A8E87885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8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ilot@innov-zakupki.ru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5901"/>
            <a:ext cx="1219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Группа компаний «Синапс»</a:t>
            </a:r>
            <a:endParaRPr lang="ru-RU" sz="1200" cap="all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7359" b="90986"/>
          <a:stretch/>
        </p:blipFill>
        <p:spPr>
          <a:xfrm>
            <a:off x="5789411" y="708801"/>
            <a:ext cx="613177" cy="6119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3658512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Сергей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Картаев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генеральный директор «Синапс-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Мск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»</a:t>
            </a:r>
          </a:p>
          <a:p>
            <a:pPr algn="ctr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к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оординатор проекта «Инновационные закупки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»</a:t>
            </a:r>
          </a:p>
          <a:p>
            <a:pPr algn="ctr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Февраль 2019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Москва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48000" y="-537340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EA1C3D"/>
                </a:solidFill>
                <a:latin typeface="Formular" charset="0"/>
              </a:rPr>
              <a:t>, </a:t>
            </a:r>
            <a:r>
              <a:rPr lang="ru-RU" sz="3200" dirty="0">
                <a:solidFill>
                  <a:srgbClr val="EA1C3D"/>
                </a:solidFill>
                <a:latin typeface="Formular" charset="0"/>
              </a:rPr>
              <a:t>РЭДИСОН РОЙАЛ, 17 АПРЕЛЯ 2017 Г. </a:t>
            </a:r>
            <a:endParaRPr lang="ru-RU" dirty="0"/>
          </a:p>
        </p:txBody>
      </p:sp>
      <p:pic>
        <p:nvPicPr>
          <p:cNvPr id="16" name="Изображение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0898" y="5322210"/>
            <a:ext cx="3746501" cy="11801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11704" y="1985587"/>
            <a:ext cx="12192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Платформа закупок</a:t>
            </a:r>
            <a:b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</a:br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и платформа </a:t>
            </a:r>
            <a:r>
              <a:rPr lang="ru-RU" sz="3200" b="1" cap="all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внедрения инноваций</a:t>
            </a:r>
            <a:endParaRPr lang="ru-RU" sz="3200" b="1" cap="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18" name="Изображение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01148" y="5322210"/>
            <a:ext cx="1789702" cy="1180189"/>
          </a:xfrm>
          <a:prstGeom prst="rect">
            <a:avLst/>
          </a:prstGeom>
        </p:spPr>
      </p:pic>
      <p:pic>
        <p:nvPicPr>
          <p:cNvPr id="19" name="Изображение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7693" y="5322210"/>
            <a:ext cx="3833407" cy="1180189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1157693" y="5322210"/>
            <a:ext cx="9777007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57692" y="6502399"/>
            <a:ext cx="9777007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004992"/>
            <a:ext cx="1219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По материалам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проекта «Инновационные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закупки»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3623" y="393769"/>
            <a:ext cx="8235861" cy="1033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Платформа закупок: элементы</a:t>
            </a:r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>
          <a:xfrm>
            <a:off x="733107" y="1930880"/>
            <a:ext cx="10365369" cy="4300450"/>
            <a:chOff x="479769" y="1930880"/>
            <a:chExt cx="10365369" cy="4300450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2816894" y="1930880"/>
              <a:ext cx="5702465" cy="4300450"/>
            </a:xfrm>
            <a:prstGeom prst="roundRect">
              <a:avLst>
                <a:gd name="adj" fmla="val 2329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ru-RU" sz="16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2968831" y="2477128"/>
              <a:ext cx="5391398" cy="3492954"/>
              <a:chOff x="2968831" y="2402783"/>
              <a:chExt cx="5391398" cy="3492954"/>
            </a:xfrm>
          </p:grpSpPr>
          <p:sp>
            <p:nvSpPr>
              <p:cNvPr id="15" name="Овал 14"/>
              <p:cNvSpPr/>
              <p:nvPr/>
            </p:nvSpPr>
            <p:spPr>
              <a:xfrm>
                <a:off x="2968831" y="2402783"/>
                <a:ext cx="5391398" cy="3492954"/>
              </a:xfrm>
              <a:prstGeom prst="ellipse">
                <a:avLst/>
              </a:prstGeom>
              <a:solidFill>
                <a:srgbClr val="F4B183">
                  <a:alpha val="56078"/>
                </a:srgb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3200401" y="2873828"/>
                <a:ext cx="4928259" cy="282632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3711039" y="3216307"/>
                <a:ext cx="3906982" cy="213626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4191990" y="3595923"/>
                <a:ext cx="2945080" cy="135493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721776" y="3945017"/>
                <a:ext cx="1885508" cy="76862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5463797" y="3661112"/>
                <a:ext cx="401467" cy="221599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ЕИС</a:t>
                </a:r>
                <a:endPara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5024625" y="4072081"/>
                <a:ext cx="1279811" cy="443198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Правила</a:t>
                </a:r>
              </a:p>
              <a:p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223-ФЗ, 44-ФЗ</a:t>
                </a:r>
                <a:endPara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321860" y="3360308"/>
                <a:ext cx="685341" cy="221599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 ЭТП</a:t>
                </a:r>
              </a:p>
            </p:txBody>
          </p:sp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5229401" y="2984970"/>
                <a:ext cx="870259" cy="221599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18 банков</a:t>
                </a:r>
              </a:p>
            </p:txBody>
          </p:sp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3636324" y="2438408"/>
                <a:ext cx="4056413" cy="443198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Органы</a:t>
                </a:r>
                <a:b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ru-RU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регулирования и контроля</a:t>
                </a:r>
                <a:endParaRPr lang="ru-RU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4" name="Загнутый угол 33"/>
            <p:cNvSpPr/>
            <p:nvPr/>
          </p:nvSpPr>
          <p:spPr>
            <a:xfrm>
              <a:off x="8851884" y="4312674"/>
              <a:ext cx="1993254" cy="1918656"/>
            </a:xfrm>
            <a:prstGeom prst="foldedCorner">
              <a:avLst>
                <a:gd name="adj" fmla="val 2076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cap="all" dirty="0" smtClean="0">
                  <a:solidFill>
                    <a:srgbClr val="C00000"/>
                  </a:solidFill>
                  <a:latin typeface="+mj-lt"/>
                </a:rPr>
                <a:t>Договор</a:t>
              </a:r>
              <a:endParaRPr lang="ru-RU" sz="1400" dirty="0">
                <a:solidFill>
                  <a:srgbClr val="C00000"/>
                </a:solidFill>
                <a:latin typeface="+mj-lt"/>
              </a:endParaRP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Соответствие требованиям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Минимальная цена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4" name="Загнутый угол 23"/>
            <p:cNvSpPr/>
            <p:nvPr/>
          </p:nvSpPr>
          <p:spPr>
            <a:xfrm>
              <a:off x="479769" y="4312674"/>
              <a:ext cx="1993254" cy="1918656"/>
            </a:xfrm>
            <a:prstGeom prst="foldedCorner">
              <a:avLst>
                <a:gd name="adj" fmla="val 2076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cap="all" dirty="0">
                  <a:solidFill>
                    <a:srgbClr val="C00000"/>
                  </a:solidFill>
                  <a:latin typeface="+mj-lt"/>
                </a:rPr>
                <a:t>Предложение</a:t>
              </a:r>
              <a:r>
                <a:rPr lang="ru-RU" sz="1400" dirty="0">
                  <a:solidFill>
                    <a:srgbClr val="C00000"/>
                  </a:solidFill>
                  <a:latin typeface="+mj-lt"/>
                </a:rPr>
                <a:t> = заявка участника</a:t>
              </a: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Подтверждение соответствия требованиям</a:t>
              </a: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Цена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5" name="Загнутый угол 24"/>
            <p:cNvSpPr/>
            <p:nvPr/>
          </p:nvSpPr>
          <p:spPr>
            <a:xfrm>
              <a:off x="505897" y="1930880"/>
              <a:ext cx="1959934" cy="1984488"/>
            </a:xfrm>
            <a:prstGeom prst="foldedCorner">
              <a:avLst>
                <a:gd name="adj" fmla="val 2076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cap="all" dirty="0">
                  <a:solidFill>
                    <a:srgbClr val="C00000"/>
                  </a:solidFill>
                </a:rPr>
                <a:t>Спрос</a:t>
              </a:r>
              <a:r>
                <a:rPr lang="ru-RU" sz="1400" dirty="0">
                  <a:solidFill>
                    <a:srgbClr val="C00000"/>
                  </a:solidFill>
                </a:rPr>
                <a:t> = закупочная документация</a:t>
              </a:r>
            </a:p>
            <a:p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Требования к</a:t>
              </a: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продукции</a:t>
              </a: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поставщику</a:t>
              </a:r>
            </a:p>
            <a:p>
              <a:pPr marL="355600" indent="-177800">
                <a:buFont typeface="Arial" charset="0"/>
                <a:buChar char="•"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условиям поставки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49" name="Прямая со стрелкой 48"/>
            <p:cNvCxnSpPr>
              <a:stCxn id="25" idx="3"/>
            </p:cNvCxnSpPr>
            <p:nvPr/>
          </p:nvCxnSpPr>
          <p:spPr>
            <a:xfrm flipV="1">
              <a:off x="2465831" y="2916815"/>
              <a:ext cx="351063" cy="630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>
              <a:stCxn id="24" idx="3"/>
            </p:cNvCxnSpPr>
            <p:nvPr/>
          </p:nvCxnSpPr>
          <p:spPr>
            <a:xfrm>
              <a:off x="2473023" y="5272002"/>
              <a:ext cx="34387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endCxn id="34" idx="1"/>
            </p:cNvCxnSpPr>
            <p:nvPr/>
          </p:nvCxnSpPr>
          <p:spPr>
            <a:xfrm>
              <a:off x="8545484" y="5272002"/>
              <a:ext cx="306400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>
              <a:stCxn id="34" idx="0"/>
            </p:cNvCxnSpPr>
            <p:nvPr/>
          </p:nvCxnSpPr>
          <p:spPr>
            <a:xfrm flipV="1">
              <a:off x="9848511" y="2817277"/>
              <a:ext cx="4052" cy="149539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Заголовок 1"/>
            <p:cNvSpPr txBox="1">
              <a:spLocks/>
            </p:cNvSpPr>
            <p:nvPr/>
          </p:nvSpPr>
          <p:spPr>
            <a:xfrm>
              <a:off x="4325028" y="2112797"/>
              <a:ext cx="2686197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cap="all" dirty="0" smtClean="0">
                  <a:solidFill>
                    <a:srgbClr val="C00000"/>
                  </a:solidFill>
                </a:rPr>
                <a:t>Платформа закупок</a:t>
              </a:r>
              <a:endParaRPr lang="ru-RU" sz="1600" cap="all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8" name="Заголовок 1"/>
          <p:cNvSpPr txBox="1">
            <a:spLocks/>
          </p:cNvSpPr>
          <p:nvPr/>
        </p:nvSpPr>
        <p:spPr>
          <a:xfrm>
            <a:off x="8772697" y="1930880"/>
            <a:ext cx="3109369" cy="8863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rgbClr val="C00000"/>
                </a:solidFill>
              </a:rPr>
              <a:t>Результат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Закупленная продукция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Экономия</a:t>
            </a:r>
            <a:b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закупке продукции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3623" y="393769"/>
            <a:ext cx="8235861" cy="1033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Платформа закупок: вопросы и проблемы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sp>
        <p:nvSpPr>
          <p:cNvPr id="74" name="Скругленный прямоугольник 73"/>
          <p:cNvSpPr/>
          <p:nvPr/>
        </p:nvSpPr>
        <p:spPr>
          <a:xfrm>
            <a:off x="3070232" y="1930880"/>
            <a:ext cx="5702465" cy="4300450"/>
          </a:xfrm>
          <a:prstGeom prst="roundRect">
            <a:avLst>
              <a:gd name="adj" fmla="val 2329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8772697" y="1930880"/>
            <a:ext cx="3109369" cy="8863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rgbClr val="C00000"/>
                </a:solidFill>
              </a:rPr>
              <a:t>Результат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Закупленная продукция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Экономия</a:t>
            </a:r>
            <a:b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закупке продукции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Загнутый угол 33"/>
          <p:cNvSpPr/>
          <p:nvPr/>
        </p:nvSpPr>
        <p:spPr>
          <a:xfrm>
            <a:off x="9105222" y="4312674"/>
            <a:ext cx="1993254" cy="1918656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 smtClean="0">
                <a:solidFill>
                  <a:srgbClr val="C00000"/>
                </a:solidFill>
                <a:latin typeface="+mj-lt"/>
              </a:rPr>
              <a:t>Договор</a:t>
            </a:r>
            <a:endParaRPr lang="ru-RU" sz="1400" dirty="0">
              <a:solidFill>
                <a:srgbClr val="C00000"/>
              </a:solidFill>
              <a:latin typeface="+mj-lt"/>
            </a:endParaRP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Соответствие требованиям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Минимальная цена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" name="Загнутый угол 23"/>
          <p:cNvSpPr/>
          <p:nvPr/>
        </p:nvSpPr>
        <p:spPr>
          <a:xfrm>
            <a:off x="733107" y="4312674"/>
            <a:ext cx="1993254" cy="1918656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>
                <a:solidFill>
                  <a:srgbClr val="C00000"/>
                </a:solidFill>
                <a:latin typeface="+mj-lt"/>
              </a:rPr>
              <a:t>Предложение</a:t>
            </a:r>
            <a:r>
              <a:rPr lang="ru-RU" sz="1400" dirty="0">
                <a:solidFill>
                  <a:srgbClr val="C00000"/>
                </a:solidFill>
                <a:latin typeface="+mj-lt"/>
              </a:rPr>
              <a:t> = заявка участника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Подтверждение соответствия требованиям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Цена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759235" y="1930880"/>
            <a:ext cx="1959934" cy="1984488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>
                <a:solidFill>
                  <a:srgbClr val="C00000"/>
                </a:solidFill>
              </a:rPr>
              <a:t>Спрос</a:t>
            </a:r>
            <a:r>
              <a:rPr lang="ru-RU" sz="1400" dirty="0">
                <a:solidFill>
                  <a:srgbClr val="C00000"/>
                </a:solidFill>
              </a:rPr>
              <a:t> = закупочная документация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Требования к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продукции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поставщику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условиям поставки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>
            <a:stCxn id="25" idx="3"/>
          </p:cNvCxnSpPr>
          <p:nvPr/>
        </p:nvCxnSpPr>
        <p:spPr>
          <a:xfrm flipV="1">
            <a:off x="2719169" y="2916815"/>
            <a:ext cx="351063" cy="63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4" idx="3"/>
          </p:cNvCxnSpPr>
          <p:nvPr/>
        </p:nvCxnSpPr>
        <p:spPr>
          <a:xfrm>
            <a:off x="2726361" y="5272002"/>
            <a:ext cx="34387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4" idx="1"/>
          </p:cNvCxnSpPr>
          <p:nvPr/>
        </p:nvCxnSpPr>
        <p:spPr>
          <a:xfrm>
            <a:off x="8798822" y="5272002"/>
            <a:ext cx="3064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Заголовок 1"/>
          <p:cNvSpPr txBox="1">
            <a:spLocks/>
          </p:cNvSpPr>
          <p:nvPr/>
        </p:nvSpPr>
        <p:spPr>
          <a:xfrm>
            <a:off x="4578366" y="2112797"/>
            <a:ext cx="2686197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rgbClr val="C00000"/>
                </a:solidFill>
              </a:rPr>
              <a:t>Платформа закупок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 rot="726847">
            <a:off x="199917" y="3468854"/>
            <a:ext cx="2503492" cy="533205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vert="horz" wrap="square" lIns="72000" tIns="72000" rIns="72000" bIns="7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закупать?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формируются требования?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 rot="720000">
            <a:off x="166952" y="5829822"/>
            <a:ext cx="2351948" cy="533205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vert="horz" wrap="square" lIns="72000" tIns="72000" rIns="72000" bIns="7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если может быть лучше?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проверить соответствие?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7649294" y="1319413"/>
            <a:ext cx="4232772" cy="533205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vert="horz" wrap="square" lIns="72000" tIns="72000" rIns="72000" bIns="7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cap="all" smtClean="0">
                <a:solidFill>
                  <a:srgbClr val="FF0000"/>
                </a:solidFill>
              </a:rPr>
              <a:t>Экономим по частям, </a:t>
            </a:r>
            <a:r>
              <a:rPr lang="ru-RU" sz="1400" cap="all" dirty="0" smtClean="0">
                <a:solidFill>
                  <a:srgbClr val="FF0000"/>
                </a:solidFill>
              </a:rPr>
              <a:t>переплачиваем за целое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(Экономим на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КАПЕКСах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переплачиваем за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ОПЕКСы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 rot="726847">
            <a:off x="8976113" y="3960379"/>
            <a:ext cx="2882093" cy="533205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vert="horz" wrap="square" lIns="72000" tIns="72000" rIns="72000" bIns="7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будет в случае срыва договора?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Какова вероятность срыва?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024600" y="3406675"/>
            <a:ext cx="2505824" cy="157964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wrap="square" lIns="72000" tIns="72000" rIns="72000" bIns="7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Необоснованно высокие временные и финансовые затраты на закупку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(особенно для МСП)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Высокие риски провала рынка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(особенно для МСП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4" name="Прямая со стрелкой 43"/>
          <p:cNvCxnSpPr>
            <a:endCxn id="38" idx="1"/>
          </p:cNvCxnSpPr>
          <p:nvPr/>
        </p:nvCxnSpPr>
        <p:spPr>
          <a:xfrm>
            <a:off x="5716841" y="4196497"/>
            <a:ext cx="307759" cy="1"/>
          </a:xfrm>
          <a:prstGeom prst="straightConnector1">
            <a:avLst/>
          </a:prstGeom>
          <a:ln>
            <a:solidFill>
              <a:srgbClr val="C0000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3502372" y="2620609"/>
            <a:ext cx="2214469" cy="3160540"/>
            <a:chOff x="3502372" y="2430609"/>
            <a:chExt cx="2214469" cy="3160540"/>
          </a:xfrm>
        </p:grpSpPr>
        <p:sp>
          <p:nvSpPr>
            <p:cNvPr id="32" name="Заголовок 1"/>
            <p:cNvSpPr txBox="1">
              <a:spLocks/>
            </p:cNvSpPr>
            <p:nvPr/>
          </p:nvSpPr>
          <p:spPr>
            <a:xfrm>
              <a:off x="3502372" y="2752509"/>
              <a:ext cx="2068458" cy="53320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txBody>
            <a:bodyPr vert="horz" wrap="square" lIns="72000" tIns="72000" rIns="72000" bIns="7200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Сложные, постоянно изменяющиеся правила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Заголовок 1"/>
            <p:cNvSpPr txBox="1">
              <a:spLocks/>
            </p:cNvSpPr>
            <p:nvPr/>
          </p:nvSpPr>
          <p:spPr>
            <a:xfrm>
              <a:off x="3502372" y="3371050"/>
              <a:ext cx="2068458" cy="5332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txBody>
            <a:bodyPr vert="horz" wrap="square" lIns="72000" tIns="72000" rIns="72000" bIns="7200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ЕИС </a:t>
              </a:r>
              <a:r>
                <a:rPr lang="mr-I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–</a:t>
              </a: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«узкое горло», работающее со сбоями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Заголовок 1"/>
            <p:cNvSpPr txBox="1">
              <a:spLocks/>
            </p:cNvSpPr>
            <p:nvPr/>
          </p:nvSpPr>
          <p:spPr>
            <a:xfrm>
              <a:off x="3502372" y="4000468"/>
              <a:ext cx="2068458" cy="33930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vert="horz" wrap="square" lIns="72000" tIns="72000" rIns="72000" bIns="7200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Олигополия ЭТП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Заголовок 1"/>
            <p:cNvSpPr txBox="1">
              <a:spLocks/>
            </p:cNvSpPr>
            <p:nvPr/>
          </p:nvSpPr>
          <p:spPr>
            <a:xfrm>
              <a:off x="3502372" y="4428552"/>
              <a:ext cx="2068458" cy="33930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txBody>
            <a:bodyPr vert="horz" wrap="square" lIns="72000" tIns="72000" rIns="72000" bIns="7200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Олигополия банков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Заголовок 1"/>
            <p:cNvSpPr txBox="1">
              <a:spLocks/>
            </p:cNvSpPr>
            <p:nvPr/>
          </p:nvSpPr>
          <p:spPr>
            <a:xfrm>
              <a:off x="3502372" y="4856629"/>
              <a:ext cx="2068458" cy="727104"/>
            </a:xfrm>
            <a:prstGeom prst="rect">
              <a:avLst/>
            </a:prstGeom>
            <a:solidFill>
              <a:srgbClr val="F4B183">
                <a:alpha val="50196"/>
              </a:srgbClr>
            </a:solidFill>
            <a:ln>
              <a:solidFill>
                <a:srgbClr val="FF0000"/>
              </a:solidFill>
            </a:ln>
          </p:spPr>
          <p:txBody>
            <a:bodyPr vert="horz" wrap="square" lIns="72000" tIns="72000" rIns="72000" bIns="7200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Избыточный контроль</a:t>
              </a:r>
            </a:p>
            <a:p>
              <a:pPr algn="ctr"/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Неоднозначная трактовка правил</a:t>
              </a:r>
              <a:endPara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 flipH="1">
              <a:off x="5685852" y="2752509"/>
              <a:ext cx="30989" cy="283864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Заголовок 1"/>
            <p:cNvSpPr txBox="1">
              <a:spLocks/>
            </p:cNvSpPr>
            <p:nvPr/>
          </p:nvSpPr>
          <p:spPr>
            <a:xfrm>
              <a:off x="4018178" y="2430609"/>
              <a:ext cx="1244866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cap="all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Проблемы</a:t>
              </a:r>
              <a:endParaRPr lang="ru-RU" sz="1600" cap="all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9" name="Заголовок 1"/>
          <p:cNvSpPr txBox="1">
            <a:spLocks/>
          </p:cNvSpPr>
          <p:nvPr/>
        </p:nvSpPr>
        <p:spPr>
          <a:xfrm>
            <a:off x="6529356" y="2620609"/>
            <a:ext cx="1244866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Следствия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10101849" y="2817277"/>
            <a:ext cx="4052" cy="14953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9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3623" y="393769"/>
            <a:ext cx="8537873" cy="1033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Платформа внедрения инноваций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элементы, результат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sp>
        <p:nvSpPr>
          <p:cNvPr id="74" name="Скругленный прямоугольник 73"/>
          <p:cNvSpPr/>
          <p:nvPr/>
        </p:nvSpPr>
        <p:spPr>
          <a:xfrm>
            <a:off x="3070232" y="1930880"/>
            <a:ext cx="5702465" cy="4300450"/>
          </a:xfrm>
          <a:prstGeom prst="roundRect">
            <a:avLst>
              <a:gd name="adj" fmla="val 2329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3222169" y="2477128"/>
            <a:ext cx="5391398" cy="3492954"/>
            <a:chOff x="2968831" y="2402783"/>
            <a:chExt cx="5391398" cy="3492954"/>
          </a:xfrm>
        </p:grpSpPr>
        <p:sp>
          <p:nvSpPr>
            <p:cNvPr id="15" name="Овал 14"/>
            <p:cNvSpPr/>
            <p:nvPr/>
          </p:nvSpPr>
          <p:spPr>
            <a:xfrm>
              <a:off x="2968831" y="2402783"/>
              <a:ext cx="5391398" cy="3492954"/>
            </a:xfrm>
            <a:prstGeom prst="ellipse">
              <a:avLst/>
            </a:prstGeom>
            <a:solidFill>
              <a:srgbClr val="F4B183">
                <a:alpha val="56078"/>
              </a:srgb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00401" y="2873828"/>
              <a:ext cx="4928259" cy="28263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711039" y="3216307"/>
              <a:ext cx="3906982" cy="213626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191990" y="3595923"/>
              <a:ext cx="2945080" cy="13549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Овал 1"/>
            <p:cNvSpPr/>
            <p:nvPr/>
          </p:nvSpPr>
          <p:spPr>
            <a:xfrm>
              <a:off x="4721776" y="3945017"/>
              <a:ext cx="1885508" cy="7686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4957948" y="3674190"/>
              <a:ext cx="1413163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База знаний</a:t>
              </a:r>
              <a:endPara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793350" y="4149260"/>
              <a:ext cx="1742357" cy="387798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4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Открытые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стандарты</a:t>
              </a:r>
            </a:p>
            <a:p>
              <a:pPr algn="ctr"/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Единый язык (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TDL)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4457728" y="3349710"/>
              <a:ext cx="2610849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Коммуникационные сервисы</a:t>
              </a:r>
              <a:endPara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4497269" y="2972605"/>
              <a:ext cx="2531769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Инфраструктурные сервисы</a:t>
              </a:r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5129619" y="2583939"/>
              <a:ext cx="1077015" cy="2215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Арбитраж</a:t>
              </a:r>
              <a:endPara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4" name="Загнутый угол 33"/>
          <p:cNvSpPr/>
          <p:nvPr/>
        </p:nvSpPr>
        <p:spPr>
          <a:xfrm>
            <a:off x="9105222" y="4312674"/>
            <a:ext cx="1993254" cy="1918656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 smtClean="0">
                <a:solidFill>
                  <a:srgbClr val="C00000"/>
                </a:solidFill>
                <a:latin typeface="+mj-lt"/>
              </a:rPr>
              <a:t>Система Договоров (соглашений)</a:t>
            </a:r>
            <a:br>
              <a:rPr lang="ru-RU" sz="1400" cap="all" dirty="0" smtClean="0">
                <a:solidFill>
                  <a:srgbClr val="C00000"/>
                </a:solidFill>
                <a:latin typeface="+mj-lt"/>
              </a:rPr>
            </a:br>
            <a:r>
              <a:rPr lang="ru-RU" sz="1400" cap="all" dirty="0" smtClean="0">
                <a:solidFill>
                  <a:srgbClr val="C00000"/>
                </a:solidFill>
                <a:latin typeface="+mj-lt"/>
              </a:rPr>
              <a:t>о кооперации (сотрудничестве)</a:t>
            </a:r>
            <a:endParaRPr lang="ru-RU" sz="1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Загнутый угол 23"/>
          <p:cNvSpPr/>
          <p:nvPr/>
        </p:nvSpPr>
        <p:spPr>
          <a:xfrm>
            <a:off x="769380" y="3207624"/>
            <a:ext cx="1993254" cy="1755617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>
                <a:solidFill>
                  <a:srgbClr val="C00000"/>
                </a:solidFill>
                <a:latin typeface="+mj-lt"/>
              </a:rPr>
              <a:t>Предложение</a:t>
            </a:r>
            <a:r>
              <a:rPr lang="ru-RU" sz="1400" dirty="0">
                <a:solidFill>
                  <a:srgbClr val="C00000"/>
                </a:solidFill>
                <a:latin typeface="+mj-lt"/>
              </a:rPr>
              <a:t> = </a:t>
            </a:r>
            <a:r>
              <a:rPr lang="ru-RU" sz="1400" dirty="0" smtClean="0">
                <a:solidFill>
                  <a:srgbClr val="C00000"/>
                </a:solidFill>
                <a:latin typeface="+mj-lt"/>
              </a:rPr>
              <a:t>решения задач</a:t>
            </a:r>
            <a:endParaRPr lang="ru-RU" sz="1400" dirty="0">
              <a:solidFill>
                <a:srgbClr val="C00000"/>
              </a:solidFill>
              <a:latin typeface="+mj-lt"/>
            </a:endParaRP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Предлагаемые целевые эффекты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Способы их достижения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769380" y="1441345"/>
            <a:ext cx="1959934" cy="1692731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>
                <a:solidFill>
                  <a:srgbClr val="C00000"/>
                </a:solidFill>
              </a:rPr>
              <a:t>Спрос</a:t>
            </a:r>
            <a:r>
              <a:rPr lang="ru-RU" sz="1400" dirty="0">
                <a:solidFill>
                  <a:srgbClr val="C00000"/>
                </a:solidFill>
              </a:rPr>
              <a:t> = </a:t>
            </a:r>
            <a:r>
              <a:rPr lang="ru-RU" sz="1400" dirty="0" smtClean="0">
                <a:solidFill>
                  <a:srgbClr val="C00000"/>
                </a:solidFill>
              </a:rPr>
              <a:t>задачи на изменение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Требуемые целевые эффекты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Ограничения на их достижение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>
            <a:stCxn id="25" idx="3"/>
          </p:cNvCxnSpPr>
          <p:nvPr/>
        </p:nvCxnSpPr>
        <p:spPr>
          <a:xfrm>
            <a:off x="2729314" y="2287711"/>
            <a:ext cx="340918" cy="3079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4" idx="3"/>
            <a:endCxn id="74" idx="1"/>
          </p:cNvCxnSpPr>
          <p:nvPr/>
        </p:nvCxnSpPr>
        <p:spPr>
          <a:xfrm flipV="1">
            <a:off x="2762634" y="4081105"/>
            <a:ext cx="307598" cy="43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4" idx="1"/>
          </p:cNvCxnSpPr>
          <p:nvPr/>
        </p:nvCxnSpPr>
        <p:spPr>
          <a:xfrm>
            <a:off x="8798822" y="5272002"/>
            <a:ext cx="3064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Заголовок 1"/>
          <p:cNvSpPr txBox="1">
            <a:spLocks/>
          </p:cNvSpPr>
          <p:nvPr/>
        </p:nvSpPr>
        <p:spPr>
          <a:xfrm>
            <a:off x="4266447" y="2168367"/>
            <a:ext cx="3500085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rgbClr val="C00000"/>
                </a:solidFill>
              </a:rPr>
              <a:t>Платформа </a:t>
            </a:r>
            <a:r>
              <a:rPr lang="ru-RU" sz="1600" cap="all" smtClean="0">
                <a:solidFill>
                  <a:srgbClr val="C00000"/>
                </a:solidFill>
              </a:rPr>
              <a:t>внедрения инноваций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769380" y="5047960"/>
            <a:ext cx="1993254" cy="1755617"/>
          </a:xfrm>
          <a:prstGeom prst="foldedCorner">
            <a:avLst>
              <a:gd name="adj" fmla="val 2076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cap="all" dirty="0" smtClean="0">
                <a:solidFill>
                  <a:srgbClr val="C00000"/>
                </a:solidFill>
                <a:latin typeface="+mj-lt"/>
              </a:rPr>
              <a:t>Ресурсы</a:t>
            </a:r>
            <a:r>
              <a:rPr lang="ru-RU" sz="1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+mj-lt"/>
              </a:rPr>
              <a:t>= </a:t>
            </a:r>
            <a:r>
              <a:rPr lang="ru-RU" sz="1400" dirty="0" smtClean="0">
                <a:solidFill>
                  <a:srgbClr val="C00000"/>
                </a:solidFill>
                <a:latin typeface="+mj-lt"/>
              </a:rPr>
              <a:t>доступные меры поддержки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Финансовые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Материальные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Информационные</a:t>
            </a:r>
          </a:p>
          <a:p>
            <a:pPr marL="355600" indent="-177800">
              <a:buFont typeface="Arial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Организационные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37" name="Прямая со стрелкой 36"/>
          <p:cNvCxnSpPr>
            <a:stCxn id="30" idx="3"/>
          </p:cNvCxnSpPr>
          <p:nvPr/>
        </p:nvCxnSpPr>
        <p:spPr>
          <a:xfrm flipV="1">
            <a:off x="2762634" y="5569527"/>
            <a:ext cx="307598" cy="3562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10101849" y="2817277"/>
            <a:ext cx="4052" cy="14953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>
          <a:xfrm>
            <a:off x="8772697" y="1930880"/>
            <a:ext cx="3109369" cy="8863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solidFill>
                  <a:srgbClr val="C00000"/>
                </a:solidFill>
              </a:rPr>
              <a:t>Результат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Решеная задача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Экономия на решении задачи</a:t>
            </a:r>
            <a:endParaRPr lang="ru-RU" sz="16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3624" y="393769"/>
            <a:ext cx="6951330" cy="1033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Платформа внедрения инноваций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возможные </a:t>
            </a:r>
            <a:r>
              <a:rPr lang="ru-RU" sz="2400" cap="all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сценарии </a:t>
            </a:r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применения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790615" y="3241392"/>
            <a:ext cx="1130672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cap="all" dirty="0" smtClean="0">
                <a:solidFill>
                  <a:srgbClr val="C00000"/>
                </a:solidFill>
              </a:rPr>
              <a:t>Заказчик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90615" y="3534928"/>
            <a:ext cx="193596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Указал </a:t>
            </a:r>
            <a:r>
              <a:rPr lang="ru-RU" dirty="0" smtClean="0"/>
              <a:t>задачу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/>
              <a:t>получил </a:t>
            </a:r>
            <a:r>
              <a:rPr lang="ru-RU" dirty="0"/>
              <a:t>варианты </a:t>
            </a:r>
            <a:r>
              <a:rPr lang="ru-RU" dirty="0" smtClean="0"/>
              <a:t>решений.</a:t>
            </a:r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790615" y="1461886"/>
            <a:ext cx="1130672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cap="all" dirty="0" smtClean="0">
                <a:solidFill>
                  <a:srgbClr val="C00000"/>
                </a:solidFill>
              </a:rPr>
              <a:t>Поставщик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790615" y="1794284"/>
            <a:ext cx="234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Ввёл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продукта или решения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увидел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подходящие задачи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заказчиков.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524479" y="5230409"/>
            <a:ext cx="233405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Выбрал </a:t>
            </a:r>
            <a:r>
              <a:rPr lang="ru-RU" dirty="0"/>
              <a:t>один маршрут </a:t>
            </a:r>
            <a:endParaRPr lang="ru-RU" dirty="0"/>
          </a:p>
          <a:p>
            <a:pPr marL="355600" indent="-166688">
              <a:buFont typeface=".AppleSystemUIFont" charset="-120"/>
              <a:buChar char="-"/>
            </a:pPr>
            <a:r>
              <a:rPr lang="ru-RU" dirty="0"/>
              <a:t>увидел </a:t>
            </a:r>
            <a:r>
              <a:rPr lang="ru-RU" dirty="0"/>
              <a:t>всю </a:t>
            </a:r>
            <a:r>
              <a:rPr lang="ru-RU" dirty="0" smtClean="0"/>
              <a:t>историю решения или продукта.</a:t>
            </a:r>
            <a:endParaRPr lang="ru-RU" dirty="0"/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90615" y="4888166"/>
            <a:ext cx="1332551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cap="all" smtClean="0">
                <a:solidFill>
                  <a:srgbClr val="C00000"/>
                </a:solidFill>
              </a:rPr>
              <a:t>Наблюдатель</a:t>
            </a:r>
            <a:endParaRPr lang="ru-RU" sz="1600" cap="all" dirty="0" smtClean="0">
              <a:solidFill>
                <a:srgbClr val="C00000"/>
              </a:solidFill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3604556" y="1794284"/>
            <a:ext cx="234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Выбрал задачу и заказчика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варианты маршрутов к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внедрению.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6418497" y="1794284"/>
            <a:ext cx="2412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Начал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движение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маршруту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видишь, где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находишься,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получаешь по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пути,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предупреждения 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подсказки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9304438" y="1794284"/>
            <a:ext cx="216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Столкнулся с проблемой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 smtClean="0"/>
              <a:t>запросил </a:t>
            </a:r>
            <a:r>
              <a:rPr lang="ru-RU" dirty="0"/>
              <a:t>и получил помощь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3032718" y="3532040"/>
            <a:ext cx="3413761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Выбрал варианты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/>
              <a:t>инициировал </a:t>
            </a:r>
            <a:r>
              <a:rPr lang="ru-RU" dirty="0"/>
              <a:t>работу поставщиков, видишь движение решений в направлении готовности к </a:t>
            </a:r>
            <a:r>
              <a:rPr lang="ru-RU" dirty="0"/>
              <a:t>внедрению,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/>
              <a:t>управляешь </a:t>
            </a:r>
            <a:r>
              <a:rPr lang="ru-RU" dirty="0" smtClean="0"/>
              <a:t>движением.</a:t>
            </a:r>
            <a:endParaRPr lang="ru-RU" dirty="0"/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790615" y="5230409"/>
            <a:ext cx="234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Подключился к </a:t>
            </a:r>
            <a:r>
              <a:rPr lang="ru-RU" dirty="0" smtClean="0"/>
              <a:t>платформе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/>
              <a:t>видишь </a:t>
            </a:r>
            <a:r>
              <a:rPr lang="ru-RU" dirty="0"/>
              <a:t>весь трафик, узкие места, успехи, </a:t>
            </a:r>
            <a:r>
              <a:rPr lang="ru-RU" dirty="0" smtClean="0"/>
              <a:t>неудачи.</a:t>
            </a:r>
            <a:endParaRPr lang="ru-RU" dirty="0"/>
          </a:p>
        </p:txBody>
      </p:sp>
      <p:cxnSp>
        <p:nvCxnSpPr>
          <p:cNvPr id="44" name="Прямая со стрелкой 43"/>
          <p:cNvCxnSpPr>
            <a:stCxn id="29" idx="3"/>
            <a:endCxn id="33" idx="1"/>
          </p:cNvCxnSpPr>
          <p:nvPr/>
        </p:nvCxnSpPr>
        <p:spPr>
          <a:xfrm>
            <a:off x="3130615" y="2334284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3" idx="3"/>
            <a:endCxn id="35" idx="1"/>
          </p:cNvCxnSpPr>
          <p:nvPr/>
        </p:nvCxnSpPr>
        <p:spPr>
          <a:xfrm>
            <a:off x="5944556" y="2334284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5" idx="3"/>
            <a:endCxn id="36" idx="1"/>
          </p:cNvCxnSpPr>
          <p:nvPr/>
        </p:nvCxnSpPr>
        <p:spPr>
          <a:xfrm>
            <a:off x="8830497" y="2334284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7" idx="3"/>
            <a:endCxn id="39" idx="1"/>
          </p:cNvCxnSpPr>
          <p:nvPr/>
        </p:nvCxnSpPr>
        <p:spPr>
          <a:xfrm flipV="1">
            <a:off x="2726575" y="4072040"/>
            <a:ext cx="306143" cy="28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0" idx="3"/>
            <a:endCxn id="31" idx="1"/>
          </p:cNvCxnSpPr>
          <p:nvPr/>
        </p:nvCxnSpPr>
        <p:spPr>
          <a:xfrm>
            <a:off x="3130615" y="5770409"/>
            <a:ext cx="39386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Заголовок 1"/>
          <p:cNvSpPr txBox="1">
            <a:spLocks/>
          </p:cNvSpPr>
          <p:nvPr/>
        </p:nvSpPr>
        <p:spPr>
          <a:xfrm>
            <a:off x="6752622" y="3534928"/>
            <a:ext cx="2412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Убедился, что решение готово к внедрению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 пакет документов для подготовке к закупке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6" name="Прямая со стрелкой 55"/>
          <p:cNvCxnSpPr>
            <a:stCxn id="39" idx="3"/>
            <a:endCxn id="55" idx="1"/>
          </p:cNvCxnSpPr>
          <p:nvPr/>
        </p:nvCxnSpPr>
        <p:spPr>
          <a:xfrm>
            <a:off x="6446479" y="4072040"/>
            <a:ext cx="306143" cy="28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Заголовок 1"/>
          <p:cNvSpPr txBox="1">
            <a:spLocks/>
          </p:cNvSpPr>
          <p:nvPr/>
        </p:nvSpPr>
        <p:spPr>
          <a:xfrm>
            <a:off x="9470766" y="3534928"/>
            <a:ext cx="1993672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необходимости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Сформировал отчет о внедрении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7" name="Прямая со стрелкой 66"/>
          <p:cNvCxnSpPr>
            <a:stCxn id="55" idx="3"/>
            <a:endCxn id="61" idx="1"/>
          </p:cNvCxnSpPr>
          <p:nvPr/>
        </p:nvCxnSpPr>
        <p:spPr>
          <a:xfrm>
            <a:off x="9164622" y="4074928"/>
            <a:ext cx="3061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Заголовок 1"/>
          <p:cNvSpPr txBox="1">
            <a:spLocks/>
          </p:cNvSpPr>
          <p:nvPr/>
        </p:nvSpPr>
        <p:spPr>
          <a:xfrm>
            <a:off x="6272730" y="5230409"/>
            <a:ext cx="2891892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Потребовалась дополнительная информация</a:t>
            </a:r>
            <a:endParaRPr lang="ru-RU" dirty="0"/>
          </a:p>
          <a:p>
            <a:pPr marL="355600" indent="-166688">
              <a:buFont typeface=".AppleSystemUIFont" charset="-120"/>
              <a:buChar char="-"/>
            </a:pPr>
            <a:r>
              <a:rPr lang="ru-RU" dirty="0" smtClean="0"/>
              <a:t>Связался с другими участниками взаимодействия.</a:t>
            </a:r>
            <a:endParaRPr lang="ru-RU" dirty="0"/>
          </a:p>
        </p:txBody>
      </p:sp>
      <p:cxnSp>
        <p:nvCxnSpPr>
          <p:cNvPr id="72" name="Прямая со стрелкой 71"/>
          <p:cNvCxnSpPr>
            <a:stCxn id="31" idx="3"/>
            <a:endCxn id="70" idx="1"/>
          </p:cNvCxnSpPr>
          <p:nvPr/>
        </p:nvCxnSpPr>
        <p:spPr>
          <a:xfrm>
            <a:off x="5858529" y="5770409"/>
            <a:ext cx="41420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3624" y="393769"/>
            <a:ext cx="6951330" cy="1033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Платформа внедрения инноваций:</a:t>
            </a:r>
            <a:b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4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как принять участие в пилотном проекте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790615" y="1461886"/>
            <a:ext cx="1130672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cap="all" dirty="0" smtClean="0">
                <a:solidFill>
                  <a:srgbClr val="C00000"/>
                </a:solidFill>
              </a:rPr>
              <a:t>Поставщик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790615" y="3830371"/>
            <a:ext cx="234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Ввёл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своего продукта или решения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увидел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подходящие задачи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заказчиков.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3604556" y="3830371"/>
            <a:ext cx="234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Выбрал задачу и заказчика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варианты маршрутов к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внедрению.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6418497" y="3830371"/>
            <a:ext cx="2412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Начал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движение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маршруту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видишь, где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находишься,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получаешь по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пути,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предупреждения 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подсказки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9304438" y="3830371"/>
            <a:ext cx="2160000" cy="1080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Столкнулся с проблемой</a:t>
            </a:r>
          </a:p>
          <a:p>
            <a:pPr marL="355600" indent="-166688">
              <a:buFont typeface=".AppleSystemUIFont" charset="-120"/>
              <a:buChar char="-"/>
            </a:pPr>
            <a:r>
              <a:rPr lang="ru-RU" dirty="0" smtClean="0"/>
              <a:t>запросил </a:t>
            </a:r>
            <a:r>
              <a:rPr lang="ru-RU" dirty="0"/>
              <a:t>и получил помощь</a:t>
            </a:r>
          </a:p>
        </p:txBody>
      </p:sp>
      <p:cxnSp>
        <p:nvCxnSpPr>
          <p:cNvPr id="44" name="Прямая со стрелкой 43"/>
          <p:cNvCxnSpPr>
            <a:stCxn id="29" idx="3"/>
            <a:endCxn id="33" idx="1"/>
          </p:cNvCxnSpPr>
          <p:nvPr/>
        </p:nvCxnSpPr>
        <p:spPr>
          <a:xfrm>
            <a:off x="3130615" y="4370371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3" idx="3"/>
            <a:endCxn id="35" idx="1"/>
          </p:cNvCxnSpPr>
          <p:nvPr/>
        </p:nvCxnSpPr>
        <p:spPr>
          <a:xfrm>
            <a:off x="5944556" y="4370371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5" idx="3"/>
            <a:endCxn id="36" idx="1"/>
          </p:cNvCxnSpPr>
          <p:nvPr/>
        </p:nvCxnSpPr>
        <p:spPr>
          <a:xfrm>
            <a:off x="8830497" y="4370371"/>
            <a:ext cx="47394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790614" y="1781103"/>
            <a:ext cx="4113895" cy="15558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Сообщил о своем намерении принять участие в пилотном внедрении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электронной почте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pilot@innov-zakupki.ru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166688">
              <a:buFont typeface=".AppleSystemUIFont" charset="-120"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 инструкцию по вводу параметров  своего продукта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или решения.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7279575" y="1788480"/>
            <a:ext cx="4184864" cy="15558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Получил запрос об опыте применения платформы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166688">
              <a:buFont typeface=".AppleSystemUIFont" charset="-120"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ответил на запрос в предложенной форме (в том числе в форме участия в совещаниях, конференциях и других встречах).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>
            <a:endCxn id="29" idx="0"/>
          </p:cNvCxnSpPr>
          <p:nvPr/>
        </p:nvCxnSpPr>
        <p:spPr>
          <a:xfrm>
            <a:off x="1960615" y="3344343"/>
            <a:ext cx="0" cy="4860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5" idx="0"/>
          </p:cNvCxnSpPr>
          <p:nvPr/>
        </p:nvCxnSpPr>
        <p:spPr>
          <a:xfrm flipV="1">
            <a:off x="7624497" y="3344343"/>
            <a:ext cx="0" cy="4860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6" idx="0"/>
          </p:cNvCxnSpPr>
          <p:nvPr/>
        </p:nvCxnSpPr>
        <p:spPr>
          <a:xfrm flipH="1" flipV="1">
            <a:off x="10383662" y="3336966"/>
            <a:ext cx="776" cy="493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>
            <a:grpSpLocks noChangeAspect="1"/>
          </p:cNvGrpSpPr>
          <p:nvPr/>
        </p:nvGrpSpPr>
        <p:grpSpPr>
          <a:xfrm>
            <a:off x="5026539" y="2210558"/>
            <a:ext cx="2131006" cy="1080000"/>
            <a:chOff x="5009029" y="1824153"/>
            <a:chExt cx="2999568" cy="1520190"/>
          </a:xfrm>
        </p:grpSpPr>
        <p:pic>
          <p:nvPicPr>
            <p:cNvPr id="49" name="Рисунок 3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09029" y="1824153"/>
              <a:ext cx="2999568" cy="15201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Рисунок 3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18497" y="2939912"/>
              <a:ext cx="1048947" cy="237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Заголовок 1"/>
            <p:cNvSpPr txBox="1">
              <a:spLocks/>
            </p:cNvSpPr>
            <p:nvPr/>
          </p:nvSpPr>
          <p:spPr>
            <a:xfrm>
              <a:off x="6596111" y="2446189"/>
              <a:ext cx="1312063" cy="230067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b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2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Проект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53" name="Прямая со стрелкой 52"/>
          <p:cNvCxnSpPr>
            <a:stCxn id="30" idx="1"/>
          </p:cNvCxnSpPr>
          <p:nvPr/>
        </p:nvCxnSpPr>
        <p:spPr>
          <a:xfrm flipH="1" flipV="1">
            <a:off x="6181526" y="2566411"/>
            <a:ext cx="1098049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26" idx="3"/>
          </p:cNvCxnSpPr>
          <p:nvPr/>
        </p:nvCxnSpPr>
        <p:spPr>
          <a:xfrm flipH="1">
            <a:off x="4904509" y="2559034"/>
            <a:ext cx="344147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2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7400</TotalTime>
  <Words>494</Words>
  <Application>Microsoft Macintosh PowerPoint</Application>
  <PresentationFormat>Широкоэкранный</PresentationFormat>
  <Paragraphs>133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.AppleSystemUIFont</vt:lpstr>
      <vt:lpstr>Calibri</vt:lpstr>
      <vt:lpstr>Calibri Light</vt:lpstr>
      <vt:lpstr>Formular</vt:lpstr>
      <vt:lpstr>Mangal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70</cp:revision>
  <dcterms:created xsi:type="dcterms:W3CDTF">2017-12-20T09:26:52Z</dcterms:created>
  <dcterms:modified xsi:type="dcterms:W3CDTF">2019-02-18T06:27:52Z</dcterms:modified>
</cp:coreProperties>
</file>