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sldIdLst>
    <p:sldId id="271" r:id="rId2"/>
    <p:sldId id="256" r:id="rId3"/>
    <p:sldId id="257" r:id="rId4"/>
    <p:sldId id="274" r:id="rId5"/>
    <p:sldId id="275" r:id="rId6"/>
    <p:sldId id="281" r:id="rId7"/>
    <p:sldId id="272" r:id="rId8"/>
    <p:sldId id="286" r:id="rId9"/>
    <p:sldId id="292" r:id="rId10"/>
    <p:sldId id="280" r:id="rId11"/>
    <p:sldId id="289" r:id="rId12"/>
    <p:sldId id="290" r:id="rId13"/>
    <p:sldId id="273" r:id="rId14"/>
    <p:sldId id="287" r:id="rId15"/>
    <p:sldId id="288" r:id="rId16"/>
    <p:sldId id="277" r:id="rId17"/>
    <p:sldId id="278" r:id="rId18"/>
    <p:sldId id="279" r:id="rId19"/>
    <p:sldId id="282" r:id="rId20"/>
    <p:sldId id="276" r:id="rId21"/>
    <p:sldId id="284" r:id="rId22"/>
    <p:sldId id="285" r:id="rId23"/>
    <p:sldId id="258" r:id="rId24"/>
    <p:sldId id="27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1EFFDD6-79A7-49D7-8E33-ECFB71B49811}">
          <p14:sldIdLst>
            <p14:sldId id="271"/>
            <p14:sldId id="256"/>
            <p14:sldId id="257"/>
            <p14:sldId id="274"/>
            <p14:sldId id="275"/>
            <p14:sldId id="281"/>
            <p14:sldId id="272"/>
            <p14:sldId id="286"/>
            <p14:sldId id="292"/>
            <p14:sldId id="280"/>
            <p14:sldId id="289"/>
            <p14:sldId id="290"/>
            <p14:sldId id="273"/>
            <p14:sldId id="287"/>
            <p14:sldId id="288"/>
            <p14:sldId id="277"/>
            <p14:sldId id="278"/>
            <p14:sldId id="279"/>
            <p14:sldId id="282"/>
            <p14:sldId id="276"/>
            <p14:sldId id="284"/>
            <p14:sldId id="285"/>
            <p14:sldId id="258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Елена Бабкина" initials="ЕБ" lastIdx="3" clrIdx="0">
    <p:extLst>
      <p:ext uri="{19B8F6BF-5375-455C-9EA6-DF929625EA0E}">
        <p15:presenceInfo xmlns:p15="http://schemas.microsoft.com/office/powerpoint/2012/main" userId="e97b4eb37c0f69d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3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8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61E51-EE26-4348-9800-D98B99189C08}" type="datetimeFigureOut">
              <a:rPr lang="ru-RU" smtClean="0"/>
              <a:t>17.02.2019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ECC-F22E-4A33-88FA-D5431FC3F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1663303"/>
      </p:ext>
    </p:extLst>
  </p:cSld>
  <p:clrMapOvr>
    <a:masterClrMapping/>
  </p:clrMapOvr>
  <p:transition spd="med" advClick="0" advTm="28000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61E51-EE26-4348-9800-D98B99189C08}" type="datetimeFigureOut">
              <a:rPr lang="ru-RU" smtClean="0"/>
              <a:t>17.02.2019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ECC-F22E-4A33-88FA-D5431FC3F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5115070"/>
      </p:ext>
    </p:extLst>
  </p:cSld>
  <p:clrMapOvr>
    <a:masterClrMapping/>
  </p:clrMapOvr>
  <p:transition spd="med" advClick="0" advTm="28000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61E51-EE26-4348-9800-D98B99189C08}" type="datetimeFigureOut">
              <a:rPr lang="ru-RU" smtClean="0"/>
              <a:t>17.02.2019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ECC-F22E-4A33-88FA-D5431FC3F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707946"/>
      </p:ext>
    </p:extLst>
  </p:cSld>
  <p:clrMapOvr>
    <a:masterClrMapping/>
  </p:clrMapOvr>
  <p:transition spd="med" advClick="0" advTm="28000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61E51-EE26-4348-9800-D98B99189C08}" type="datetimeFigureOut">
              <a:rPr lang="ru-RU" smtClean="0"/>
              <a:t>17.02.2019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ECC-F22E-4A33-88FA-D5431FC3F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0036894"/>
      </p:ext>
    </p:extLst>
  </p:cSld>
  <p:clrMapOvr>
    <a:masterClrMapping/>
  </p:clrMapOvr>
  <p:transition spd="med" advClick="0" advTm="28000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61E51-EE26-4348-9800-D98B99189C08}" type="datetimeFigureOut">
              <a:rPr lang="ru-RU" smtClean="0"/>
              <a:t>17.02.2019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ECC-F22E-4A33-88FA-D5431FC3F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9996796"/>
      </p:ext>
    </p:extLst>
  </p:cSld>
  <p:clrMapOvr>
    <a:masterClrMapping/>
  </p:clrMapOvr>
  <p:transition spd="med" advClick="0" advTm="28000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61E51-EE26-4348-9800-D98B99189C08}" type="datetimeFigureOut">
              <a:rPr lang="ru-RU" smtClean="0"/>
              <a:t>17.02.2019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ECC-F22E-4A33-88FA-D5431FC3F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3472036"/>
      </p:ext>
    </p:extLst>
  </p:cSld>
  <p:clrMapOvr>
    <a:masterClrMapping/>
  </p:clrMapOvr>
  <p:transition spd="med" advClick="0" advTm="28000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61E51-EE26-4348-9800-D98B99189C08}" type="datetimeFigureOut">
              <a:rPr lang="ru-RU" smtClean="0"/>
              <a:t>17.02.2019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ECC-F22E-4A33-88FA-D5431FC3F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7103559"/>
      </p:ext>
    </p:extLst>
  </p:cSld>
  <p:clrMapOvr>
    <a:masterClrMapping/>
  </p:clrMapOvr>
  <p:transition spd="med" advClick="0" advTm="28000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61E51-EE26-4348-9800-D98B99189C08}" type="datetimeFigureOut">
              <a:rPr lang="ru-RU" smtClean="0"/>
              <a:t>17.02.2019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ECC-F22E-4A33-88FA-D5431FC3F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90754385"/>
      </p:ext>
    </p:extLst>
  </p:cSld>
  <p:clrMapOvr>
    <a:masterClrMapping/>
  </p:clrMapOvr>
  <p:transition spd="med" advClick="0" advTm="28000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61E51-EE26-4348-9800-D98B99189C08}" type="datetimeFigureOut">
              <a:rPr lang="ru-RU" smtClean="0"/>
              <a:t>17.02.2019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ECC-F22E-4A33-88FA-D5431FC3F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126213"/>
      </p:ext>
    </p:extLst>
  </p:cSld>
  <p:clrMapOvr>
    <a:masterClrMapping/>
  </p:clrMapOvr>
  <p:transition spd="med" advClick="0" advTm="28000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61E51-EE26-4348-9800-D98B99189C08}" type="datetimeFigureOut">
              <a:rPr lang="ru-RU" smtClean="0"/>
              <a:t>17.02.2019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ECC-F22E-4A33-88FA-D5431FC3F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8457001"/>
      </p:ext>
    </p:extLst>
  </p:cSld>
  <p:clrMapOvr>
    <a:masterClrMapping/>
  </p:clrMapOvr>
  <p:transition spd="med" advClick="0" advTm="28000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661E51-EE26-4348-9800-D98B99189C08}" type="datetimeFigureOut">
              <a:rPr lang="ru-RU" smtClean="0"/>
              <a:t>17.02.2019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93ECC-F22E-4A33-88FA-D5431FC3F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5755275"/>
      </p:ext>
    </p:extLst>
  </p:cSld>
  <p:clrMapOvr>
    <a:masterClrMapping/>
  </p:clrMapOvr>
  <p:transition spd="med" advClick="0" advTm="28000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61E51-EE26-4348-9800-D98B99189C08}" type="datetimeFigureOut">
              <a:rPr lang="ru-RU" smtClean="0"/>
              <a:t>17.02.2019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93ECC-F22E-4A33-88FA-D5431FC3FCAE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51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ransition spd="med" advClick="0" advTm="28000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4" y="0"/>
            <a:ext cx="10873047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15" y="299332"/>
            <a:ext cx="823031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67274"/>
      </p:ext>
    </p:extLst>
  </p:cSld>
  <p:clrMapOvr>
    <a:masterClrMapping/>
  </p:clrMapOvr>
  <p:transition advClick="0" advTm="29000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39294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06236"/>
      </p:ext>
    </p:extLst>
  </p:cSld>
  <p:clrMapOvr>
    <a:masterClrMapping/>
  </p:clrMapOvr>
  <p:transition spd="med" advClick="0" advTm="29000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356" y="0"/>
            <a:ext cx="6015644" cy="451173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35628"/>
            <a:ext cx="5896495" cy="442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98088"/>
      </p:ext>
    </p:extLst>
  </p:cSld>
  <p:clrMapOvr>
    <a:masterClrMapping/>
  </p:clrMapOvr>
  <p:transition spd="med" advClick="0" advTm="28000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85353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1" y="0"/>
            <a:ext cx="10000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06564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41" y="0"/>
            <a:ext cx="9958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616928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14" y="0"/>
            <a:ext cx="11147367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75293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36" y="0"/>
            <a:ext cx="11407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90600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3128"/>
            <a:ext cx="10515600" cy="10474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Восстановление аварийного участок дороги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1193" y="1130532"/>
            <a:ext cx="5611091" cy="547808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76109" y="1130532"/>
            <a:ext cx="5724698" cy="547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38714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0902" y="1"/>
            <a:ext cx="10372898" cy="789708"/>
          </a:xfrm>
        </p:spPr>
        <p:txBody>
          <a:bodyPr/>
          <a:lstStyle/>
          <a:p>
            <a:pPr algn="ctr"/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  <a:latin typeface="Antikvar" panose="020B0000000000000000" pitchFamily="34" charset="0"/>
                <a:cs typeface="Angsana New" panose="02020603050405020304" pitchFamily="18" charset="-34"/>
              </a:rPr>
              <a:t>ОЗЕЛЕНЕНИЕ</a:t>
            </a:r>
            <a:endParaRPr lang="ru-RU" b="1" i="1" dirty="0">
              <a:solidFill>
                <a:schemeClr val="accent6">
                  <a:lumMod val="75000"/>
                </a:schemeClr>
              </a:solidFill>
              <a:latin typeface="Antikvar" panose="020B0000000000000000" pitchFamily="34" charset="0"/>
              <a:cs typeface="Angsana New" panose="02020603050405020304" pitchFamily="18" charset="-34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73" y="689956"/>
            <a:ext cx="5187141" cy="616804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94" y="689956"/>
            <a:ext cx="5616633" cy="6168044"/>
          </a:xfrm>
        </p:spPr>
      </p:pic>
    </p:spTree>
    <p:extLst>
      <p:ext uri="{BB962C8B-B14F-4D97-AF65-F5344CB8AC3E}">
        <p14:creationId xmlns:p14="http://schemas.microsoft.com/office/powerpoint/2010/main" val="1566670321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1941" y="1"/>
            <a:ext cx="11886334" cy="1087006"/>
          </a:xfrm>
        </p:spPr>
        <p:txBody>
          <a:bodyPr>
            <a:normAutofit/>
          </a:bodyPr>
          <a:lstStyle/>
          <a:p>
            <a:pPr algn="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Группа компаний «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Захар».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Блоки железобетонные конструктивные для   </a:t>
            </a:r>
            <a:b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строительства сейсмоустойчевых подпорных стен гравитационного типа</a:t>
            </a:r>
            <a:b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Размеры: длина 2000(1500), высота 1000, глубина 1250, масса 1309(1209)кг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" t="8324" r="162" b="1497"/>
          <a:stretch/>
        </p:blipFill>
        <p:spPr>
          <a:xfrm>
            <a:off x="1" y="1197033"/>
            <a:ext cx="12192000" cy="2809702"/>
          </a:xfrm>
          <a:prstGeom prst="rect">
            <a:avLst/>
          </a:prstGeom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118872" y="1351053"/>
            <a:ext cx="12073128" cy="27187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ru-RU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" y="5785105"/>
            <a:ext cx="2355592" cy="8656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" y="264047"/>
            <a:ext cx="822960" cy="822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1538" y="4069812"/>
            <a:ext cx="3468925" cy="2788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6454" y="4069812"/>
            <a:ext cx="3651821" cy="27881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3" y="4069812"/>
            <a:ext cx="3672954" cy="278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38039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11091" cy="47137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287" y="2318512"/>
            <a:ext cx="6256713" cy="461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36488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502" y="365125"/>
            <a:ext cx="12125498" cy="1325563"/>
          </a:xfrm>
        </p:spPr>
        <p:txBody>
          <a:bodyPr/>
          <a:lstStyle/>
          <a:p>
            <a:pPr algn="ctr"/>
            <a:r>
              <a:rPr lang="ru-RU" b="1" dirty="0" smtClean="0"/>
              <a:t>Ошибки в проектирование и низкое качество СМР </a:t>
            </a:r>
            <a:endParaRPr lang="ru-RU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" y="1803863"/>
            <a:ext cx="5778731" cy="4538748"/>
          </a:xfrm>
        </p:spPr>
      </p:pic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199" y="1803862"/>
            <a:ext cx="5839691" cy="453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66184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7941" y="1"/>
            <a:ext cx="6799811" cy="149629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Надёжность и долговечность блоков КБП</a:t>
            </a:r>
            <a:endParaRPr lang="ru-RU" sz="4000" b="1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566757" y="3491345"/>
            <a:ext cx="6625243" cy="33666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52" y="1"/>
            <a:ext cx="5691447" cy="3433155"/>
          </a:xfrm>
          <a:prstGeom prst="rect">
            <a:avLst/>
          </a:prstGeom>
        </p:spPr>
      </p:pic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02" y="1321725"/>
            <a:ext cx="4394034" cy="5536276"/>
          </a:xfrm>
        </p:spPr>
      </p:pic>
    </p:spTree>
    <p:extLst>
      <p:ext uri="{BB962C8B-B14F-4D97-AF65-F5344CB8AC3E}">
        <p14:creationId xmlns:p14="http://schemas.microsoft.com/office/powerpoint/2010/main" val="2850367023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8343" y="0"/>
            <a:ext cx="11692765" cy="6858000"/>
          </a:xfrm>
        </p:spPr>
        <p:txBody>
          <a:bodyPr>
            <a:normAutofit/>
          </a:bodyPr>
          <a:lstStyle/>
          <a:p>
            <a:pPr algn="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Стоимость одного квадратного метра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готовой стены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ориентировочно составляет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13-14 тысяч рублей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аботы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возведению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подпорных стен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можно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вести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круглогодично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Минимальное количество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техники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строительства:  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кран грузоподъемностью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т, автомобиль с крановой установкой для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перевозки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блоков,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экскаватор для засыпки щебня с ковшом 0,3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2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вибротрамбовки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Минимальные трудозатраты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бригада из 5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человек 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 оператора техники, прораб и 2 рабочих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Минимальные сроки строительства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одна бригада монтирует, как правило, 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20-30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блоков в смену, но есть примеры установки 50 и более блоков, а это –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100 кв. м.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Не требуется дополнительная отделка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– лицевая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сторона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выполнена в виде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натурального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камня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идеально приспособлены для озеленения склонов 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6623217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922008"/>
          </a:xfrm>
        </p:spPr>
        <p:txBody>
          <a:bodyPr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Группа  компаний  «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Захар»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выражает  полную  готовность к осуществлению   строительства   опытного   </a:t>
            </a: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участка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подпорной стены   в   целях  демонстрации   и   подтверждения  уникальных  технических, экономических и эстетических характеристик наших инновационных изделий, меняющих представление о сложности и дороговизне    возведения  подобных сооружений.</a:t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Тел.: 8-915-068-12-36 Бабкин Валентин Николаевич</a:t>
            </a:r>
            <a:b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Директор по развитию ГК «Захар»</a:t>
            </a:r>
            <a:b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zahar.ru</a:t>
            </a:r>
            <a: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8001001" y="2724912"/>
            <a:ext cx="3845036" cy="3895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819262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872" y="-2"/>
            <a:ext cx="11923775" cy="6655357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Оригинальное и экономичное техническое решение</a:t>
            </a:r>
            <a:b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Ключевую роль играет щебень – он имеет шероховатую, хорошо сцепляющуюся поверхность. Находящийся внутри каждого блока уплотненный щебень сдерживается его плоскостями. Также на каждый блок оказывает давление вышестоящий блок и насыпанный сверху щебень. Такая структура (поверхностная блокировка щебня и внутреннее сопротивление под давлением) обеспечивает стенам высокую сопротивляемость внешним воздействиям и отличные дренирующие свойства.</a:t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Для обустройства данных подпорных стен требуется существенно</a:t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меньшие объемы выемки грунта, в сравнении с традиционными сооружениями.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05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Конструкция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блоков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максимально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оптимизирована</a:t>
            </a:r>
            <a:b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простоты монтажа, транспортировки </a:t>
            </a:r>
            <a:r>
              <a:rPr lang="ru-RU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складирования</a:t>
            </a:r>
            <a:r>
              <a:rPr lang="ru-RU" sz="20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ru-RU" sz="2000" dirty="0" smtClean="0">
                <a:solidFill>
                  <a:srgbClr val="002060"/>
                </a:solidFill>
                <a:latin typeface="+mn-lt"/>
              </a:rPr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942" y="3514275"/>
            <a:ext cx="3443633" cy="31366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130" y="3509858"/>
            <a:ext cx="3614849" cy="31454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2950" y="3558209"/>
            <a:ext cx="3654250" cy="31454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130" y="597529"/>
            <a:ext cx="11671070" cy="28156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242" y="597528"/>
            <a:ext cx="12192000" cy="6260471"/>
          </a:xfrm>
          <a:prstGeom prst="rect">
            <a:avLst/>
          </a:prstGeom>
        </p:spPr>
      </p:pic>
      <p:sp>
        <p:nvSpPr>
          <p:cNvPr id="10" name="Блок-схема: альтернативный процесс 9"/>
          <p:cNvSpPr/>
          <p:nvPr/>
        </p:nvSpPr>
        <p:spPr>
          <a:xfrm>
            <a:off x="1774629" y="926247"/>
            <a:ext cx="2144683" cy="781397"/>
          </a:xfrm>
          <a:prstGeom prst="flowChartAlternateProcess">
            <a:avLst/>
          </a:prstGeom>
          <a:solidFill>
            <a:srgbClr val="FFFF6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</a:rPr>
              <a:t>   Устойчивость к лавинообразованию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5040282" y="822960"/>
            <a:ext cx="2166853" cy="781396"/>
          </a:xfrm>
          <a:prstGeom prst="flowChartAlternateProcess">
            <a:avLst/>
          </a:prstGeom>
          <a:solidFill>
            <a:srgbClr val="FFFF6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solidFill>
                  <a:schemeClr val="tx1"/>
                </a:solidFill>
              </a:rPr>
              <a:t>Широкий обзор</a:t>
            </a:r>
            <a:endParaRPr lang="ru-RU" dirty="0"/>
          </a:p>
        </p:txBody>
      </p:sp>
      <p:sp>
        <p:nvSpPr>
          <p:cNvPr id="13" name="Блок-схема: альтернативный процесс 12"/>
          <p:cNvSpPr/>
          <p:nvPr/>
        </p:nvSpPr>
        <p:spPr>
          <a:xfrm>
            <a:off x="8079970" y="822960"/>
            <a:ext cx="2502131" cy="781397"/>
          </a:xfrm>
          <a:prstGeom prst="flowChartAlternateProcess">
            <a:avLst/>
          </a:prstGeom>
          <a:solidFill>
            <a:srgbClr val="FFFF6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Переработка бетонных отходов</a:t>
            </a:r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3877" y="3970024"/>
            <a:ext cx="2352502" cy="695063"/>
          </a:xfrm>
          <a:prstGeom prst="flowChartAlternateProcess">
            <a:avLst/>
          </a:prstGeom>
          <a:solidFill>
            <a:srgbClr val="FFFF6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Возможность использования для подводного строительства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5" name="Блок-схема: альтернативный процесс 14"/>
          <p:cNvSpPr/>
          <p:nvPr/>
        </p:nvSpPr>
        <p:spPr>
          <a:xfrm>
            <a:off x="10060074" y="5444836"/>
            <a:ext cx="1982573" cy="789709"/>
          </a:xfrm>
          <a:prstGeom prst="flowChartAlternateProcess">
            <a:avLst/>
          </a:prstGeom>
          <a:solidFill>
            <a:srgbClr val="FFFF6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400" b="1" dirty="0" smtClean="0">
                <a:solidFill>
                  <a:schemeClr val="tx1"/>
                </a:solidFill>
              </a:rPr>
              <a:t>Лёгкая приспособляемость для крутых поворотов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94372224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43" y="3897959"/>
            <a:ext cx="3991474" cy="276452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42" y="407526"/>
            <a:ext cx="3660163" cy="3092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8793" y="407526"/>
            <a:ext cx="3507971" cy="31237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37665" y="1554633"/>
            <a:ext cx="1295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</a:t>
            </a:r>
            <a:r>
              <a:rPr lang="ru-RU" sz="3200" b="1" dirty="0" smtClean="0"/>
              <a:t>МЕТР</a:t>
            </a:r>
            <a:endParaRPr lang="ru-RU" sz="32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5583" y="3945335"/>
            <a:ext cx="4141122" cy="2717150"/>
          </a:xfrm>
          <a:prstGeom prst="rect">
            <a:avLst/>
          </a:prstGeom>
        </p:spPr>
      </p:pic>
      <p:sp>
        <p:nvSpPr>
          <p:cNvPr id="9" name="Овальная выноска 8"/>
          <p:cNvSpPr/>
          <p:nvPr/>
        </p:nvSpPr>
        <p:spPr>
          <a:xfrm>
            <a:off x="8013468" y="4037487"/>
            <a:ext cx="1612668" cy="812152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FF0000"/>
                </a:solidFill>
              </a:rPr>
              <a:t>Превосходные дренажные свойства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1668" y="407526"/>
            <a:ext cx="4645037" cy="31397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77935" y="3945335"/>
            <a:ext cx="3702530" cy="272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603529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6754" y="3706066"/>
            <a:ext cx="2815246" cy="28726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9229" y="939338"/>
            <a:ext cx="3503812" cy="258505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488" y="3706066"/>
            <a:ext cx="2984266" cy="287260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8298" y="324396"/>
            <a:ext cx="3832167" cy="32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4396"/>
            <a:ext cx="3549534" cy="32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3651" y="3706065"/>
            <a:ext cx="3025833" cy="28726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3923608"/>
            <a:ext cx="3100647" cy="265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07988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3" y="0"/>
            <a:ext cx="4789517" cy="6858000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02" y="0"/>
            <a:ext cx="4886498" cy="6858000"/>
          </a:xfrm>
        </p:spPr>
      </p:pic>
    </p:spTree>
    <p:extLst>
      <p:ext uri="{BB962C8B-B14F-4D97-AF65-F5344CB8AC3E}">
        <p14:creationId xmlns:p14="http://schemas.microsoft.com/office/powerpoint/2010/main" val="3323664814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02" y="0"/>
            <a:ext cx="10316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12188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18305"/>
      </p:ext>
    </p:extLst>
  </p:cSld>
  <p:clrMapOvr>
    <a:masterClrMapping/>
  </p:clrMapOvr>
  <p:transition spd="med" advClick="0" advTm="28000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47"/>
            <a:ext cx="12192000" cy="684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553613"/>
      </p:ext>
    </p:extLst>
  </p:cSld>
  <p:clrMapOvr>
    <a:masterClrMapping/>
  </p:clrMapOvr>
  <p:transition spd="med" advClick="0" advTm="28000">
    <p:push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EFEFE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2469</TotalTime>
  <Words>63</Words>
  <Application>Microsoft Office PowerPoint</Application>
  <PresentationFormat>Широкоэкранный</PresentationFormat>
  <Paragraphs>15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0" baseType="lpstr">
      <vt:lpstr>Angsana New</vt:lpstr>
      <vt:lpstr>Antikvar</vt:lpstr>
      <vt:lpstr>Arial</vt:lpstr>
      <vt:lpstr>Calibri</vt:lpstr>
      <vt:lpstr>Calibri Light</vt:lpstr>
      <vt:lpstr>Тема Office</vt:lpstr>
      <vt:lpstr>Презентация PowerPoint</vt:lpstr>
      <vt:lpstr>Группа компаний «Захар». Блоки железобетонные конструктивные для    строительства сейсмоустойчевых подпорных стен гравитационного типа  Размеры: длина 2000(1500), высота 1000, глубина 1250, масса 1309(1209)кг</vt:lpstr>
      <vt:lpstr>Оригинальное и экономичное техническое решение  Ключевую роль играет щебень – он имеет шероховатую, хорошо сцепляющуюся поверхность. Находящийся внутри каждого блока уплотненный щебень сдерживается его плоскостями. Также на каждый блок оказывает давление вышестоящий блок и насыпанный сверху щебень. Такая структура (поверхностная блокировка щебня и внутреннее сопротивление под давлением) обеспечивает стенам высокую сопротивляемость внешним воздействиям и отличные дренирующие свойства. Для обустройства данных подпорных стен требуется существенно меньшие объемы выемки грунта, в сравнении с традиционными сооружениями.  Конструкция блоков максимально оптимизирована  для простоты монтажа, транспортировки и складирования        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Восстановление аварийного участок дороги</vt:lpstr>
      <vt:lpstr>ОЗЕЛЕНЕНИЕ</vt:lpstr>
      <vt:lpstr>Презентация PowerPoint</vt:lpstr>
      <vt:lpstr>Ошибки в проектирование и низкое качество СМР </vt:lpstr>
      <vt:lpstr>Надёжность и долговечность блоков КБП</vt:lpstr>
      <vt:lpstr>Стоимость одного квадратного метра готовой стены   ориентировочно составляет 13-14 тысяч рублей  Работы по возведению подпорных стен можно вести круглогодично  Минимальное количество техники для строительства:   кран грузоподъемностью 16 т, автомобиль с крановой установкой для перевозки блоков, экскаватор для засыпки щебня с ковшом 0,3 м3, 2 вибротрамбовки  Минимальные трудозатраты – бригада из 5 человек   (2 оператора техники, прораб и 2 рабочих)  Минимальные сроки строительства – одна бригада монтирует, как правило,  20-30 блоков в смену, но есть примеры установки 50 и более блоков, а это – 100 кв. м.  Не требуется дополнительная отделка  – лицевая сторона выполнена в виде натурального камня – идеально приспособлены для озеленения склонов </vt:lpstr>
      <vt:lpstr> Группа  компаний  «Захар»  выражает  полную  готовность к осуществлению   строительства   опытного   участка   подпорной стены   в   целях  демонстрации   и   подтверждения  уникальных  технических, экономических и эстетических характеристик наших инновационных изделий, меняющих представление о сложности и дороговизне    возведения  подобных сооружений.  Тел.: 8-915-068-12-36 Бабкин Валентин Николаевич Директор по развитию ГК «Захар» zahar.ru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ГК «Захар» представляет Блок железобетонный конструктивный для строительства подпорных стен гравитационного типа. Производство блоков</dc:title>
  <dc:creator>Валентин Валентин</dc:creator>
  <cp:lastModifiedBy>Елена Бабкина</cp:lastModifiedBy>
  <cp:revision>144</cp:revision>
  <dcterms:created xsi:type="dcterms:W3CDTF">2018-03-25T10:34:49Z</dcterms:created>
  <dcterms:modified xsi:type="dcterms:W3CDTF">2019-02-17T19:52:50Z</dcterms:modified>
</cp:coreProperties>
</file>